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330" r:id="rId3"/>
    <p:sldId id="332" r:id="rId4"/>
    <p:sldId id="341" r:id="rId5"/>
    <p:sldId id="266" r:id="rId6"/>
    <p:sldId id="340" r:id="rId7"/>
    <p:sldId id="339" r:id="rId8"/>
    <p:sldId id="342" r:id="rId9"/>
    <p:sldId id="320" r:id="rId10"/>
    <p:sldId id="343" r:id="rId11"/>
    <p:sldId id="269" r:id="rId12"/>
    <p:sldId id="273" r:id="rId13"/>
    <p:sldId id="275" r:id="rId14"/>
    <p:sldId id="322" r:id="rId15"/>
    <p:sldId id="261" r:id="rId16"/>
    <p:sldId id="318" r:id="rId17"/>
    <p:sldId id="338" r:id="rId18"/>
    <p:sldId id="316" r:id="rId19"/>
    <p:sldId id="33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4157" autoAdjust="0"/>
  </p:normalViewPr>
  <p:slideViewPr>
    <p:cSldViewPr snapToGrid="0">
      <p:cViewPr varScale="1">
        <p:scale>
          <a:sx n="88" d="100"/>
          <a:sy n="88" d="100"/>
        </p:scale>
        <p:origin x="636" y="108"/>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69429-6ED5-4301-866D-519E2D1EB5BF}" type="datetimeFigureOut">
              <a:rPr lang="en-US" smtClean="0"/>
              <a:t>9/6/2021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66621-ADCC-4EF8-8003-B9D3E881DCD2}" type="slidenum">
              <a:rPr lang="en-US" smtClean="0"/>
              <a:t>‹#›</a:t>
            </a:fld>
            <a:endParaRPr lang="en-US"/>
          </a:p>
        </p:txBody>
      </p:sp>
    </p:spTree>
    <p:extLst>
      <p:ext uri="{BB962C8B-B14F-4D97-AF65-F5344CB8AC3E}">
        <p14:creationId xmlns:p14="http://schemas.microsoft.com/office/powerpoint/2010/main" val="392453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the presentation, I am looking forward to it. </a:t>
            </a:r>
          </a:p>
        </p:txBody>
      </p:sp>
      <p:sp>
        <p:nvSpPr>
          <p:cNvPr id="4" name="Slide Number Placeholder 3"/>
          <p:cNvSpPr>
            <a:spLocks noGrp="1"/>
          </p:cNvSpPr>
          <p:nvPr>
            <p:ph type="sldNum" sz="quarter" idx="5"/>
          </p:nvPr>
        </p:nvSpPr>
        <p:spPr/>
        <p:txBody>
          <a:bodyPr/>
          <a:lstStyle/>
          <a:p>
            <a:fld id="{3BB66621-ADCC-4EF8-8003-B9D3E881DCD2}" type="slidenum">
              <a:rPr lang="en-US" smtClean="0"/>
              <a:t>1</a:t>
            </a:fld>
            <a:endParaRPr lang="en-US"/>
          </a:p>
        </p:txBody>
      </p:sp>
    </p:spTree>
    <p:extLst>
      <p:ext uri="{BB962C8B-B14F-4D97-AF65-F5344CB8AC3E}">
        <p14:creationId xmlns:p14="http://schemas.microsoft.com/office/powerpoint/2010/main" val="2316507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1768022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seems patronizing</a:t>
            </a:r>
          </a:p>
          <a:p>
            <a:r>
              <a:rPr lang="en-US" dirty="0"/>
              <a:t>How about add a slide defining what analytics is. </a:t>
            </a:r>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2503047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first let’s start with R, and yes its full name is the R Project for Statistical Computing. </a:t>
            </a:r>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2308189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4093464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8862861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about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1621402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for one last demo. I want to show you an example of “remixing” some of these different tools and really using each resource to its full potential. And the pun here is “shell” as in </a:t>
            </a:r>
            <a:r>
              <a:rPr lang="en-US"/>
              <a:t>a programming shell. </a:t>
            </a:r>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2993127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128776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do we want to do today – well this is an Excel meetup, so this would be a weird meetup for me to be trashing Excel as an inherently inferior tool. I love Excel and it’s my home base for working with data, and I’ve found for some tasks that R and Python are just better fits. I want to contextualize R and Python as complementary resources. </a:t>
            </a:r>
          </a:p>
          <a:p>
            <a:endParaRPr lang="en-US" dirty="0"/>
          </a:p>
          <a:p>
            <a:r>
              <a:rPr lang="en-US" dirty="0"/>
              <a:t>So if you are interested in learning these tools as an Excel user, I want to give you a clear learning path and provide you an overview here. Now it probably seems really intimidating to go anywhere near R or Python but by the end of this hour you’ll have a good lay of the land – I’ll have some demos here where you can use the industry standard software for these languages without having to download anything. </a:t>
            </a:r>
          </a:p>
          <a:p>
            <a:endParaRPr lang="en-US" dirty="0"/>
          </a:p>
          <a:p>
            <a:r>
              <a:rPr lang="en-US" dirty="0"/>
              <a:t>I also want to go a bit further than I necessarily do in the book and show some tangible demos for combining these two tools – again I want to show that you should think of these tools as complements and not substitutes. </a:t>
            </a:r>
          </a:p>
          <a:p>
            <a:endParaRPr lang="en-US" dirty="0"/>
          </a:p>
          <a:p>
            <a:r>
              <a:rPr lang="en-US" dirty="0"/>
              <a:t>So those are the official learning objectives. </a:t>
            </a:r>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4261733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first let’s start with R, and yes its full name is the R Project for Statistical Computing. </a:t>
            </a:r>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562730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page</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2105261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page</a:t>
            </a:r>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340731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2573720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first let’s start with R, and yes its full name is the R Project for Statistical Computing. </a:t>
            </a:r>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4163757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3341549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9/6/2021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9/6/2021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9/6/2021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9/6/2021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a:solidFill>
                  <a:srgbClr val="707070"/>
                </a:solidFill>
                <a:latin typeface="Pragmatica" panose="020B0403040502020204" pitchFamily="34" charset="0"/>
              </a:rPr>
              <a:t>Advancing into Analytics: From Excel to R and Python</a:t>
            </a:r>
            <a:endParaRPr lang="en-US" sz="2800" b="1" i="1" dirty="0">
              <a:solidFill>
                <a:srgbClr val="707070"/>
              </a:solidFill>
              <a:latin typeface="Pragmatica" panose="020B0403040502020204" pitchFamily="34" charset="0"/>
            </a:endParaRPr>
          </a:p>
        </p:txBody>
      </p:sp>
      <p:pic>
        <p:nvPicPr>
          <p:cNvPr id="5" name="Picture 4">
            <a:extLst>
              <a:ext uri="{FF2B5EF4-FFF2-40B4-BE49-F238E27FC236}">
                <a16:creationId xmlns:a16="http://schemas.microsoft.com/office/drawing/2014/main" id="{08966398-ED81-48CD-B2AA-AF6C7C3B1F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 y="143285"/>
            <a:ext cx="12190476" cy="6571429"/>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23220"/>
          </a:xfrm>
          <a:prstGeom prst="rect">
            <a:avLst/>
          </a:prstGeom>
          <a:noFill/>
        </p:spPr>
        <p:txBody>
          <a:bodyPr wrap="square" rtlCol="0">
            <a:spAutoFit/>
          </a:bodyPr>
          <a:lstStyle/>
          <a:p>
            <a:r>
              <a:rPr lang="en-US" sz="2800" b="1" dirty="0">
                <a:solidFill>
                  <a:srgbClr val="CF3338"/>
                </a:solidFill>
                <a:latin typeface="Pragmatica" pitchFamily="2" charset="0"/>
              </a:rPr>
              <a:t>Python-Powered Power BI</a:t>
            </a:r>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2923877"/>
          </a:xfrm>
          <a:prstGeom prst="rect">
            <a:avLst/>
          </a:prstGeom>
          <a:noFill/>
        </p:spPr>
        <p:txBody>
          <a:bodyPr wrap="square" rtlCol="0">
            <a:spAutoFit/>
          </a:bodyPr>
          <a:lstStyle/>
          <a:p>
            <a:r>
              <a:rPr lang="en-US" sz="3200" dirty="0">
                <a:solidFill>
                  <a:srgbClr val="CF3338"/>
                </a:solidFill>
                <a:latin typeface="Pragmatica" pitchFamily="2" charset="0"/>
              </a:rPr>
              <a:t>File: </a:t>
            </a:r>
            <a:r>
              <a:rPr lang="en-US" sz="3200" dirty="0">
                <a:solidFill>
                  <a:srgbClr val="CF3338"/>
                </a:solidFill>
                <a:latin typeface="Consolas" panose="020B0609020204030204" pitchFamily="49" charset="0"/>
              </a:rPr>
              <a:t>python-powered-power-</a:t>
            </a:r>
            <a:r>
              <a:rPr lang="en-US" sz="3200" dirty="0" err="1">
                <a:solidFill>
                  <a:srgbClr val="CF3338"/>
                </a:solidFill>
                <a:latin typeface="Consolas" panose="020B0609020204030204" pitchFamily="49" charset="0"/>
              </a:rPr>
              <a:t>bi.pbix</a:t>
            </a:r>
            <a:endParaRPr lang="en-US" sz="3200" dirty="0">
              <a:solidFill>
                <a:srgbClr val="CF3338"/>
              </a:solidFill>
              <a:latin typeface="Consolas" panose="020B0609020204030204" pitchFamily="49" charset="0"/>
            </a:endParaRPr>
          </a:p>
          <a:p>
            <a:endParaRPr lang="en-US" sz="3200" dirty="0">
              <a:solidFill>
                <a:srgbClr val="CF3338"/>
              </a:solidFill>
              <a:latin typeface="Consolas" panose="020B0609020204030204" pitchFamily="49" charset="0"/>
            </a:endParaRPr>
          </a:p>
          <a:p>
            <a:pPr marL="514350" indent="-514350">
              <a:buFont typeface="Arial" panose="020B0604020202020204" pitchFamily="34" charset="0"/>
              <a:buChar char="•"/>
            </a:pPr>
            <a:r>
              <a:rPr lang="en-US" sz="2800" b="1" dirty="0">
                <a:solidFill>
                  <a:srgbClr val="CF3338"/>
                </a:solidFill>
                <a:latin typeface="Pragmatica" pitchFamily="2" charset="0"/>
              </a:rPr>
              <a:t>Impute missing values</a:t>
            </a:r>
          </a:p>
          <a:p>
            <a:pPr marL="514350" indent="-514350">
              <a:buFont typeface="Arial" panose="020B0604020202020204" pitchFamily="34" charset="0"/>
              <a:buChar char="•"/>
            </a:pPr>
            <a:r>
              <a:rPr lang="en-US" sz="2800" b="1" dirty="0">
                <a:solidFill>
                  <a:srgbClr val="CF3338"/>
                </a:solidFill>
                <a:latin typeface="Pragmatica" pitchFamily="2" charset="0"/>
              </a:rPr>
              <a:t>Insert visualization</a:t>
            </a:r>
          </a:p>
          <a:p>
            <a:endParaRPr lang="en-US" sz="32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1802859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447363" cy="923330"/>
          </a:xfrm>
          <a:prstGeom prst="rect">
            <a:avLst/>
          </a:prstGeom>
          <a:noFill/>
        </p:spPr>
        <p:txBody>
          <a:bodyPr wrap="square" rtlCol="0">
            <a:spAutoFit/>
          </a:bodyPr>
          <a:lstStyle/>
          <a:p>
            <a:r>
              <a:rPr lang="en-US" sz="5400" dirty="0">
                <a:latin typeface="Aliens &amp; cows" panose="00000500000000000000" pitchFamily="2" charset="0"/>
              </a:rPr>
              <a:t>What is Excel good for? </a:t>
            </a:r>
          </a:p>
        </p:txBody>
      </p:sp>
      <p:sp>
        <p:nvSpPr>
          <p:cNvPr id="3" name="TextBox 2"/>
          <p:cNvSpPr txBox="1"/>
          <p:nvPr/>
        </p:nvSpPr>
        <p:spPr>
          <a:xfrm>
            <a:off x="347241" y="2280355"/>
            <a:ext cx="5164238" cy="2800767"/>
          </a:xfrm>
          <a:prstGeom prst="rect">
            <a:avLst/>
          </a:prstGeom>
          <a:noFill/>
        </p:spPr>
        <p:txBody>
          <a:bodyPr wrap="square" rtlCol="0">
            <a:spAutoFit/>
          </a:bodyPr>
          <a:lstStyle/>
          <a:p>
            <a:pPr>
              <a:buClr>
                <a:srgbClr val="CF3338"/>
              </a:buClr>
            </a:pPr>
            <a:r>
              <a:rPr lang="en-US" sz="3600" b="1" dirty="0">
                <a:solidFill>
                  <a:srgbClr val="707070"/>
                </a:solidFill>
                <a:latin typeface="Normafixed Tryout" panose="00000409000000000000" pitchFamily="49" charset="0"/>
              </a:rPr>
              <a:t>Good at… </a:t>
            </a:r>
            <a:endParaRPr lang="en-US" sz="3600" dirty="0">
              <a:solidFill>
                <a:srgbClr val="707070"/>
              </a:solidFill>
              <a:latin typeface="Normafixed Tryout" panose="00000409000000000000"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Visual calculations</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End-user interactivity</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Rapid prototyping</a:t>
            </a:r>
          </a:p>
          <a:p>
            <a:pPr>
              <a:buClr>
                <a:srgbClr val="CF3338"/>
              </a:buClr>
            </a:pPr>
            <a:endParaRPr lang="en-US" sz="2800" dirty="0">
              <a:solidFill>
                <a:srgbClr val="707070"/>
              </a:solidFill>
              <a:latin typeface="Pragmatica" panose="020B0403040502020204" pitchFamily="34" charset="0"/>
            </a:endParaRPr>
          </a:p>
        </p:txBody>
      </p:sp>
      <p:sp>
        <p:nvSpPr>
          <p:cNvPr id="5" name="TextBox 4"/>
          <p:cNvSpPr txBox="1"/>
          <p:nvPr/>
        </p:nvSpPr>
        <p:spPr>
          <a:xfrm>
            <a:off x="5511478" y="2218800"/>
            <a:ext cx="6539697" cy="2369880"/>
          </a:xfrm>
          <a:prstGeom prst="rect">
            <a:avLst/>
          </a:prstGeom>
          <a:noFill/>
        </p:spPr>
        <p:txBody>
          <a:bodyPr wrap="square" rtlCol="0">
            <a:spAutoFit/>
          </a:bodyPr>
          <a:lstStyle/>
          <a:p>
            <a:pPr>
              <a:buClr>
                <a:srgbClr val="CF3338"/>
              </a:buClr>
            </a:pPr>
            <a:r>
              <a:rPr lang="en-US" sz="3600" b="1" dirty="0">
                <a:solidFill>
                  <a:srgbClr val="707070"/>
                </a:solidFill>
                <a:latin typeface="Normafixed Tryout" panose="00000409000000000000" pitchFamily="49" charset="0"/>
              </a:rPr>
              <a:t>Not so much… </a:t>
            </a:r>
            <a:endParaRPr lang="en-US" sz="3600" dirty="0">
              <a:solidFill>
                <a:srgbClr val="707070"/>
              </a:solidFill>
              <a:latin typeface="Normafixed Tryout" panose="00000409000000000000"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Storing data</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Mobilizing data</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Implementing advanced analytics</a:t>
            </a:r>
          </a:p>
        </p:txBody>
      </p:sp>
    </p:spTree>
    <p:extLst>
      <p:ext uri="{BB962C8B-B14F-4D97-AF65-F5344CB8AC3E}">
        <p14:creationId xmlns:p14="http://schemas.microsoft.com/office/powerpoint/2010/main" val="3138290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Pragmatica" pitchFamily="2" charset="0"/>
              </a:rPr>
              <a:t>Welcome to the R Project for Statistical Computing</a:t>
            </a:r>
          </a:p>
        </p:txBody>
      </p:sp>
    </p:spTree>
    <p:extLst>
      <p:ext uri="{BB962C8B-B14F-4D97-AF65-F5344CB8AC3E}">
        <p14:creationId xmlns:p14="http://schemas.microsoft.com/office/powerpoint/2010/main" val="3466469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938992"/>
          </a:xfrm>
          <a:prstGeom prst="rect">
            <a:avLst/>
          </a:prstGeom>
          <a:noFill/>
        </p:spPr>
        <p:txBody>
          <a:bodyPr wrap="square" rtlCol="0">
            <a:spAutoFit/>
          </a:bodyPr>
          <a:lstStyle/>
          <a:p>
            <a:r>
              <a:rPr lang="en-US" sz="6000" dirty="0">
                <a:latin typeface="Aliens &amp; cows" panose="00000500000000000000" pitchFamily="2" charset="0"/>
              </a:rPr>
              <a:t>Packages: “There’s an App for that!”</a:t>
            </a:r>
          </a:p>
        </p:txBody>
      </p:sp>
      <p:sp>
        <p:nvSpPr>
          <p:cNvPr id="3" name="TextBox 2"/>
          <p:cNvSpPr txBox="1"/>
          <p:nvPr/>
        </p:nvSpPr>
        <p:spPr>
          <a:xfrm>
            <a:off x="454109" y="2297968"/>
            <a:ext cx="5414785" cy="1384995"/>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Install the package (usually from CRAN)</a:t>
            </a:r>
          </a:p>
          <a:p>
            <a:pPr marL="514350" indent="-514350">
              <a:buAutoNum type="arabicPeriod"/>
            </a:pPr>
            <a:r>
              <a:rPr lang="en-US" sz="2800" dirty="0">
                <a:solidFill>
                  <a:srgbClr val="707070"/>
                </a:solidFill>
                <a:latin typeface="Pragmatica" panose="020B0403040502020204" pitchFamily="34" charset="0"/>
              </a:rPr>
              <a:t>Open the package</a:t>
            </a:r>
          </a:p>
        </p:txBody>
      </p:sp>
      <p:pic>
        <p:nvPicPr>
          <p:cNvPr id="8194" name="Picture 2">
            <a:extLst>
              <a:ext uri="{FF2B5EF4-FFF2-40B4-BE49-F238E27FC236}">
                <a16:creationId xmlns:a16="http://schemas.microsoft.com/office/drawing/2014/main" id="{93A3D79E-EFB5-4C74-925C-52E65CFB966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4795276" y="1137677"/>
            <a:ext cx="5720323" cy="5720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184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1384995"/>
          </a:xfrm>
          <a:prstGeom prst="rect">
            <a:avLst/>
          </a:prstGeom>
          <a:noFill/>
        </p:spPr>
        <p:txBody>
          <a:bodyPr wrap="square" rtlCol="0">
            <a:spAutoFit/>
          </a:bodyPr>
          <a:lstStyle/>
          <a:p>
            <a:r>
              <a:rPr lang="en-US" sz="2800" b="1" dirty="0">
                <a:solidFill>
                  <a:srgbClr val="CF3338"/>
                </a:solidFill>
                <a:latin typeface="Pragmatica" pitchFamily="2" charset="0"/>
              </a:rPr>
              <a:t>Speaking the language of data with the </a:t>
            </a:r>
            <a:r>
              <a:rPr lang="en-US" sz="2800" b="1" dirty="0" err="1">
                <a:solidFill>
                  <a:srgbClr val="CF3338"/>
                </a:solidFill>
                <a:latin typeface="Consolas" panose="020B0609020204030204" pitchFamily="49" charset="0"/>
              </a:rPr>
              <a:t>tidyverse</a:t>
            </a:r>
            <a:endParaRPr lang="en-US" sz="2800" b="1" dirty="0">
              <a:solidFill>
                <a:srgbClr val="CF3338"/>
              </a:solidFill>
              <a:latin typeface="Consolas" panose="020B0609020204030204" pitchFamily="49" charset="0"/>
            </a:endParaRPr>
          </a:p>
          <a:p>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5693866"/>
          </a:xfrm>
          <a:prstGeom prst="rect">
            <a:avLst/>
          </a:prstGeom>
          <a:noFill/>
        </p:spPr>
        <p:txBody>
          <a:bodyPr wrap="square" rtlCol="0">
            <a:spAutoFit/>
          </a:bodyPr>
          <a:lstStyle/>
          <a:p>
            <a:pPr marL="514350" indent="-514350">
              <a:buFont typeface="+mj-lt"/>
              <a:buAutoNum type="arabicPeriod"/>
            </a:pPr>
            <a:r>
              <a:rPr lang="en-US" sz="2600" b="1" dirty="0">
                <a:solidFill>
                  <a:srgbClr val="CF3338"/>
                </a:solidFill>
                <a:latin typeface="Pragmatica" pitchFamily="2" charset="0"/>
              </a:rPr>
              <a:t>Load and explore </a:t>
            </a:r>
            <a:r>
              <a:rPr lang="en-US" sz="2600" b="1" dirty="0">
                <a:solidFill>
                  <a:srgbClr val="CF3338"/>
                </a:solidFill>
                <a:latin typeface="Consolas" panose="020B0609020204030204" pitchFamily="49" charset="0"/>
              </a:rPr>
              <a:t>diamonds</a:t>
            </a:r>
            <a:r>
              <a:rPr lang="en-US" sz="2600" b="1" dirty="0">
                <a:solidFill>
                  <a:srgbClr val="CF3338"/>
                </a:solidFill>
                <a:latin typeface="Pragmatica" pitchFamily="2" charset="0"/>
              </a:rPr>
              <a:t> dataset</a:t>
            </a:r>
            <a:endParaRPr lang="en-US" sz="2600" b="1" dirty="0">
              <a:solidFill>
                <a:srgbClr val="CF3338"/>
              </a:solidFill>
              <a:latin typeface="Consolas" panose="020B0609020204030204" pitchFamily="49" charset="0"/>
            </a:endParaRPr>
          </a:p>
          <a:p>
            <a:pPr marL="514350" indent="-514350">
              <a:buFont typeface="+mj-lt"/>
              <a:buAutoNum type="arabicPeriod"/>
            </a:pPr>
            <a:r>
              <a:rPr lang="en-US" sz="2600" b="1" dirty="0">
                <a:solidFill>
                  <a:srgbClr val="CF3338"/>
                </a:solidFill>
                <a:latin typeface="Pragmatica" pitchFamily="2" charset="0"/>
              </a:rPr>
              <a:t>Write a “sentence” in </a:t>
            </a:r>
            <a:r>
              <a:rPr lang="en-US" sz="2600" b="1" dirty="0" err="1">
                <a:solidFill>
                  <a:srgbClr val="CF3338"/>
                </a:solidFill>
                <a:latin typeface="Consolas" panose="020B0609020204030204" pitchFamily="49" charset="0"/>
              </a:rPr>
              <a:t>dplyr</a:t>
            </a:r>
            <a:r>
              <a:rPr lang="en-US" sz="2600" b="1" dirty="0">
                <a:solidFill>
                  <a:srgbClr val="CF3338"/>
                </a:solidFill>
                <a:latin typeface="Pragmatica" pitchFamily="2" charset="0"/>
              </a:rPr>
              <a:t>:</a:t>
            </a:r>
          </a:p>
          <a:p>
            <a:pPr lvl="1"/>
            <a:r>
              <a:rPr lang="en-US" sz="2600" i="1" dirty="0">
                <a:solidFill>
                  <a:srgbClr val="CF3338"/>
                </a:solidFill>
                <a:latin typeface="Pragmatica" panose="020B0403040502020204" pitchFamily="34" charset="0"/>
              </a:rPr>
              <a:t>“Get me the average price for each cut, sorted from high to low.”</a:t>
            </a:r>
          </a:p>
          <a:p>
            <a:pPr lvl="1"/>
            <a:r>
              <a:rPr lang="en-US" sz="2600" dirty="0">
                <a:solidFill>
                  <a:srgbClr val="CF3338"/>
                </a:solidFill>
                <a:latin typeface="Pragmatica" panose="020B0403040502020204" pitchFamily="34" charset="0"/>
              </a:rPr>
              <a:t>How would you pseudo-code this?</a:t>
            </a:r>
          </a:p>
          <a:p>
            <a:pPr marL="914400" lvl="1" indent="-457200">
              <a:buFont typeface="Arial" panose="020B0604020202020204" pitchFamily="34" charset="0"/>
              <a:buChar char="•"/>
            </a:pPr>
            <a:r>
              <a:rPr lang="en-US" sz="2600" dirty="0">
                <a:solidFill>
                  <a:srgbClr val="CF3338"/>
                </a:solidFill>
                <a:latin typeface="Pragmatica" panose="020B0403040502020204" pitchFamily="34" charset="0"/>
              </a:rPr>
              <a:t>Group by cut</a:t>
            </a:r>
          </a:p>
          <a:p>
            <a:pPr marL="914400" lvl="1" indent="-457200">
              <a:buFont typeface="Arial" panose="020B0604020202020204" pitchFamily="34" charset="0"/>
              <a:buChar char="•"/>
            </a:pPr>
            <a:r>
              <a:rPr lang="en-US" sz="2600" dirty="0">
                <a:solidFill>
                  <a:srgbClr val="CF3338"/>
                </a:solidFill>
                <a:latin typeface="Pragmatica" panose="020B0403040502020204" pitchFamily="34" charset="0"/>
              </a:rPr>
              <a:t>Find average for each group</a:t>
            </a:r>
          </a:p>
          <a:p>
            <a:pPr marL="914400" lvl="1" indent="-457200">
              <a:buFont typeface="Arial" panose="020B0604020202020204" pitchFamily="34" charset="0"/>
              <a:buChar char="•"/>
            </a:pPr>
            <a:r>
              <a:rPr lang="en-US" sz="2600" dirty="0">
                <a:solidFill>
                  <a:srgbClr val="CF3338"/>
                </a:solidFill>
                <a:latin typeface="Pragmatica" panose="020B0403040502020204" pitchFamily="34" charset="0"/>
              </a:rPr>
              <a:t>Sort the results</a:t>
            </a:r>
          </a:p>
          <a:p>
            <a:pPr lvl="1"/>
            <a:endParaRPr lang="en-US" sz="2600" i="1" dirty="0">
              <a:solidFill>
                <a:srgbClr val="CF3338"/>
              </a:solidFill>
              <a:latin typeface="Pragmatica" panose="020B0403040502020204" pitchFamily="34" charset="0"/>
            </a:endParaRPr>
          </a:p>
          <a:p>
            <a:r>
              <a:rPr lang="en-US" sz="2600" b="1" dirty="0">
                <a:solidFill>
                  <a:srgbClr val="CF3338"/>
                </a:solidFill>
                <a:latin typeface="Pragmatica" pitchFamily="2" charset="0"/>
              </a:rPr>
              <a:t>File: </a:t>
            </a:r>
            <a:r>
              <a:rPr lang="en-US" sz="2600" b="1" dirty="0" err="1">
                <a:solidFill>
                  <a:srgbClr val="CF3338"/>
                </a:solidFill>
                <a:latin typeface="Consolas" panose="020B0609020204030204" pitchFamily="49" charset="0"/>
              </a:rPr>
              <a:t>diamonds.r</a:t>
            </a:r>
            <a:endParaRPr lang="en-US" sz="2600" b="1" dirty="0">
              <a:solidFill>
                <a:srgbClr val="CF3338"/>
              </a:solidFill>
              <a:latin typeface="Consolas" panose="020B0609020204030204" pitchFamily="49" charset="0"/>
            </a:endParaRPr>
          </a:p>
          <a:p>
            <a:pPr marL="514350" indent="-514350">
              <a:buFont typeface="+mj-lt"/>
              <a:buAutoNum type="arabicPeriod"/>
            </a:pPr>
            <a:endParaRPr lang="en-US" sz="2600" b="1" dirty="0">
              <a:solidFill>
                <a:srgbClr val="CF3338"/>
              </a:solidFill>
              <a:latin typeface="Pragmatica" pitchFamily="2" charset="0"/>
            </a:endParaRPr>
          </a:p>
        </p:txBody>
      </p:sp>
    </p:spTree>
    <p:extLst>
      <p:ext uri="{BB962C8B-B14F-4D97-AF65-F5344CB8AC3E}">
        <p14:creationId xmlns:p14="http://schemas.microsoft.com/office/powerpoint/2010/main" val="1917160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672653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3553521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pic>
        <p:nvPicPr>
          <p:cNvPr id="1026" name="Picture 2" descr="Python for Excel: A Modern Environment for Automation and ...">
            <a:extLst>
              <a:ext uri="{FF2B5EF4-FFF2-40B4-BE49-F238E27FC236}">
                <a16:creationId xmlns:a16="http://schemas.microsoft.com/office/drawing/2014/main" id="{7FEF820A-1759-406E-AF97-7C2C186E62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8341" y="1831886"/>
            <a:ext cx="34925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dvanced Analytics in Power BI with R and Python af Ryan ...">
            <a:extLst>
              <a:ext uri="{FF2B5EF4-FFF2-40B4-BE49-F238E27FC236}">
                <a16:creationId xmlns:a16="http://schemas.microsoft.com/office/drawing/2014/main" id="{56637376-007B-4188-8699-8394C5AD5A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0975" y="1831886"/>
            <a:ext cx="32004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Advancing into Analytics Cover Image">
            <a:extLst>
              <a:ext uri="{FF2B5EF4-FFF2-40B4-BE49-F238E27FC236}">
                <a16:creationId xmlns:a16="http://schemas.microsoft.com/office/drawing/2014/main" id="{46E582F5-9402-457E-B49D-A33B13A8CA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240" y="1831886"/>
            <a:ext cx="3500967"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7978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Get in touch</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39" y="1424949"/>
            <a:ext cx="6352413" cy="1384995"/>
          </a:xfrm>
          <a:prstGeom prst="rect">
            <a:avLst/>
          </a:prstGeom>
          <a:noFill/>
        </p:spPr>
        <p:txBody>
          <a:bodyPr wrap="square" rtlCol="0">
            <a:spAutoFit/>
          </a:bodyPr>
          <a:lstStyle/>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george@stringfestanalytics.com</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stringfestanalytics.com/book</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linkedin.com/in/gjmount  </a:t>
            </a:r>
          </a:p>
        </p:txBody>
      </p:sp>
    </p:spTree>
    <p:extLst>
      <p:ext uri="{BB962C8B-B14F-4D97-AF65-F5344CB8AC3E}">
        <p14:creationId xmlns:p14="http://schemas.microsoft.com/office/powerpoint/2010/main" val="1370879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a:p>
            <a:endParaRPr lang="en-US" sz="2800" b="1" dirty="0">
              <a:solidFill>
                <a:srgbClr val="707070"/>
              </a:solidFill>
              <a:latin typeface="Pragmatica" panose="020B0403040502020204" pitchFamily="34" charset="0"/>
            </a:endParaRPr>
          </a:p>
          <a:p>
            <a:r>
              <a:rPr lang="en-US" sz="2800" b="1" i="1" dirty="0">
                <a:solidFill>
                  <a:srgbClr val="707070"/>
                </a:solidFill>
                <a:latin typeface="Pragmatica" panose="020B0403040502020204" pitchFamily="34" charset="0"/>
              </a:rPr>
              <a:t>Who wants to win a book?</a:t>
            </a:r>
          </a:p>
        </p:txBody>
      </p:sp>
    </p:spTree>
    <p:extLst>
      <p:ext uri="{BB962C8B-B14F-4D97-AF65-F5344CB8AC3E}">
        <p14:creationId xmlns:p14="http://schemas.microsoft.com/office/powerpoint/2010/main" val="2312071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is the analytics stack?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How does Python fit into Microsoft’s? </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1144046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data analytics stack</a:t>
            </a:r>
          </a:p>
        </p:txBody>
      </p:sp>
      <p:pic>
        <p:nvPicPr>
          <p:cNvPr id="4" name="Picture 3" descr="Diagram, text&#10;&#10;Description automatically generated">
            <a:extLst>
              <a:ext uri="{FF2B5EF4-FFF2-40B4-BE49-F238E27FC236}">
                <a16:creationId xmlns:a16="http://schemas.microsoft.com/office/drawing/2014/main" id="{69888AE4-E6A5-42EE-8C41-9647CFF76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935" y="1777154"/>
            <a:ext cx="8555449" cy="4024138"/>
          </a:xfrm>
          <a:prstGeom prst="rect">
            <a:avLst/>
          </a:prstGeom>
        </p:spPr>
      </p:pic>
      <p:sp>
        <p:nvSpPr>
          <p:cNvPr id="7" name="TextBox 6">
            <a:extLst>
              <a:ext uri="{FF2B5EF4-FFF2-40B4-BE49-F238E27FC236}">
                <a16:creationId xmlns:a16="http://schemas.microsoft.com/office/drawing/2014/main" id="{CFAB272F-EC83-45BA-935F-DFBF5407D2B6}"/>
              </a:ext>
            </a:extLst>
          </p:cNvPr>
          <p:cNvSpPr txBox="1"/>
          <p:nvPr/>
        </p:nvSpPr>
        <p:spPr>
          <a:xfrm>
            <a:off x="261704" y="6114327"/>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729633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Python-Powered Excel</a:t>
            </a:r>
          </a:p>
        </p:txBody>
      </p:sp>
    </p:spTree>
    <p:extLst>
      <p:ext uri="{BB962C8B-B14F-4D97-AF65-F5344CB8AC3E}">
        <p14:creationId xmlns:p14="http://schemas.microsoft.com/office/powerpoint/2010/main" val="2798999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938992"/>
          </a:xfrm>
          <a:prstGeom prst="rect">
            <a:avLst/>
          </a:prstGeom>
          <a:noFill/>
        </p:spPr>
        <p:txBody>
          <a:bodyPr wrap="square" rtlCol="0">
            <a:spAutoFit/>
          </a:bodyPr>
          <a:lstStyle/>
          <a:p>
            <a:r>
              <a:rPr lang="en-US" sz="6000" dirty="0">
                <a:latin typeface="Aliens &amp; cows" panose="00000500000000000000" pitchFamily="2" charset="0"/>
              </a:rPr>
              <a:t>Python for Excel is coming (probably)…</a:t>
            </a:r>
          </a:p>
        </p:txBody>
      </p:sp>
      <p:pic>
        <p:nvPicPr>
          <p:cNvPr id="4" name="Picture 3" descr="Graphical user interface, application&#10;&#10;Description automatically generated">
            <a:extLst>
              <a:ext uri="{FF2B5EF4-FFF2-40B4-BE49-F238E27FC236}">
                <a16:creationId xmlns:a16="http://schemas.microsoft.com/office/drawing/2014/main" id="{2973FBE5-46F2-4258-9960-62FC0F0E6B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628" y="2500511"/>
            <a:ext cx="11924743" cy="3005362"/>
          </a:xfrm>
          <a:prstGeom prst="rect">
            <a:avLst/>
          </a:prstGeom>
        </p:spPr>
      </p:pic>
      <p:sp>
        <p:nvSpPr>
          <p:cNvPr id="12" name="TextBox 11">
            <a:extLst>
              <a:ext uri="{FF2B5EF4-FFF2-40B4-BE49-F238E27FC236}">
                <a16:creationId xmlns:a16="http://schemas.microsoft.com/office/drawing/2014/main" id="{A902CE9F-5F21-480F-B737-C41CE85DE77D}"/>
              </a:ext>
            </a:extLst>
          </p:cNvPr>
          <p:cNvSpPr txBox="1"/>
          <p:nvPr/>
        </p:nvSpPr>
        <p:spPr>
          <a:xfrm>
            <a:off x="133628" y="6114327"/>
            <a:ext cx="8144933" cy="646331"/>
          </a:xfrm>
          <a:prstGeom prst="rect">
            <a:avLst/>
          </a:prstGeom>
          <a:noFill/>
        </p:spPr>
        <p:txBody>
          <a:bodyPr wrap="square">
            <a:spAutoFit/>
          </a:bodyPr>
          <a:lstStyle/>
          <a:p>
            <a:r>
              <a:rPr lang="en-US" dirty="0"/>
              <a:t>Page has been deleted: https://support.microsoft.com/en-us/office/uservoice-pages-430e1a78-e016-472a-a10f-dc2a3df3450a</a:t>
            </a:r>
          </a:p>
        </p:txBody>
      </p:sp>
    </p:spTree>
    <p:extLst>
      <p:ext uri="{BB962C8B-B14F-4D97-AF65-F5344CB8AC3E}">
        <p14:creationId xmlns:p14="http://schemas.microsoft.com/office/powerpoint/2010/main" val="3088404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2" name="TextBox 11">
            <a:extLst>
              <a:ext uri="{FF2B5EF4-FFF2-40B4-BE49-F238E27FC236}">
                <a16:creationId xmlns:a16="http://schemas.microsoft.com/office/drawing/2014/main" id="{A902CE9F-5F21-480F-B737-C41CE85DE77D}"/>
              </a:ext>
            </a:extLst>
          </p:cNvPr>
          <p:cNvSpPr txBox="1"/>
          <p:nvPr/>
        </p:nvSpPr>
        <p:spPr>
          <a:xfrm>
            <a:off x="235228" y="6185410"/>
            <a:ext cx="8144933" cy="369332"/>
          </a:xfrm>
          <a:prstGeom prst="rect">
            <a:avLst/>
          </a:prstGeom>
          <a:noFill/>
        </p:spPr>
        <p:txBody>
          <a:bodyPr wrap="square">
            <a:spAutoFit/>
          </a:bodyPr>
          <a:lstStyle/>
          <a:p>
            <a:r>
              <a:rPr lang="en-US" dirty="0"/>
              <a:t>https://stringfestanalytics.com/basic-python-excel-workflow/</a:t>
            </a:r>
          </a:p>
        </p:txBody>
      </p:sp>
      <p:pic>
        <p:nvPicPr>
          <p:cNvPr id="2050" name="Picture 2" descr="Python &lt;&gt; Excel workflow ">
            <a:extLst>
              <a:ext uri="{FF2B5EF4-FFF2-40B4-BE49-F238E27FC236}">
                <a16:creationId xmlns:a16="http://schemas.microsoft.com/office/drawing/2014/main" id="{85BBB638-3000-491D-B350-5BC84FC8BDF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9666"/>
          <a:stretch/>
        </p:blipFill>
        <p:spPr bwMode="auto">
          <a:xfrm>
            <a:off x="728133" y="97342"/>
            <a:ext cx="10972799" cy="5784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9227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954107"/>
          </a:xfrm>
          <a:prstGeom prst="rect">
            <a:avLst/>
          </a:prstGeom>
          <a:noFill/>
        </p:spPr>
        <p:txBody>
          <a:bodyPr wrap="square" rtlCol="0">
            <a:spAutoFit/>
          </a:bodyPr>
          <a:lstStyle/>
          <a:p>
            <a:r>
              <a:rPr lang="en-US" sz="2800" b="1" dirty="0">
                <a:solidFill>
                  <a:srgbClr val="CF3338"/>
                </a:solidFill>
                <a:latin typeface="Pragmatica" pitchFamily="2" charset="0"/>
              </a:rPr>
              <a:t>Python-Powered Excel</a:t>
            </a:r>
            <a:endParaRPr lang="en-US" sz="2800" b="1" dirty="0">
              <a:solidFill>
                <a:srgbClr val="CF3338"/>
              </a:solidFill>
              <a:latin typeface="Consolas" panose="020B0609020204030204" pitchFamily="49" charset="0"/>
            </a:endParaRPr>
          </a:p>
          <a:p>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2800767"/>
          </a:xfrm>
          <a:prstGeom prst="rect">
            <a:avLst/>
          </a:prstGeom>
          <a:noFill/>
        </p:spPr>
        <p:txBody>
          <a:bodyPr wrap="square" rtlCol="0">
            <a:spAutoFit/>
          </a:bodyPr>
          <a:lstStyle/>
          <a:p>
            <a:r>
              <a:rPr lang="en-US" sz="2600" dirty="0">
                <a:solidFill>
                  <a:srgbClr val="CF3338"/>
                </a:solidFill>
                <a:latin typeface="Pragmatica" pitchFamily="2" charset="0"/>
              </a:rPr>
              <a:t>File: </a:t>
            </a:r>
            <a:r>
              <a:rPr lang="en-US" sz="2600" dirty="0">
                <a:solidFill>
                  <a:srgbClr val="CF3338"/>
                </a:solidFill>
                <a:latin typeface="Consolas" panose="020B0609020204030204" pitchFamily="49" charset="0"/>
              </a:rPr>
              <a:t>python-powered-</a:t>
            </a:r>
            <a:r>
              <a:rPr lang="en-US" sz="2600" dirty="0" err="1">
                <a:solidFill>
                  <a:srgbClr val="CF3338"/>
                </a:solidFill>
                <a:latin typeface="Consolas" panose="020B0609020204030204" pitchFamily="49" charset="0"/>
              </a:rPr>
              <a:t>excel.ipynb</a:t>
            </a:r>
            <a:endParaRPr lang="en-US" sz="2600" dirty="0">
              <a:solidFill>
                <a:srgbClr val="CF3338"/>
              </a:solidFill>
              <a:latin typeface="Consolas" panose="020B0609020204030204" pitchFamily="49" charset="0"/>
            </a:endParaRPr>
          </a:p>
          <a:p>
            <a:endParaRPr lang="en-US" sz="2600" dirty="0">
              <a:solidFill>
                <a:srgbClr val="CF3338"/>
              </a:solidFill>
              <a:latin typeface="Consolas" panose="020B0609020204030204" pitchFamily="49" charset="0"/>
            </a:endParaRPr>
          </a:p>
          <a:p>
            <a:pPr marL="514350" indent="-514350">
              <a:buFont typeface="Arial" panose="020B0604020202020204" pitchFamily="34" charset="0"/>
              <a:buChar char="•"/>
            </a:pPr>
            <a:r>
              <a:rPr lang="en-US" sz="2400" b="1" dirty="0">
                <a:solidFill>
                  <a:srgbClr val="CF3338"/>
                </a:solidFill>
                <a:latin typeface="Pragmatica" pitchFamily="2" charset="0"/>
              </a:rPr>
              <a:t>Add custom cell formats</a:t>
            </a:r>
          </a:p>
          <a:p>
            <a:pPr marL="514350" indent="-514350">
              <a:buFont typeface="Arial" panose="020B0604020202020204" pitchFamily="34" charset="0"/>
              <a:buChar char="•"/>
            </a:pPr>
            <a:r>
              <a:rPr lang="en-US" sz="2400" b="1" dirty="0">
                <a:solidFill>
                  <a:srgbClr val="CF3338"/>
                </a:solidFill>
                <a:latin typeface="Pragmatica" pitchFamily="2" charset="0"/>
              </a:rPr>
              <a:t>Re-size column widths</a:t>
            </a:r>
          </a:p>
          <a:p>
            <a:pPr marL="514350" indent="-514350">
              <a:buFont typeface="Arial" panose="020B0604020202020204" pitchFamily="34" charset="0"/>
              <a:buChar char="•"/>
            </a:pPr>
            <a:r>
              <a:rPr lang="en-US" sz="2400" b="1" dirty="0">
                <a:solidFill>
                  <a:srgbClr val="CF3338"/>
                </a:solidFill>
                <a:latin typeface="Pragmatica" pitchFamily="2" charset="0"/>
              </a:rPr>
              <a:t>Add charts (from Excel or Python)</a:t>
            </a:r>
          </a:p>
          <a:p>
            <a:pPr marL="457200" indent="-457200">
              <a:buFont typeface="Arial" panose="020B0604020202020204" pitchFamily="34" charset="0"/>
              <a:buChar char="•"/>
            </a:pPr>
            <a:endParaRPr lang="en-US" sz="2600" b="1" dirty="0">
              <a:solidFill>
                <a:srgbClr val="CF3338"/>
              </a:solidFill>
              <a:latin typeface="Consolas" panose="020B0609020204030204" pitchFamily="49" charset="0"/>
            </a:endParaRPr>
          </a:p>
          <a:p>
            <a:pPr marL="514350" indent="-514350">
              <a:buFont typeface="Arial" panose="020B0604020202020204" pitchFamily="34" charset="0"/>
              <a:buChar char="•"/>
            </a:pPr>
            <a:endParaRPr lang="en-US" sz="2600" b="1" dirty="0">
              <a:solidFill>
                <a:srgbClr val="CF3338"/>
              </a:solidFill>
              <a:latin typeface="Pragmatica" pitchFamily="2" charset="0"/>
            </a:endParaRPr>
          </a:p>
        </p:txBody>
      </p:sp>
    </p:spTree>
    <p:extLst>
      <p:ext uri="{BB962C8B-B14F-4D97-AF65-F5344CB8AC3E}">
        <p14:creationId xmlns:p14="http://schemas.microsoft.com/office/powerpoint/2010/main" val="1098024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Python-Powered Power BI</a:t>
            </a:r>
          </a:p>
        </p:txBody>
      </p:sp>
    </p:spTree>
    <p:extLst>
      <p:ext uri="{BB962C8B-B14F-4D97-AF65-F5344CB8AC3E}">
        <p14:creationId xmlns:p14="http://schemas.microsoft.com/office/powerpoint/2010/main" val="1632532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447363" cy="923330"/>
          </a:xfrm>
          <a:prstGeom prst="rect">
            <a:avLst/>
          </a:prstGeom>
          <a:noFill/>
        </p:spPr>
        <p:txBody>
          <a:bodyPr wrap="square" rtlCol="0">
            <a:spAutoFit/>
          </a:bodyPr>
          <a:lstStyle/>
          <a:p>
            <a:r>
              <a:rPr lang="en-US" sz="5400" dirty="0">
                <a:latin typeface="Aliens &amp; cows" panose="00000500000000000000" pitchFamily="2" charset="0"/>
              </a:rPr>
              <a:t>Python for Power BI is here already…</a:t>
            </a:r>
          </a:p>
        </p:txBody>
      </p:sp>
      <p:pic>
        <p:nvPicPr>
          <p:cNvPr id="7" name="Picture 6">
            <a:extLst>
              <a:ext uri="{FF2B5EF4-FFF2-40B4-BE49-F238E27FC236}">
                <a16:creationId xmlns:a16="http://schemas.microsoft.com/office/drawing/2014/main" id="{4920552E-A6F1-442A-80A4-B59141A0871E}"/>
              </a:ext>
            </a:extLst>
          </p:cNvPr>
          <p:cNvPicPr>
            <a:picLocks noChangeAspect="1"/>
          </p:cNvPicPr>
          <p:nvPr/>
        </p:nvPicPr>
        <p:blipFill>
          <a:blip r:embed="rId4"/>
          <a:stretch>
            <a:fillRect/>
          </a:stretch>
        </p:blipFill>
        <p:spPr>
          <a:xfrm>
            <a:off x="562455" y="1410919"/>
            <a:ext cx="4991792" cy="2806600"/>
          </a:xfrm>
          <a:prstGeom prst="rect">
            <a:avLst/>
          </a:prstGeom>
        </p:spPr>
      </p:pic>
      <p:pic>
        <p:nvPicPr>
          <p:cNvPr id="8" name="Picture 7">
            <a:extLst>
              <a:ext uri="{FF2B5EF4-FFF2-40B4-BE49-F238E27FC236}">
                <a16:creationId xmlns:a16="http://schemas.microsoft.com/office/drawing/2014/main" id="{F7E2D9E8-C60B-45C7-983F-680E54250661}"/>
              </a:ext>
            </a:extLst>
          </p:cNvPr>
          <p:cNvPicPr>
            <a:picLocks noChangeAspect="1"/>
          </p:cNvPicPr>
          <p:nvPr/>
        </p:nvPicPr>
        <p:blipFill>
          <a:blip r:embed="rId5"/>
          <a:stretch>
            <a:fillRect/>
          </a:stretch>
        </p:blipFill>
        <p:spPr>
          <a:xfrm>
            <a:off x="562455" y="4591720"/>
            <a:ext cx="3997997" cy="2136073"/>
          </a:xfrm>
          <a:prstGeom prst="rect">
            <a:avLst/>
          </a:prstGeom>
        </p:spPr>
      </p:pic>
      <p:sp>
        <p:nvSpPr>
          <p:cNvPr id="4" name="Rectangle 3">
            <a:extLst>
              <a:ext uri="{FF2B5EF4-FFF2-40B4-BE49-F238E27FC236}">
                <a16:creationId xmlns:a16="http://schemas.microsoft.com/office/drawing/2014/main" id="{59889E5F-8C2F-4391-A49E-D05F27FB4984}"/>
              </a:ext>
            </a:extLst>
          </p:cNvPr>
          <p:cNvSpPr/>
          <p:nvPr/>
        </p:nvSpPr>
        <p:spPr>
          <a:xfrm>
            <a:off x="711201" y="6347379"/>
            <a:ext cx="774710" cy="380414"/>
          </a:xfrm>
          <a:prstGeom prst="rect">
            <a:avLst/>
          </a:prstGeom>
          <a:noFill/>
          <a:ln w="28575">
            <a:solidFill>
              <a:srgbClr val="CF3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9FC8A81-5E93-4286-A4C8-9890763FBE22}"/>
              </a:ext>
            </a:extLst>
          </p:cNvPr>
          <p:cNvSpPr txBox="1"/>
          <p:nvPr/>
        </p:nvSpPr>
        <p:spPr>
          <a:xfrm>
            <a:off x="6283510" y="2449546"/>
            <a:ext cx="5511093"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Remote or unstructured data sources</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Feature engineering (missing values, PCA)</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Regular expressions</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Visualizations</a:t>
            </a:r>
          </a:p>
        </p:txBody>
      </p:sp>
    </p:spTree>
    <p:extLst>
      <p:ext uri="{BB962C8B-B14F-4D97-AF65-F5344CB8AC3E}">
        <p14:creationId xmlns:p14="http://schemas.microsoft.com/office/powerpoint/2010/main" val="755510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1400</TotalTime>
  <Words>882</Words>
  <Application>Microsoft Office PowerPoint</Application>
  <PresentationFormat>Widescreen</PresentationFormat>
  <Paragraphs>104</Paragraphs>
  <Slides>19</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Aliens &amp; cows</vt:lpstr>
      <vt:lpstr>Arial</vt:lpstr>
      <vt:lpstr>Calibri</vt:lpstr>
      <vt:lpstr>Calibri Light</vt:lpstr>
      <vt:lpstr>Consolas</vt:lpstr>
      <vt:lpstr>Normafixed Tryout</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cp:lastModifiedBy>
  <cp:revision>80</cp:revision>
  <dcterms:created xsi:type="dcterms:W3CDTF">2019-10-19T21:47:18Z</dcterms:created>
  <dcterms:modified xsi:type="dcterms:W3CDTF">2021-09-06T12:29:51Z</dcterms:modified>
</cp:coreProperties>
</file>