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36" r:id="rId3"/>
    <p:sldId id="448" r:id="rId4"/>
    <p:sldId id="442" r:id="rId5"/>
    <p:sldId id="447" r:id="rId6"/>
    <p:sldId id="445" r:id="rId7"/>
    <p:sldId id="426" r:id="rId8"/>
    <p:sldId id="451" r:id="rId9"/>
    <p:sldId id="449" r:id="rId10"/>
    <p:sldId id="450" r:id="rId11"/>
    <p:sldId id="4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CF33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8539" autoAdjust="0"/>
  </p:normalViewPr>
  <p:slideViewPr>
    <p:cSldViewPr snapToGrid="0">
      <p:cViewPr varScale="1">
        <p:scale>
          <a:sx n="93" d="100"/>
          <a:sy n="93" d="100"/>
        </p:scale>
        <p:origin x="1158" y="11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64B-41F2-4661-BDF0-BFD135E9A55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3DAC-CD90-4DD2-80B1-E135CFB4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now I want to have enough time for us to participate and assess the situation here together. What are the pros and cons of using R in Power BI; when have you had success, what has blocked you, etc.</a:t>
            </a:r>
          </a:p>
          <a:p>
            <a:br>
              <a:rPr lang="en-US" dirty="0"/>
            </a:br>
            <a:r>
              <a:rPr lang="en-US" dirty="0"/>
              <a:t>After that I’ll briefly walk through the setup and demonstrate a few use cases that may come in handy. And hopefully the use cases I identify will square well with the ones you identify…. </a:t>
            </a:r>
          </a:p>
          <a:p>
            <a:endParaRPr lang="en-US" dirty="0"/>
          </a:p>
          <a:p>
            <a:r>
              <a:rPr lang="en-US" dirty="0"/>
              <a:t>I’m also going to be giving away a copy of my book, and I’ll actually set this up in Power BI with R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the resources are available at the GitHub repo…In particular there will be a file with the R scripts and one with the completed Power BI file.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4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I’d like to take some time for a discussion here. Power BI is pretty good, but there is a reason you can R inside it. Now I have my vision for how these should work together, and maybe you do too. </a:t>
            </a:r>
          </a:p>
          <a:p>
            <a:r>
              <a:rPr lang="en-US" dirty="0"/>
              <a:t>Maybe your vision is just using Shiny… so let’s try this out. I have a Google Doc; let’s take a couple of minutes to brainstorm.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interesting things to me about all this is Microsoft’s admission that they can’t be the best at everything , and that they should rely on open source languages like R and Python do so some of this analytics work. In particular I find these uses cases are things that Power BI has a very difficult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to set this up on your computer there are a couple of things you need to do. You can download from the Microsoft store. Then to set up your R integration you will go to File &gt;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92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let’s walk through a demo of a dataset I mostly made up. We want to put together some sort of dashboard to evaluate the performance of candidates who did and did not participate in a mentoring program. This will involve a few things: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2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7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84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8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ringfestanalytics.com/contact/" TargetMode="External"/><Relationship Id="rId5" Type="http://schemas.openxmlformats.org/officeDocument/2006/relationships/hyperlink" Target="https://www.linkedin.com/in/gjmount/" TargetMode="External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tringfestdata/satrday-r-power-b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t.ly/3nos6Y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powerbi.microsoft.com/en-us/prici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ringfestanalytics.com/take-your-rstudio-hotkeys-online-with-a-text-expande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8085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Analytics: From Excel to R and Python</a:t>
            </a:r>
          </a:p>
          <a:p>
            <a:endParaRPr lang="en-US" sz="28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 descr="A bridge over a body of water&#10;&#10;Description automatically generated with medium confidence">
            <a:extLst>
              <a:ext uri="{FF2B5EF4-FFF2-40B4-BE49-F238E27FC236}">
                <a16:creationId xmlns:a16="http://schemas.microsoft.com/office/drawing/2014/main" id="{9516AB06-624A-427B-B190-4FA5D325C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89066"/>
            <a:ext cx="12190476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Resources</a:t>
            </a:r>
          </a:p>
        </p:txBody>
      </p:sp>
      <p:pic>
        <p:nvPicPr>
          <p:cNvPr id="1026" name="Picture 2" descr="Advanced Analytics in Power BI with R and Python af Ryan ...">
            <a:extLst>
              <a:ext uri="{FF2B5EF4-FFF2-40B4-BE49-F238E27FC236}">
                <a16:creationId xmlns:a16="http://schemas.microsoft.com/office/drawing/2014/main" id="{8F0244C3-0161-4C32-80FF-D2431F69D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0" y="1576550"/>
            <a:ext cx="3375135" cy="482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vancing into Analytics. Ebook. George Mount. Księgarnia ...">
            <a:extLst>
              <a:ext uri="{FF2B5EF4-FFF2-40B4-BE49-F238E27FC236}">
                <a16:creationId xmlns:a16="http://schemas.microsoft.com/office/drawing/2014/main" id="{3EEC4A25-AEA4-4295-9DA4-1983C9D14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474" y="1576550"/>
            <a:ext cx="3464284" cy="49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F82CCC-14C6-4AD6-8FFE-1C66FF184B11}"/>
              </a:ext>
            </a:extLst>
          </p:cNvPr>
          <p:cNvCxnSpPr/>
          <p:nvPr/>
        </p:nvCxnSpPr>
        <p:spPr>
          <a:xfrm flipV="1">
            <a:off x="8505496" y="2646497"/>
            <a:ext cx="804041" cy="6306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CE0CB2-C8EF-4177-932A-72F38BC44C56}"/>
              </a:ext>
            </a:extLst>
          </p:cNvPr>
          <p:cNvSpPr txBox="1"/>
          <p:nvPr/>
        </p:nvSpPr>
        <p:spPr>
          <a:xfrm>
            <a:off x="9309537" y="1726031"/>
            <a:ext cx="2632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ragmatica" panose="020B7200000000000000" pitchFamily="34" charset="0"/>
              </a:rPr>
              <a:t>Time for a giveaway!</a:t>
            </a:r>
          </a:p>
        </p:txBody>
      </p:sp>
    </p:spTree>
    <p:extLst>
      <p:ext uri="{BB962C8B-B14F-4D97-AF65-F5344CB8AC3E}">
        <p14:creationId xmlns:p14="http://schemas.microsoft.com/office/powerpoint/2010/main" val="378447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7070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george@stringfestanalytics.com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linkedin.com/in/gjmount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stringfestanalytics.com/contact  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1026323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 in Power BI: when and why?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Giveaway…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along: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https://github.com/stringfestdata/satrday-r-power-bi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r-</a:t>
            </a:r>
            <a:r>
              <a:rPr lang="en-US" sz="2800" dirty="0" err="1">
                <a:solidFill>
                  <a:srgbClr val="707070"/>
                </a:solidFill>
                <a:latin typeface="Consolas" panose="020B0609020204030204" pitchFamily="49" charset="0"/>
              </a:rPr>
              <a:t>pbi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 err="1">
                <a:solidFill>
                  <a:srgbClr val="707070"/>
                </a:solidFill>
                <a:latin typeface="Consolas" panose="020B0609020204030204" pitchFamily="49" charset="0"/>
              </a:rPr>
              <a:t>scripts.r</a:t>
            </a:r>
            <a:r>
              <a:rPr lang="en-US" sz="2800" dirty="0">
                <a:solidFill>
                  <a:srgbClr val="707070"/>
                </a:solidFill>
                <a:latin typeface="Pragmatica" panose="020B7200000000000000" pitchFamily="34" charset="0"/>
              </a:rPr>
              <a:t>: scripts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r-</a:t>
            </a:r>
            <a:r>
              <a:rPr lang="en-US" sz="2800" dirty="0" err="1">
                <a:solidFill>
                  <a:srgbClr val="707070"/>
                </a:solidFill>
                <a:latin typeface="Consolas" panose="020B0609020204030204" pitchFamily="49" charset="0"/>
              </a:rPr>
              <a:t>pbi.pbix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707070"/>
                </a:solidFill>
                <a:latin typeface="Pragmatica" panose="020B7200000000000000" pitchFamily="34" charset="0"/>
              </a:rPr>
              <a:t> completed PBI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7200000000000000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7200000000000000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720000000000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4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Chat me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4CFA0-F6EE-4D9E-AA4F-AABFDE2E3205}"/>
              </a:ext>
            </a:extLst>
          </p:cNvPr>
          <p:cNvSpPr txBox="1"/>
          <p:nvPr/>
        </p:nvSpPr>
        <p:spPr>
          <a:xfrm>
            <a:off x="462988" y="1365813"/>
            <a:ext cx="67720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 you use Power BI? How/when/why?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 you use R in Power BI? How/when/why?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Pros/cons to Power BI vs Shiny?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Brainstorm it!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https://bit.ly/3nos6Yb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2105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When and why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7C85F-0A10-4F88-8567-526BD39FA98C}"/>
              </a:ext>
            </a:extLst>
          </p:cNvPr>
          <p:cNvSpPr txBox="1"/>
          <p:nvPr/>
        </p:nvSpPr>
        <p:spPr>
          <a:xfrm>
            <a:off x="462987" y="1365813"/>
            <a:ext cx="55110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Remote or unstructured data sources</a:t>
            </a:r>
            <a:b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</a:b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Feature engineering (missing values, PCA)</a:t>
            </a:r>
            <a:b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</a:b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Machine learning</a:t>
            </a:r>
            <a:b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</a:b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Regular expressions</a:t>
            </a:r>
            <a:b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</a:b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Advanced, custom visualizations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6493B-1F9B-4D5B-BF8B-B1367EE5DCCA}"/>
              </a:ext>
            </a:extLst>
          </p:cNvPr>
          <p:cNvSpPr txBox="1"/>
          <p:nvPr/>
        </p:nvSpPr>
        <p:spPr>
          <a:xfrm>
            <a:off x="5773856" y="4975620"/>
            <a:ext cx="5753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https://www.windowsblogitalia.com/2019/02/microsoft-migliore-futuro-inner-source/</a:t>
            </a:r>
          </a:p>
        </p:txBody>
      </p:sp>
      <p:pic>
        <p:nvPicPr>
          <p:cNvPr id="1026" name="Picture 2" descr="Microsoft loves Open Source">
            <a:extLst>
              <a:ext uri="{FF2B5EF4-FFF2-40B4-BE49-F238E27FC236}">
                <a16:creationId xmlns:a16="http://schemas.microsoft.com/office/drawing/2014/main" id="{FEA8D45A-D5EA-477A-A7E1-CB8D265D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856" y="1192418"/>
            <a:ext cx="5678104" cy="378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35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Set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4CFA0-F6EE-4D9E-AA4F-AABFDE2E3205}"/>
              </a:ext>
            </a:extLst>
          </p:cNvPr>
          <p:cNvSpPr txBox="1"/>
          <p:nvPr/>
        </p:nvSpPr>
        <p:spPr>
          <a:xfrm>
            <a:off x="462987" y="1365813"/>
            <a:ext cx="55110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Freemium, Windows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Free account can run R 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Paid,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Pro account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is needed to publish R visuals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File &gt; Options &amp; settings &gt; Options &gt; R scripting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D8738-D3E2-472F-B98B-1A7B3A2E0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490" y="915088"/>
            <a:ext cx="5779659" cy="55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5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Data: </a:t>
            </a:r>
            <a:r>
              <a:rPr lang="en-US" sz="2600" b="1" dirty="0">
                <a:solidFill>
                  <a:srgbClr val="CF3338"/>
                </a:solidFill>
                <a:latin typeface="Consolas" panose="020B0609020204030204" pitchFamily="49" charset="0"/>
              </a:rPr>
              <a:t>data/contestants.csv, data/personal_info.csv</a:t>
            </a:r>
          </a:p>
          <a:p>
            <a:endParaRPr lang="en-US" sz="2600" b="1" dirty="0">
              <a:solidFill>
                <a:srgbClr val="CF3338"/>
              </a:solidFill>
              <a:latin typeface="Pragmatica" pitchFamily="2" charset="0"/>
            </a:endParaRPr>
          </a:p>
          <a:p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What are the audition scores of candidates who did and did not participate in a mentoring program? </a:t>
            </a:r>
          </a:p>
          <a:p>
            <a:endParaRPr lang="en-US" sz="26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Import data via R script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Identify invalid email addresses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Impute missing values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Visualize pairwise relationships</a:t>
            </a:r>
          </a:p>
          <a:p>
            <a:endParaRPr lang="en-US" sz="2600" b="1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rgbClr val="CF3338"/>
                </a:solidFill>
                <a:latin typeface="Pragmatica" panose="020B7200000000000000" pitchFamily="34" charset="0"/>
              </a:rPr>
              <a:t>Follow along: </a:t>
            </a:r>
            <a:r>
              <a:rPr lang="en-US" sz="2600" b="1" dirty="0">
                <a:solidFill>
                  <a:srgbClr val="CF3338"/>
                </a:solidFill>
                <a:latin typeface="Consolas" panose="020B0609020204030204" pitchFamily="49" charset="0"/>
              </a:rPr>
              <a:t>demo-notes.pdf</a:t>
            </a:r>
          </a:p>
        </p:txBody>
      </p:sp>
      <p:pic>
        <p:nvPicPr>
          <p:cNvPr id="11" name="Graphic 10" descr="Microphone with solid fill">
            <a:extLst>
              <a:ext uri="{FF2B5EF4-FFF2-40B4-BE49-F238E27FC236}">
                <a16:creationId xmlns:a16="http://schemas.microsoft.com/office/drawing/2014/main" id="{B5FC4E04-397E-4989-AC34-16A495301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371" y="2446261"/>
            <a:ext cx="3412027" cy="34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8109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Closing thoughts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4CFA0-F6EE-4D9E-AA4F-AABFDE2E3205}"/>
              </a:ext>
            </a:extLst>
          </p:cNvPr>
          <p:cNvSpPr txBox="1"/>
          <p:nvPr/>
        </p:nvSpPr>
        <p:spPr>
          <a:xfrm>
            <a:off x="462988" y="1365813"/>
            <a:ext cx="67720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Use R only when Power BI just can’t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Start in RStudio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Get a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text expander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for your RStudio shortcuts</a:t>
            </a:r>
          </a:p>
        </p:txBody>
      </p:sp>
    </p:spTree>
    <p:extLst>
      <p:ext uri="{BB962C8B-B14F-4D97-AF65-F5344CB8AC3E}">
        <p14:creationId xmlns:p14="http://schemas.microsoft.com/office/powerpoint/2010/main" val="386103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Resources</a:t>
            </a:r>
          </a:p>
        </p:txBody>
      </p:sp>
      <p:pic>
        <p:nvPicPr>
          <p:cNvPr id="1026" name="Picture 2" descr="Advanced Analytics in Power BI with R and Python af Ryan ...">
            <a:extLst>
              <a:ext uri="{FF2B5EF4-FFF2-40B4-BE49-F238E27FC236}">
                <a16:creationId xmlns:a16="http://schemas.microsoft.com/office/drawing/2014/main" id="{8F0244C3-0161-4C32-80FF-D2431F69D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0" y="1576550"/>
            <a:ext cx="3375135" cy="482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vancing into Analytics. Ebook. George Mount. Księgarnia ...">
            <a:extLst>
              <a:ext uri="{FF2B5EF4-FFF2-40B4-BE49-F238E27FC236}">
                <a16:creationId xmlns:a16="http://schemas.microsoft.com/office/drawing/2014/main" id="{3EEC4A25-AEA4-4295-9DA4-1983C9D14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474" y="1576550"/>
            <a:ext cx="3464284" cy="49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46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649</Words>
  <Application>Microsoft Office PowerPoint</Application>
  <PresentationFormat>Widescreen</PresentationFormat>
  <Paragraphs>76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Aliens &amp; cows</vt:lpstr>
      <vt:lpstr>Arial</vt:lpstr>
      <vt:lpstr>Calibri</vt:lpstr>
      <vt:lpstr>Calibri Light</vt:lpstr>
      <vt:lpstr>Consolas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</cp:lastModifiedBy>
  <cp:revision>108</cp:revision>
  <dcterms:created xsi:type="dcterms:W3CDTF">2019-10-19T21:47:18Z</dcterms:created>
  <dcterms:modified xsi:type="dcterms:W3CDTF">2021-09-17T17:44:39Z</dcterms:modified>
</cp:coreProperties>
</file>