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36" r:id="rId3"/>
    <p:sldId id="441" r:id="rId4"/>
    <p:sldId id="447" r:id="rId5"/>
    <p:sldId id="442" r:id="rId6"/>
    <p:sldId id="446" r:id="rId7"/>
    <p:sldId id="445" r:id="rId8"/>
    <p:sldId id="444" r:id="rId9"/>
    <p:sldId id="426" r:id="rId10"/>
    <p:sldId id="431" r:id="rId11"/>
    <p:sldId id="440" r:id="rId12"/>
    <p:sldId id="433" r:id="rId13"/>
    <p:sldId id="336" r:id="rId14"/>
    <p:sldId id="434" r:id="rId15"/>
    <p:sldId id="43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CF33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so now you will see R’s equivalent to some of those features you saw with Python. I think that for different reasons Python seems to be taking the lead on Excel automation, but R has some pretty robust features and in some ways are richer than Python’s.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F3338"/>
              </a:buClr>
            </a:pPr>
            <a:r>
              <a:rPr lang="en-US" sz="1200" i="1" dirty="0">
                <a:solidFill>
                  <a:srgbClr val="707070"/>
                </a:solidFill>
                <a:latin typeface="Pragmatica" panose="020B0403040502020204" pitchFamily="34" charset="0"/>
              </a:rPr>
              <a:t>By the end of this book, you should be able to conduct exploratory data analysis and</a:t>
            </a:r>
          </a:p>
          <a:p>
            <a:pPr>
              <a:buClr>
                <a:srgbClr val="CF3338"/>
              </a:buClr>
            </a:pPr>
            <a:r>
              <a:rPr lang="en-US" sz="1200" i="1" dirty="0">
                <a:solidFill>
                  <a:srgbClr val="707070"/>
                </a:solidFill>
                <a:latin typeface="Pragmatica" panose="020B0403040502020204" pitchFamily="34" charset="0"/>
              </a:rPr>
              <a:t>hypothesis testing using a programming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5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jZaw9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stringfestanalytics.com/aina-waitin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office.com/r/0ZnD0LxpZ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ingfestdata/satrday-r-power-b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8085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</a:p>
          <a:p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 descr="A bridge over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9516AB06-624A-427B-B190-4FA5D325C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89066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Have you downloaded the Analysis ToolPak?</a:t>
            </a:r>
          </a:p>
          <a:p>
            <a:endParaRPr lang="en-US" sz="6600" b="1" dirty="0">
              <a:solidFill>
                <a:schemeClr val="bg1"/>
              </a:solidFill>
              <a:latin typeface="Pragmatica" pitchFamily="2" charset="0"/>
            </a:endParaRPr>
          </a:p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https://bit.ly/3jZaw9X</a:t>
            </a:r>
            <a:endParaRPr lang="en-US" sz="6600" b="1" dirty="0">
              <a:solidFill>
                <a:schemeClr val="bg1"/>
              </a:solidFill>
              <a:latin typeface="Pragma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8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Conclusion/Next steps</a:t>
            </a:r>
          </a:p>
        </p:txBody>
      </p:sp>
    </p:spTree>
    <p:extLst>
      <p:ext uri="{BB962C8B-B14F-4D97-AF65-F5344CB8AC3E}">
        <p14:creationId xmlns:p14="http://schemas.microsoft.com/office/powerpoint/2010/main" val="46716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Want more?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F6C64-3E8D-4255-95B8-CF64265213DA}"/>
              </a:ext>
            </a:extLst>
          </p:cNvPr>
          <p:cNvSpPr txBox="1"/>
          <p:nvPr/>
        </p:nvSpPr>
        <p:spPr>
          <a:xfrm>
            <a:off x="347240" y="1465093"/>
            <a:ext cx="9688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Sign up for course waiting list: 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https://stringfestanalytics.com/aina-waiting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/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  </a:t>
            </a:r>
          </a:p>
        </p:txBody>
      </p:sp>
      <p:pic>
        <p:nvPicPr>
          <p:cNvPr id="3" name="Picture 2" descr="A bird standing on a white surface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2BD72895-0339-43FE-8F98-905E02F0E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2" y="2491739"/>
            <a:ext cx="7364990" cy="41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5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Event survey: 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https://forms.office.com/r/0ZnD0LxpZy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7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5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 in Power BI: when and why?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707070"/>
                </a:solidFill>
                <a:latin typeface="Pragmatica" panose="020B0403040502020204" pitchFamily="34" charset="0"/>
              </a:rPr>
              <a:t>Giveaway…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https://github.com/stringfestdata/satrday-r-power-bi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4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Chat me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8" y="1365813"/>
            <a:ext cx="67720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 you use Power BI? How/when/why?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Pros/cons to Power BI vs Shiny? </a:t>
            </a:r>
          </a:p>
        </p:txBody>
      </p:sp>
    </p:spTree>
    <p:extLst>
      <p:ext uri="{BB962C8B-B14F-4D97-AF65-F5344CB8AC3E}">
        <p14:creationId xmlns:p14="http://schemas.microsoft.com/office/powerpoint/2010/main" val="90406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Set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7" y="1365813"/>
            <a:ext cx="551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Freemium, Windows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File &gt; Options &amp; settings &gt; Options &gt; R scripting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D8738-D3E2-472F-B98B-1A7B3A2E0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90" y="915088"/>
            <a:ext cx="5779659" cy="55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When and why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7C85F-0A10-4F88-8567-526BD39FA98C}"/>
              </a:ext>
            </a:extLst>
          </p:cNvPr>
          <p:cNvSpPr txBox="1"/>
          <p:nvPr/>
        </p:nvSpPr>
        <p:spPr>
          <a:xfrm>
            <a:off x="462987" y="1365813"/>
            <a:ext cx="55110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Remote or unstructured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Feature engineering (missing values, PCA)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Visualizations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6493B-1F9B-4D5B-BF8B-B1367EE5DCCA}"/>
              </a:ext>
            </a:extLst>
          </p:cNvPr>
          <p:cNvSpPr txBox="1"/>
          <p:nvPr/>
        </p:nvSpPr>
        <p:spPr>
          <a:xfrm>
            <a:off x="119067" y="6488668"/>
            <a:ext cx="10028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https://www.windowsblogitalia.com/2019/02/microsoft-migliore-futuro-inner-source/</a:t>
            </a:r>
          </a:p>
        </p:txBody>
      </p:sp>
      <p:pic>
        <p:nvPicPr>
          <p:cNvPr id="1026" name="Picture 2" descr="Microsoft loves Open Source">
            <a:extLst>
              <a:ext uri="{FF2B5EF4-FFF2-40B4-BE49-F238E27FC236}">
                <a16:creationId xmlns:a16="http://schemas.microsoft.com/office/drawing/2014/main" id="{FEA8D45A-D5EA-477A-A7E1-CB8D265D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56" y="1192418"/>
            <a:ext cx="5678104" cy="378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5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49986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44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36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Who wants to win a book?</a:t>
            </a:r>
          </a:p>
        </p:txBody>
      </p:sp>
      <p:pic>
        <p:nvPicPr>
          <p:cNvPr id="2050" name="Picture 2" descr="Advancing into Analytics Cover Image">
            <a:extLst>
              <a:ext uri="{FF2B5EF4-FFF2-40B4-BE49-F238E27FC236}">
                <a16:creationId xmlns:a16="http://schemas.microsoft.com/office/drawing/2014/main" id="{8C41F0CF-29B5-4421-A059-AD896D8CD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30" y="1846780"/>
            <a:ext cx="2895014" cy="378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3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Dataset: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contestants.csv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Elvish </a:t>
            </a:r>
            <a:r>
              <a:rPr lang="en-US" sz="2800" b="1" dirty="0" err="1">
                <a:solidFill>
                  <a:srgbClr val="CF3338"/>
                </a:solidFill>
                <a:latin typeface="Pragmatica" pitchFamily="2" charset="0"/>
              </a:rPr>
              <a:t>Prestley</a:t>
            </a: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 auditions: style and technique scores of contestants who did and didn’t participate 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How many email addresses are invalid?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should we do with the missing values?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is the relationship between style and technique scores? 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Graphic 10" descr="Microphone with solid fill">
            <a:extLst>
              <a:ext uri="{FF2B5EF4-FFF2-40B4-BE49-F238E27FC236}">
                <a16:creationId xmlns:a16="http://schemas.microsoft.com/office/drawing/2014/main" id="{B5FC4E04-397E-4989-AC34-16A495301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371" y="2446261"/>
            <a:ext cx="3412027" cy="34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So why not Shiny?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7C85F-0A10-4F88-8567-526BD39FA98C}"/>
              </a:ext>
            </a:extLst>
          </p:cNvPr>
          <p:cNvSpPr txBox="1"/>
          <p:nvPr/>
        </p:nvSpPr>
        <p:spPr>
          <a:xfrm>
            <a:off x="462987" y="1365813"/>
            <a:ext cx="55110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Gain from Microsoft’s BI stack (DAX, Power Query,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etc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Server already provisioned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Lower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8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8109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339</Words>
  <Application>Microsoft Office PowerPoint</Application>
  <PresentationFormat>Widescreen</PresentationFormat>
  <Paragraphs>55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Aliens &amp; cows</vt:lpstr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</cp:lastModifiedBy>
  <cp:revision>93</cp:revision>
  <dcterms:created xsi:type="dcterms:W3CDTF">2019-10-19T21:47:18Z</dcterms:created>
  <dcterms:modified xsi:type="dcterms:W3CDTF">2021-09-12T18:15:07Z</dcterms:modified>
</cp:coreProperties>
</file>