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8" r:id="rId5"/>
    <p:sldId id="257" r:id="rId6"/>
    <p:sldId id="259" r:id="rId7"/>
    <p:sldId id="267" r:id="rId8"/>
    <p:sldId id="269" r:id="rId9"/>
    <p:sldId id="270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EA9"/>
    <a:srgbClr val="BAA783"/>
    <a:srgbClr val="CF3338"/>
    <a:srgbClr val="F5F5F5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taquest.io/blog/why-sql-is-the-most-important-language-to-lear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knecht/baseball-archive-sqlite/blob/master/lahman2016.sqlit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anose="020B0403040502020204" pitchFamily="34" charset="0"/>
              </a:rPr>
              <a:t>SQL for Excel Users</a:t>
            </a:r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DRILLS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How many columns are in </a:t>
            </a:r>
            <a:r>
              <a:rPr lang="en-US" sz="4000" dirty="0">
                <a:solidFill>
                  <a:srgbClr val="CF3338"/>
                </a:solidFill>
                <a:latin typeface="Consolas" panose="020B0609020204030204" pitchFamily="49" charset="0"/>
              </a:rPr>
              <a:t>Managers</a:t>
            </a: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?</a:t>
            </a:r>
          </a:p>
          <a:p>
            <a:pPr marL="342900" indent="-342900">
              <a:buAutoNum type="arabicPeriod"/>
            </a:pP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How many of these columns are of type </a:t>
            </a:r>
            <a:r>
              <a:rPr lang="en-US" sz="4000" dirty="0">
                <a:solidFill>
                  <a:srgbClr val="CF3338"/>
                </a:solidFill>
                <a:latin typeface="Consolas" panose="020B0609020204030204" pitchFamily="49" charset="0"/>
              </a:rPr>
              <a:t>INTEGER</a:t>
            </a: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? </a:t>
            </a:r>
          </a:p>
          <a:p>
            <a:pPr marL="342900" indent="-342900">
              <a:buAutoNum type="arabicPeriod"/>
            </a:pP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How many rows does </a:t>
            </a:r>
            <a:r>
              <a:rPr lang="en-US" sz="4000" dirty="0">
                <a:solidFill>
                  <a:srgbClr val="CF3338"/>
                </a:solidFill>
                <a:latin typeface="Consolas" panose="020B0609020204030204" pitchFamily="49" charset="0"/>
              </a:rPr>
              <a:t>Managers</a:t>
            </a:r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 have? </a:t>
            </a:r>
          </a:p>
        </p:txBody>
      </p:sp>
    </p:spTree>
    <p:extLst>
      <p:ext uri="{BB962C8B-B14F-4D97-AF65-F5344CB8AC3E}">
        <p14:creationId xmlns:p14="http://schemas.microsoft.com/office/powerpoint/2010/main" val="272770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The grammar of </a:t>
            </a:r>
            <a:r>
              <a:rPr lang="en-US" sz="5400" dirty="0" err="1">
                <a:latin typeface="Aliens &amp; cows" panose="00000500000000000000" pitchFamily="2" charset="0"/>
              </a:rPr>
              <a:t>sql</a:t>
            </a:r>
            <a:endParaRPr lang="en-US" sz="5400" dirty="0">
              <a:latin typeface="Aliens &amp; cows" panose="00000500000000000000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35053"/>
              </p:ext>
            </p:extLst>
          </p:nvPr>
        </p:nvGraphicFramePr>
        <p:xfrm>
          <a:off x="451413" y="1666754"/>
          <a:ext cx="11146419" cy="3784923"/>
        </p:xfrm>
        <a:graphic>
          <a:graphicData uri="http://schemas.openxmlformats.org/drawingml/2006/table">
            <a:tbl>
              <a:tblPr/>
              <a:tblGrid>
                <a:gridCol w="2071868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6571330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  <a:gridCol w="2503221">
                  <a:extLst>
                    <a:ext uri="{9D8B030D-6E8A-4147-A177-3AD203B41FA5}">
                      <a16:colId xmlns:a16="http://schemas.microsoft.com/office/drawing/2014/main" val="2433060746"/>
                    </a:ext>
                  </a:extLst>
                </a:gridCol>
              </a:tblGrid>
              <a:tr h="100292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Term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Example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9257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Identifier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Identifies an object (i.e. table, field)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Master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Operator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Takes some action (perform calculation,, rename something)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+, 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Expression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" panose="020B0403040502020204" pitchFamily="34" charset="0"/>
                        </a:rPr>
                        <a:t>Applies criteria to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birthYear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&gt; 1960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</a:tbl>
          </a:graphicData>
        </a:graphic>
      </p:graphicFrame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D1063B2-28A1-48D5-A065-653DD41E3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4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iens &amp; cows" panose="00000500000000000000" pitchFamily="2" charset="0"/>
              </a:rPr>
              <a:t>FROM </a:t>
            </a:r>
            <a:r>
              <a:rPr lang="en-US" sz="4400" dirty="0">
                <a:latin typeface="Consolas" panose="020B0609020204030204" pitchFamily="49" charset="0"/>
                <a:cs typeface="Courier New" panose="02070309020205020404" pitchFamily="49" charset="0"/>
              </a:rPr>
              <a:t>VLOOKUP() </a:t>
            </a:r>
            <a:r>
              <a:rPr lang="en-US" sz="4400" dirty="0">
                <a:latin typeface="Aliens &amp; cows" panose="00000500000000000000" pitchFamily="2" charset="0"/>
              </a:rPr>
              <a:t>DUCT TAPE TO </a:t>
            </a:r>
            <a:r>
              <a:rPr lang="en-US" sz="4400" dirty="0">
                <a:latin typeface="Consolas" panose="020B0609020204030204" pitchFamily="49" charset="0"/>
                <a:cs typeface="Courier New" panose="02070309020205020404" pitchFamily="49" charset="0"/>
              </a:rPr>
              <a:t>JOIN() </a:t>
            </a:r>
            <a:r>
              <a:rPr lang="en-US" sz="4400" dirty="0">
                <a:latin typeface="Aliens &amp; cows" panose="00000500000000000000" pitchFamily="2" charset="0"/>
              </a:rPr>
              <a:t>BLOWTORCH</a:t>
            </a:r>
          </a:p>
        </p:txBody>
      </p:sp>
      <p:pic>
        <p:nvPicPr>
          <p:cNvPr id="5" name="Google Shape;75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5" y="1648027"/>
            <a:ext cx="5153366" cy="392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59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921" y="1749254"/>
            <a:ext cx="5660021" cy="372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0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iens &amp; cows" panose="00000500000000000000" pitchFamily="2" charset="0"/>
              </a:rPr>
              <a:t>Introducing schemas</a:t>
            </a:r>
          </a:p>
        </p:txBody>
      </p:sp>
      <p:pic>
        <p:nvPicPr>
          <p:cNvPr id="7" name="Google Shape;81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276" y="1130500"/>
            <a:ext cx="9235008" cy="5131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0F5D6E5-1600-427D-8AE7-39DF90D4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1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46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basics of relational databases and SQL’s role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foundational commands used for reading form one or more tables in a database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Schemas, primary keys and foreign keys: what makes relational databases “relational.”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Augment your Excel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204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Use SQL to query a database to extract useful information</a:t>
            </a:r>
          </a:p>
          <a:p>
            <a:pPr marL="457200" marR="190500" lvl="0" indent="-381000">
              <a:lnSpc>
                <a:spcPct val="115000"/>
              </a:lnSpc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Explore basic commands and functions of SQL</a:t>
            </a:r>
          </a:p>
          <a:p>
            <a:pPr marL="457200" marR="190500" lvl="0" indent="-381000">
              <a:lnSpc>
                <a:spcPct val="115000"/>
              </a:lnSpc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Extract data and work with queries to pull the data you need for your analysis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8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9230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I’m guessing you want work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5" name="Picture 2" descr="Chart of number of data jobs mentioning each skill">
            <a:extLst>
              <a:ext uri="{FF2B5EF4-FFF2-40B4-BE49-F238E27FC236}">
                <a16:creationId xmlns:a16="http://schemas.microsoft.com/office/drawing/2014/main" id="{A3D80E7C-3282-41A9-91DB-F202ED98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112" y="1310192"/>
            <a:ext cx="6569775" cy="423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22D05-8667-488C-B429-1A3067C94ABB}"/>
              </a:ext>
            </a:extLst>
          </p:cNvPr>
          <p:cNvSpPr txBox="1"/>
          <p:nvPr/>
        </p:nvSpPr>
        <p:spPr>
          <a:xfrm>
            <a:off x="76631" y="6202837"/>
            <a:ext cx="9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agmatica" panose="020B0403040502020204"/>
                <a:hlinkClick r:id="rId4"/>
              </a:rPr>
              <a:t>https://www.dataquest.io/blog/why-sql-is-the-most-important-language-to-learn/</a:t>
            </a:r>
            <a:r>
              <a:rPr lang="en-US" dirty="0">
                <a:latin typeface="Pragmatica" panose="020B0403040502020204"/>
              </a:rPr>
              <a:t>  </a:t>
            </a:r>
          </a:p>
          <a:p>
            <a:br>
              <a:rPr lang="en-US" dirty="0">
                <a:latin typeface="Pragmatica" panose="020B0403040502020204"/>
              </a:rPr>
            </a:br>
            <a:r>
              <a:rPr lang="en-US" dirty="0">
                <a:latin typeface="Pragmatica" panose="020B0403040502020204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4112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and SQL for Business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861" y="2844225"/>
            <a:ext cx="1148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ragmatica" panose="020B0403040502020204" pitchFamily="34" charset="0"/>
              </a:rPr>
              <a:t>What is a database and when would you use it? 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What is a spreadsheet and when would you use it?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1" y="2280355"/>
            <a:ext cx="516423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Good for</a:t>
            </a:r>
            <a:r>
              <a:rPr lang="en-US" sz="3600" dirty="0">
                <a:solidFill>
                  <a:srgbClr val="707070"/>
                </a:solidFill>
                <a:latin typeface="Normafixed Tryout" panose="00000409000000000000" pitchFamily="49" charset="0"/>
              </a:rPr>
              <a:t>……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Browsing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Entering/editing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Flexible data structuring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Quick, visual data analysis on small datasets</a:t>
            </a: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1478" y="2218800"/>
            <a:ext cx="653969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Not so much at</a:t>
            </a:r>
            <a:endParaRPr lang="en-US" sz="3600" dirty="0">
              <a:solidFill>
                <a:srgbClr val="707070"/>
              </a:solidFill>
              <a:latin typeface="Normafixed Tryout" panose="00000409000000000000" pitchFamily="49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Archiving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Big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Interfacing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Structured data across multiple datasets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CD627F-A48D-4910-BDAB-E86D1B428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Relational databases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1383697"/>
            <a:ext cx="959541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1970s origins…</a:t>
            </a:r>
          </a:p>
          <a:p>
            <a:pPr marL="914400" marR="190500" lvl="1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Still with us today!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5" name="Google Shape;153;p21">
            <a:extLst>
              <a:ext uri="{FF2B5EF4-FFF2-40B4-BE49-F238E27FC236}">
                <a16:creationId xmlns:a16="http://schemas.microsoft.com/office/drawing/2014/main" id="{5C9D2849-7B2B-4F69-9333-6D50662468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05" y="3711631"/>
            <a:ext cx="1534123" cy="170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1">
            <a:extLst>
              <a:ext uri="{FF2B5EF4-FFF2-40B4-BE49-F238E27FC236}">
                <a16:creationId xmlns:a16="http://schemas.microsoft.com/office/drawing/2014/main" id="{9F75181A-818B-4785-9CC3-6D23960079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772" y="5162660"/>
            <a:ext cx="2337780" cy="120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7;p21">
            <a:extLst>
              <a:ext uri="{FF2B5EF4-FFF2-40B4-BE49-F238E27FC236}">
                <a16:creationId xmlns:a16="http://schemas.microsoft.com/office/drawing/2014/main" id="{74D72746-4B0B-4F12-AA74-5C8939CD6E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066" y="4675695"/>
            <a:ext cx="1550954" cy="139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CD0411-B043-4E8A-AC66-42A782E0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39" y="1984058"/>
            <a:ext cx="1745698" cy="14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msung Logo PNG Transparent &amp; SVG Vector - Freebie Supply">
            <a:extLst>
              <a:ext uri="{FF2B5EF4-FFF2-40B4-BE49-F238E27FC236}">
                <a16:creationId xmlns:a16="http://schemas.microsoft.com/office/drawing/2014/main" id="{5E42ED89-26ED-4BA9-8F21-3E568ABE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6" y="299278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racle Logo transparent PNG - StickPNG">
            <a:extLst>
              <a:ext uri="{FF2B5EF4-FFF2-40B4-BE49-F238E27FC236}">
                <a16:creationId xmlns:a16="http://schemas.microsoft.com/office/drawing/2014/main" id="{287E60DB-3F5D-44BB-94E8-157C32E6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710" y="1932132"/>
            <a:ext cx="2051682" cy="205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5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Meet your librarian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1383697"/>
            <a:ext cx="9595413" cy="175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Structured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Query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Language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Graphic 3" descr="Books on shelf">
            <a:extLst>
              <a:ext uri="{FF2B5EF4-FFF2-40B4-BE49-F238E27FC236}">
                <a16:creationId xmlns:a16="http://schemas.microsoft.com/office/drawing/2014/main" id="{B54E27B2-737D-4EBD-A6A5-A0757D121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814" y="1640726"/>
            <a:ext cx="4308049" cy="43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Are you ready for some baseball?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399" y="2039782"/>
            <a:ext cx="6798277" cy="2147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 err="1">
                <a:solidFill>
                  <a:srgbClr val="505050"/>
                </a:solidFill>
              </a:rPr>
              <a:t>Lahman</a:t>
            </a:r>
            <a:r>
              <a:rPr lang="en-US" sz="2800" dirty="0">
                <a:solidFill>
                  <a:srgbClr val="505050"/>
                </a:solidFill>
              </a:rPr>
              <a:t> database: complete player statistics since 1871 plus salaries, Hall of Fame inductions and more!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Download </a:t>
            </a:r>
            <a:r>
              <a:rPr lang="en-US" sz="2800" dirty="0">
                <a:solidFill>
                  <a:srgbClr val="505050"/>
                </a:solidFill>
                <a:hlinkClick r:id="rId2"/>
              </a:rPr>
              <a:t>here</a:t>
            </a:r>
            <a:r>
              <a:rPr lang="en-US" sz="2800" dirty="0">
                <a:solidFill>
                  <a:srgbClr val="505050"/>
                </a:solidFill>
              </a:rPr>
              <a:t> for SQLite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Graphic 3" descr="Baseball hat">
            <a:extLst>
              <a:ext uri="{FF2B5EF4-FFF2-40B4-BE49-F238E27FC236}">
                <a16:creationId xmlns:a16="http://schemas.microsoft.com/office/drawing/2014/main" id="{B54E27B2-737D-4EBD-A6A5-A0757D121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21552" y="1807094"/>
            <a:ext cx="4308049" cy="43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Aliens &amp; cows</vt:lpstr>
      <vt:lpstr>Arial</vt:lpstr>
      <vt:lpstr>Calibri</vt:lpstr>
      <vt:lpstr>Calibri Light</vt:lpstr>
      <vt:lpstr>Consolas</vt:lpstr>
      <vt:lpstr>Normafixed Tryout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17</cp:revision>
  <dcterms:created xsi:type="dcterms:W3CDTF">2019-10-19T21:47:18Z</dcterms:created>
  <dcterms:modified xsi:type="dcterms:W3CDTF">2020-01-10T16:22:11Z</dcterms:modified>
</cp:coreProperties>
</file>