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8" r:id="rId5"/>
    <p:sldId id="257" r:id="rId6"/>
    <p:sldId id="259" r:id="rId7"/>
    <p:sldId id="267" r:id="rId8"/>
    <p:sldId id="269" r:id="rId9"/>
    <p:sldId id="270" r:id="rId10"/>
    <p:sldId id="271" r:id="rId11"/>
    <p:sldId id="260" r:id="rId12"/>
    <p:sldId id="275" r:id="rId13"/>
    <p:sldId id="276" r:id="rId14"/>
    <p:sldId id="277" r:id="rId15"/>
    <p:sldId id="261" r:id="rId16"/>
    <p:sldId id="278" r:id="rId17"/>
    <p:sldId id="279" r:id="rId18"/>
    <p:sldId id="262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070"/>
    <a:srgbClr val="CF3338"/>
    <a:srgbClr val="FCA426"/>
    <a:srgbClr val="628EA9"/>
    <a:srgbClr val="BAA783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94660"/>
  </p:normalViewPr>
  <p:slideViewPr>
    <p:cSldViewPr snapToGrid="0">
      <p:cViewPr>
        <p:scale>
          <a:sx n="97" d="100"/>
          <a:sy n="97" d="100"/>
        </p:scale>
        <p:origin x="128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ataquest.io/blog/why-sql-is-the-most-important-language-to-lear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jknecht/baseball-archive-sqlite/blob/master/lahman2016.sqlit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SQL for Excel Users</a:t>
            </a:r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Onward to SQLite!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7" name="Google Shape;211;p27">
            <a:extLst>
              <a:ext uri="{FF2B5EF4-FFF2-40B4-BE49-F238E27FC236}">
                <a16:creationId xmlns:a16="http://schemas.microsoft.com/office/drawing/2014/main" id="{60140BAA-F457-44B6-AE17-CC682B9AE5D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175" y="2293174"/>
            <a:ext cx="4053157" cy="19206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2;p27">
            <a:extLst>
              <a:ext uri="{FF2B5EF4-FFF2-40B4-BE49-F238E27FC236}">
                <a16:creationId xmlns:a16="http://schemas.microsoft.com/office/drawing/2014/main" id="{7FB17B24-F5AB-49B7-99D2-2BAB53BED45C}"/>
              </a:ext>
            </a:extLst>
          </p:cNvPr>
          <p:cNvSpPr txBox="1"/>
          <p:nvPr/>
        </p:nvSpPr>
        <p:spPr>
          <a:xfrm>
            <a:off x="5442300" y="2466900"/>
            <a:ext cx="1307400" cy="9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+</a:t>
            </a:r>
            <a:endParaRPr sz="8000" dirty="0"/>
          </a:p>
        </p:txBody>
      </p:sp>
      <p:pic>
        <p:nvPicPr>
          <p:cNvPr id="9" name="Picture 6" descr="Samsung Logo PNG Transparent &amp; SVG Vector - Freebie Supply">
            <a:extLst>
              <a:ext uri="{FF2B5EF4-FFF2-40B4-BE49-F238E27FC236}">
                <a16:creationId xmlns:a16="http://schemas.microsoft.com/office/drawing/2014/main" id="{74AE8B5C-4900-4E0B-B646-75DB77C69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93" y="1678424"/>
            <a:ext cx="4290172" cy="321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52008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liens &amp; cows" panose="00000500000000000000" pitchFamily="2" charset="0"/>
              </a:rPr>
              <a:t>ARE YOU READY FOR SOME DRILLS?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How many columns are in </a:t>
            </a:r>
            <a:r>
              <a:rPr lang="en-US" sz="4000" dirty="0">
                <a:solidFill>
                  <a:srgbClr val="CF3338"/>
                </a:solidFill>
                <a:latin typeface="Consolas" panose="020B0609020204030204" pitchFamily="49" charset="0"/>
              </a:rPr>
              <a:t>Managers</a:t>
            </a:r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?</a:t>
            </a:r>
          </a:p>
          <a:p>
            <a:pPr marL="342900" indent="-342900">
              <a:buAutoNum type="arabicPeriod"/>
            </a:pP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indent="-342900">
              <a:buAutoNum type="arabicPeriod"/>
            </a:pPr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How many of these columns are of type </a:t>
            </a:r>
            <a:r>
              <a:rPr lang="en-US" sz="4000" dirty="0">
                <a:solidFill>
                  <a:srgbClr val="CF3338"/>
                </a:solidFill>
                <a:latin typeface="Consolas" panose="020B0609020204030204" pitchFamily="49" charset="0"/>
              </a:rPr>
              <a:t>INTEGER</a:t>
            </a:r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? </a:t>
            </a:r>
          </a:p>
          <a:p>
            <a:pPr marL="342900" indent="-342900">
              <a:buAutoNum type="arabicPeriod"/>
            </a:pP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indent="-342900">
              <a:buAutoNum type="arabicPeriod"/>
            </a:pPr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How many rows does </a:t>
            </a:r>
            <a:r>
              <a:rPr lang="en-US" sz="4000" dirty="0">
                <a:solidFill>
                  <a:srgbClr val="CF3338"/>
                </a:solidFill>
                <a:latin typeface="Consolas" panose="020B0609020204030204" pitchFamily="49" charset="0"/>
              </a:rPr>
              <a:t>Managers</a:t>
            </a:r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 have? </a:t>
            </a:r>
          </a:p>
        </p:txBody>
      </p:sp>
    </p:spTree>
    <p:extLst>
      <p:ext uri="{BB962C8B-B14F-4D97-AF65-F5344CB8AC3E}">
        <p14:creationId xmlns:p14="http://schemas.microsoft.com/office/powerpoint/2010/main" val="272770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How many columns are in </a:t>
            </a:r>
            <a:r>
              <a:rPr lang="en-US" sz="4000" dirty="0">
                <a:solidFill>
                  <a:srgbClr val="CF3338"/>
                </a:solidFill>
                <a:latin typeface="Consolas" panose="020B0609020204030204" pitchFamily="49" charset="0"/>
              </a:rPr>
              <a:t>Managers</a:t>
            </a:r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?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10" name="Google Shape;239;p30">
            <a:extLst>
              <a:ext uri="{FF2B5EF4-FFF2-40B4-BE49-F238E27FC236}">
                <a16:creationId xmlns:a16="http://schemas.microsoft.com/office/drawing/2014/main" id="{920477FD-5BF3-405C-B69E-D5FE690A004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457" y="1687159"/>
            <a:ext cx="9429086" cy="3880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66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2. How many of these columns are of type </a:t>
            </a:r>
            <a:r>
              <a:rPr lang="en-US" sz="4000" dirty="0">
                <a:solidFill>
                  <a:srgbClr val="CF3338"/>
                </a:solidFill>
                <a:latin typeface="Consolas" panose="020B0609020204030204" pitchFamily="49" charset="0"/>
              </a:rPr>
              <a:t>INTEGER</a:t>
            </a:r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?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5" name="Google Shape;239;p30">
            <a:extLst>
              <a:ext uri="{FF2B5EF4-FFF2-40B4-BE49-F238E27FC236}">
                <a16:creationId xmlns:a16="http://schemas.microsoft.com/office/drawing/2014/main" id="{0FEB5A28-D72A-4782-9895-014197B50FC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008" y="1597064"/>
            <a:ext cx="10337613" cy="4282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779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3. How many rows does </a:t>
            </a:r>
            <a:r>
              <a:rPr lang="en-US" sz="4000" dirty="0">
                <a:solidFill>
                  <a:srgbClr val="CF3338"/>
                </a:solidFill>
                <a:latin typeface="Consolas" panose="020B0609020204030204" pitchFamily="49" charset="0"/>
              </a:rPr>
              <a:t>Managers</a:t>
            </a:r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 have? </a:t>
            </a: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5" name="Google Shape;248;p31">
            <a:extLst>
              <a:ext uri="{FF2B5EF4-FFF2-40B4-BE49-F238E27FC236}">
                <a16:creationId xmlns:a16="http://schemas.microsoft.com/office/drawing/2014/main" id="{650A6F8E-CA9C-4981-8E36-BBBC31FCB6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158" y="1729899"/>
            <a:ext cx="9301484" cy="3642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11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53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From Excel tables to SQL </a:t>
            </a:r>
            <a:r>
              <a:rPr lang="en-US" sz="66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448474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iens &amp; cows" panose="00000500000000000000" pitchFamily="2" charset="0"/>
              </a:rPr>
              <a:t>From Excel-ese to SQL-ese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1" y="2280355"/>
            <a:ext cx="51642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3600" b="1" dirty="0">
                <a:solidFill>
                  <a:srgbClr val="707070"/>
                </a:solidFill>
                <a:latin typeface="Normafixed Tryout" panose="00000409000000000000" pitchFamily="49" charset="0"/>
              </a:rPr>
              <a:t>Excel</a:t>
            </a:r>
            <a:endParaRPr lang="en-US" sz="3600" dirty="0">
              <a:solidFill>
                <a:srgbClr val="707070"/>
              </a:solidFill>
              <a:latin typeface="Normafixed Tryout" panose="00000409000000000000" pitchFamily="49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Data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Calculations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Notes</a:t>
            </a:r>
          </a:p>
          <a:p>
            <a:pPr>
              <a:buClr>
                <a:srgbClr val="CF3338"/>
              </a:buClr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1478" y="2218800"/>
            <a:ext cx="653969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3600" b="1" dirty="0">
                <a:solidFill>
                  <a:srgbClr val="707070"/>
                </a:solidFill>
                <a:latin typeface="Normafixed Tryout" panose="00000409000000000000" pitchFamily="49" charset="0"/>
              </a:rPr>
              <a:t>SQL</a:t>
            </a:r>
            <a:endParaRPr lang="en-US" sz="3600" dirty="0">
              <a:solidFill>
                <a:srgbClr val="707070"/>
              </a:solidFill>
              <a:latin typeface="Normafixed Tryout" panose="00000409000000000000" pitchFamily="49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Tables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Queries/Scripts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Comments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9CD627F-A48D-4910-BDAB-E86D1B428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44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iens &amp; cows" panose="00000500000000000000" pitchFamily="2" charset="0"/>
              </a:rPr>
              <a:t>The grammar of SQL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24724"/>
              </p:ext>
            </p:extLst>
          </p:nvPr>
        </p:nvGraphicFramePr>
        <p:xfrm>
          <a:off x="451413" y="1666754"/>
          <a:ext cx="11146419" cy="3784923"/>
        </p:xfrm>
        <a:graphic>
          <a:graphicData uri="http://schemas.openxmlformats.org/drawingml/2006/table">
            <a:tbl>
              <a:tblPr/>
              <a:tblGrid>
                <a:gridCol w="2071868">
                  <a:extLst>
                    <a:ext uri="{9D8B030D-6E8A-4147-A177-3AD203B41FA5}">
                      <a16:colId xmlns:a16="http://schemas.microsoft.com/office/drawing/2014/main" val="2629133829"/>
                    </a:ext>
                  </a:extLst>
                </a:gridCol>
                <a:gridCol w="6571330">
                  <a:extLst>
                    <a:ext uri="{9D8B030D-6E8A-4147-A177-3AD203B41FA5}">
                      <a16:colId xmlns:a16="http://schemas.microsoft.com/office/drawing/2014/main" val="985116657"/>
                    </a:ext>
                  </a:extLst>
                </a:gridCol>
                <a:gridCol w="2503221">
                  <a:extLst>
                    <a:ext uri="{9D8B030D-6E8A-4147-A177-3AD203B41FA5}">
                      <a16:colId xmlns:a16="http://schemas.microsoft.com/office/drawing/2014/main" val="2433060746"/>
                    </a:ext>
                  </a:extLst>
                </a:gridCol>
              </a:tblGrid>
              <a:tr h="100292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Term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What it does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Example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20149"/>
                  </a:ext>
                </a:extLst>
              </a:tr>
              <a:tr h="92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Identifier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Identifies an object (i.e. table, field)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Master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29098"/>
                  </a:ext>
                </a:extLst>
              </a:tr>
              <a:tr h="928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Operator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Takes some action (perform calculation,, rename something)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+, AS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523719"/>
                  </a:ext>
                </a:extLst>
              </a:tr>
              <a:tr h="928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Expression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Applies criteria to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err="1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birthYear</a:t>
                      </a:r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 &gt; 1960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127386"/>
                  </a:ext>
                </a:extLst>
              </a:tr>
            </a:tbl>
          </a:graphicData>
        </a:graphic>
      </p:graphicFrame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D1063B2-28A1-48D5-A065-653DD41E3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45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Aliens &amp; cows" panose="00000500000000000000" pitchFamily="2" charset="0"/>
              </a:rPr>
              <a:t>Stylin</a:t>
            </a:r>
            <a:r>
              <a:rPr lang="en-US" sz="6000" dirty="0">
                <a:latin typeface="Aliens &amp; cows" panose="00000500000000000000" pitchFamily="2" charset="0"/>
              </a:rPr>
              <a:t>’ in 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60940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7070"/>
                </a:solidFill>
                <a:latin typeface="Pragmatica" panose="020B0403040502020204" pitchFamily="34" charset="0"/>
              </a:rPr>
              <a:t>0. Good comments starting with –</a:t>
            </a:r>
          </a:p>
          <a:p>
            <a:pPr marL="514350" indent="-514350">
              <a:buClr>
                <a:srgbClr val="CF3338"/>
              </a:buClr>
              <a:buAutoNum type="arabicPeriod"/>
            </a:pPr>
            <a:r>
              <a:rPr lang="en-US" sz="3200" dirty="0">
                <a:solidFill>
                  <a:srgbClr val="707070"/>
                </a:solidFill>
                <a:latin typeface="Pragmatica" panose="020B0403040502020204" pitchFamily="34" charset="0"/>
              </a:rPr>
              <a:t>Each clause on its own line</a:t>
            </a:r>
          </a:p>
          <a:p>
            <a:pPr marL="514350" indent="-514350">
              <a:buClr>
                <a:srgbClr val="CF3338"/>
              </a:buClr>
              <a:buAutoNum type="arabicPeriod"/>
            </a:pPr>
            <a:r>
              <a:rPr lang="en-US" sz="3200" dirty="0">
                <a:solidFill>
                  <a:srgbClr val="707070"/>
                </a:solidFill>
                <a:latin typeface="Pragmatica" panose="020B0403040502020204" pitchFamily="34" charset="0"/>
              </a:rPr>
              <a:t>All operators uppercase (</a:t>
            </a:r>
            <a:r>
              <a:rPr lang="en-US" sz="3200" dirty="0">
                <a:solidFill>
                  <a:srgbClr val="707070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rgbClr val="707070"/>
                </a:solidFill>
                <a:latin typeface="Pragmatica" panose="020B0403040502020204" pitchFamily="34" charset="0"/>
              </a:rPr>
              <a:t>, </a:t>
            </a:r>
            <a:r>
              <a:rPr lang="en-US" sz="3200" dirty="0">
                <a:solidFill>
                  <a:srgbClr val="707070"/>
                </a:solidFill>
                <a:latin typeface="Consolas" panose="020B0609020204030204" pitchFamily="49" charset="0"/>
              </a:rPr>
              <a:t>ORDER BY</a:t>
            </a:r>
            <a:r>
              <a:rPr lang="en-US" sz="3200" dirty="0">
                <a:solidFill>
                  <a:srgbClr val="707070"/>
                </a:solidFill>
                <a:latin typeface="Pragmatica" panose="020B0403040502020204" pitchFamily="34" charset="0"/>
              </a:rPr>
              <a:t>, etc.)</a:t>
            </a:r>
          </a:p>
          <a:p>
            <a:pPr marL="514350" indent="-514350">
              <a:buClr>
                <a:srgbClr val="CF3338"/>
              </a:buClr>
              <a:buAutoNum type="arabicPeriod"/>
            </a:pPr>
            <a:r>
              <a:rPr lang="en-US" sz="3200" dirty="0">
                <a:solidFill>
                  <a:srgbClr val="707070"/>
                </a:solidFill>
                <a:latin typeface="Pragmatica" panose="020B0403040502020204" pitchFamily="34" charset="0"/>
              </a:rPr>
              <a:t>Statements end with semicolon (</a:t>
            </a:r>
            <a:r>
              <a:rPr lang="en-US" sz="3200" dirty="0">
                <a:solidFill>
                  <a:srgbClr val="707070"/>
                </a:solidFill>
                <a:latin typeface="Consolas" panose="020B0609020204030204" pitchFamily="49" charset="0"/>
              </a:rPr>
              <a:t>;</a:t>
            </a:r>
            <a:r>
              <a:rPr lang="en-US" sz="3200" dirty="0">
                <a:solidFill>
                  <a:srgbClr val="707070"/>
                </a:solidFill>
                <a:latin typeface="Pragmatica" panose="020B0403040502020204" pitchFamily="34" charset="0"/>
              </a:rPr>
              <a:t>)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4" name="Graphic 3" descr="Blackboard">
            <a:extLst>
              <a:ext uri="{FF2B5EF4-FFF2-40B4-BE49-F238E27FC236}">
                <a16:creationId xmlns:a16="http://schemas.microsoft.com/office/drawing/2014/main" id="{F8E30B78-6623-4A10-A685-C34AE01CE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1047" y="1134261"/>
            <a:ext cx="4589477" cy="458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9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Objectives for this course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The basics of relational databases and SQL’s role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The foundational commands used for reading form one or more tables in a database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Schemas, primary keys and foreign keys: what makes relational databases “relational.”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iens &amp; cows" panose="00000500000000000000" pitchFamily="2" charset="0"/>
              </a:rPr>
              <a:t>Let’s get coding…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9CD627F-A48D-4910-BDAB-E86D1B428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D280A9-F66D-44B9-BC8F-81C41A487210}"/>
              </a:ext>
            </a:extLst>
          </p:cNvPr>
          <p:cNvSpPr/>
          <p:nvPr/>
        </p:nvSpPr>
        <p:spPr>
          <a:xfrm>
            <a:off x="946766" y="1408014"/>
            <a:ext cx="9338209" cy="4296871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5000"/>
              </a:lnSpc>
              <a:buClr>
                <a:schemeClr val="dk2"/>
              </a:buClr>
              <a:buSzPts val="1100"/>
            </a:pPr>
            <a:r>
              <a:rPr lang="en-US" sz="2400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 List all the tables in our database</a:t>
            </a:r>
          </a:p>
          <a:p>
            <a:pPr lvl="0">
              <a:lnSpc>
                <a:spcPct val="115000"/>
              </a:lnSpc>
              <a:buClr>
                <a:schemeClr val="dk2"/>
              </a:buClr>
              <a:buSzPts val="1100"/>
            </a:pPr>
            <a:r>
              <a:rPr lang="en-US" sz="2400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SELECT name</a:t>
            </a:r>
          </a:p>
          <a:p>
            <a:pPr lvl="0">
              <a:lnSpc>
                <a:spcPct val="115000"/>
              </a:lnSpc>
              <a:buClr>
                <a:schemeClr val="dk2"/>
              </a:buClr>
              <a:buSzPts val="1100"/>
            </a:pPr>
            <a:r>
              <a:rPr lang="en-US" sz="2400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2400" b="1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sqlite_master</a:t>
            </a:r>
            <a:endParaRPr lang="en-US" sz="2400" b="1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  <a:buClr>
                <a:schemeClr val="dk2"/>
              </a:buClr>
              <a:buSzPts val="1100"/>
            </a:pPr>
            <a:r>
              <a:rPr lang="en-US" sz="2400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WHERE type='table'</a:t>
            </a:r>
          </a:p>
          <a:p>
            <a:pPr lvl="0">
              <a:lnSpc>
                <a:spcPct val="115000"/>
              </a:lnSpc>
              <a:buClr>
                <a:schemeClr val="dk2"/>
              </a:buClr>
              <a:buSzPts val="1100"/>
            </a:pPr>
            <a:r>
              <a:rPr lang="en-US" sz="2400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ORDER BY name;</a:t>
            </a:r>
          </a:p>
          <a:p>
            <a:pPr lvl="0">
              <a:lnSpc>
                <a:spcPct val="115000"/>
              </a:lnSpc>
              <a:buClr>
                <a:schemeClr val="dk2"/>
              </a:buClr>
              <a:buSzPts val="1100"/>
            </a:pPr>
            <a:endParaRPr lang="en-US" sz="2400" b="1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  <a:buClr>
                <a:schemeClr val="dk2"/>
              </a:buClr>
              <a:buSzPts val="1100"/>
            </a:pPr>
            <a:r>
              <a:rPr lang="en-US" sz="2400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--Get the name and data type from every field in the</a:t>
            </a:r>
          </a:p>
          <a:p>
            <a:pPr lvl="0">
              <a:lnSpc>
                <a:spcPct val="115000"/>
              </a:lnSpc>
              <a:buClr>
                <a:schemeClr val="dk2"/>
              </a:buClr>
              <a:buSzPts val="1100"/>
            </a:pPr>
            <a:r>
              <a:rPr lang="en-US" sz="2400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--"master" table</a:t>
            </a:r>
          </a:p>
          <a:p>
            <a:pPr lvl="0">
              <a:lnSpc>
                <a:spcPct val="115000"/>
              </a:lnSpc>
              <a:buClr>
                <a:schemeClr val="dk2"/>
              </a:buClr>
              <a:buSzPts val="1100"/>
            </a:pPr>
            <a:r>
              <a:rPr lang="en-US" sz="2400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PRAGMA </a:t>
            </a:r>
            <a:r>
              <a:rPr lang="en-US" sz="2400" b="1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table_info</a:t>
            </a:r>
            <a:r>
              <a:rPr lang="en-US" sz="2400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(master);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9687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9177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The font is too dang small!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8BA3556-AB53-4E3C-9819-00549B0C6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9" y="1204062"/>
            <a:ext cx="10685156" cy="48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8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9177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Saving your first </a:t>
            </a:r>
            <a:r>
              <a:rPr lang="en-US" sz="6000" dirty="0">
                <a:latin typeface="Consolas" panose="020B0609020204030204" pitchFamily="49" charset="0"/>
              </a:rPr>
              <a:t>.</a:t>
            </a:r>
            <a:r>
              <a:rPr lang="en-US" sz="6000" dirty="0" err="1">
                <a:latin typeface="Consolas" panose="020B0609020204030204" pitchFamily="49" charset="0"/>
              </a:rPr>
              <a:t>sql</a:t>
            </a:r>
            <a:r>
              <a:rPr lang="en-US" sz="6000" dirty="0">
                <a:latin typeface="Aliens &amp; cows" panose="00000500000000000000" pitchFamily="2" charset="0"/>
              </a:rPr>
              <a:t> script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4DB65F3-F071-4B57-85CA-A3F3F1DB4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20" y="1305472"/>
            <a:ext cx="8857808" cy="480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25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39" y="113388"/>
            <a:ext cx="11020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Loading your first </a:t>
            </a:r>
            <a:r>
              <a:rPr lang="en-US" sz="6000" dirty="0">
                <a:latin typeface="Consolas" panose="020B0609020204030204" pitchFamily="49" charset="0"/>
              </a:rPr>
              <a:t>.</a:t>
            </a:r>
            <a:r>
              <a:rPr lang="en-US" sz="6000" dirty="0" err="1">
                <a:latin typeface="Consolas" panose="020B0609020204030204" pitchFamily="49" charset="0"/>
              </a:rPr>
              <a:t>sql</a:t>
            </a:r>
            <a:r>
              <a:rPr lang="en-US" sz="6000" dirty="0">
                <a:latin typeface="Aliens &amp; cows" panose="00000500000000000000" pitchFamily="2" charset="0"/>
              </a:rPr>
              <a:t> script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D22D785-5AE3-4BF5-8EE5-FD636C6A3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84" y="1353801"/>
            <a:ext cx="8672776" cy="487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7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iens &amp; cows" panose="00000500000000000000" pitchFamily="2" charset="0"/>
              </a:rPr>
              <a:t>The SQL reader’s digest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D1063B2-28A1-48D5-A065-653DD41E3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3FE3AB-C787-4BC8-883C-29BEB0A8A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70320"/>
              </p:ext>
            </p:extLst>
          </p:nvPr>
        </p:nvGraphicFramePr>
        <p:xfrm>
          <a:off x="337532" y="1353416"/>
          <a:ext cx="10553755" cy="4450827"/>
        </p:xfrm>
        <a:graphic>
          <a:graphicData uri="http://schemas.openxmlformats.org/drawingml/2006/table">
            <a:tbl>
              <a:tblPr/>
              <a:tblGrid>
                <a:gridCol w="2529849">
                  <a:extLst>
                    <a:ext uri="{9D8B030D-6E8A-4147-A177-3AD203B41FA5}">
                      <a16:colId xmlns:a16="http://schemas.microsoft.com/office/drawing/2014/main" val="2629133829"/>
                    </a:ext>
                  </a:extLst>
                </a:gridCol>
                <a:gridCol w="8023906">
                  <a:extLst>
                    <a:ext uri="{9D8B030D-6E8A-4147-A177-3AD203B41FA5}">
                      <a16:colId xmlns:a16="http://schemas.microsoft.com/office/drawing/2014/main" val="985116657"/>
                    </a:ext>
                  </a:extLst>
                </a:gridCol>
              </a:tblGrid>
              <a:tr h="59538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Term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What it does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20149"/>
                  </a:ext>
                </a:extLst>
              </a:tr>
              <a:tr h="54958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sng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SELECT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sng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Which fields to look for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29098"/>
                  </a:ext>
                </a:extLst>
              </a:tr>
              <a:tr h="55097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sng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sng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Where to look for those fields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523719"/>
                  </a:ext>
                </a:extLst>
              </a:tr>
              <a:tr h="55097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WHERE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What criteria those records should meet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127386"/>
                  </a:ext>
                </a:extLst>
              </a:tr>
              <a:tr h="55097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GROUP BY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How to aggregate the results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134952"/>
                  </a:ext>
                </a:extLst>
              </a:tr>
              <a:tr h="55097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HAVING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What criteria the aggregated results should meet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83232"/>
                  </a:ext>
                </a:extLst>
              </a:tr>
              <a:tr h="55097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ORDER BY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How to sort the results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601096"/>
                  </a:ext>
                </a:extLst>
              </a:tr>
              <a:tr h="55097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LIMIT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How many records to limit results to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64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313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599163"/>
            <a:ext cx="9873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07070"/>
                </a:solidFill>
                <a:latin typeface="Aliens &amp; cows" panose="00000500000000000000" pitchFamily="2" charset="0"/>
              </a:rPr>
              <a:t>Demo: </a:t>
            </a:r>
            <a:r>
              <a:rPr lang="en-US" sz="4400" dirty="0">
                <a:solidFill>
                  <a:srgbClr val="707070"/>
                </a:solidFill>
                <a:latin typeface="Consolas" panose="020B0609020204030204" pitchFamily="49" charset="0"/>
              </a:rPr>
              <a:t>sql-tables-example.xlsx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71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599163"/>
            <a:ext cx="9873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07070"/>
                </a:solidFill>
                <a:latin typeface="Aliens &amp; cows" panose="00000500000000000000" pitchFamily="2" charset="0"/>
              </a:rPr>
              <a:t>Demo: </a:t>
            </a:r>
            <a:r>
              <a:rPr lang="en-US" sz="4400" dirty="0" err="1">
                <a:solidFill>
                  <a:srgbClr val="707070"/>
                </a:solidFill>
                <a:latin typeface="Consolas" panose="020B0609020204030204" pitchFamily="49" charset="0"/>
              </a:rPr>
              <a:t>sql</a:t>
            </a:r>
            <a:r>
              <a:rPr lang="en-US" sz="4400" dirty="0">
                <a:solidFill>
                  <a:srgbClr val="707070"/>
                </a:solidFill>
                <a:latin typeface="Consolas" panose="020B0609020204030204" pitchFamily="49" charset="0"/>
              </a:rPr>
              <a:t>-select-</a:t>
            </a:r>
            <a:r>
              <a:rPr lang="en-US" sz="4400" dirty="0" err="1">
                <a:solidFill>
                  <a:srgbClr val="707070"/>
                </a:solidFill>
                <a:latin typeface="Consolas" panose="020B0609020204030204" pitchFamily="49" charset="0"/>
              </a:rPr>
              <a:t>demo.sql</a:t>
            </a:r>
            <a:endParaRPr lang="en-US" sz="4400" dirty="0">
              <a:solidFill>
                <a:srgbClr val="707070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62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6725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Drills</a:t>
            </a:r>
          </a:p>
          <a:p>
            <a:r>
              <a:rPr lang="en-US" sz="2800" dirty="0">
                <a:solidFill>
                  <a:srgbClr val="CF3338"/>
                </a:solidFill>
                <a:latin typeface="Pragmatica" panose="020B0403040502020204" pitchFamily="34" charset="0"/>
              </a:rPr>
              <a:t>Using the </a:t>
            </a:r>
            <a:r>
              <a:rPr lang="en-US" sz="2800" dirty="0">
                <a:solidFill>
                  <a:srgbClr val="CF3338"/>
                </a:solidFill>
                <a:latin typeface="Consolas" panose="020B0609020204030204" pitchFamily="49" charset="0"/>
              </a:rPr>
              <a:t>Teams</a:t>
            </a:r>
            <a:r>
              <a:rPr lang="en-US" sz="2800" dirty="0">
                <a:solidFill>
                  <a:srgbClr val="CF3338"/>
                </a:solidFill>
                <a:latin typeface="Pragmatica" panose="020B0403040502020204" pitchFamily="34" charset="0"/>
              </a:rPr>
              <a:t> table:</a:t>
            </a:r>
          </a:p>
          <a:p>
            <a:endParaRPr lang="en-US" sz="28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457200" lvl="0" indent="-36195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Select all fields.</a:t>
            </a:r>
            <a:endParaRPr lang="en-US" sz="2400" dirty="0">
              <a:solidFill>
                <a:srgbClr val="C00000"/>
              </a:solidFill>
              <a:latin typeface="Pragmatica" panose="020B0403040502020204"/>
              <a:ea typeface="Consolas"/>
              <a:cs typeface="Consolas"/>
              <a:sym typeface="Consolas"/>
            </a:endParaRPr>
          </a:p>
          <a:p>
            <a:pPr marL="457200" lvl="0" indent="-355600">
              <a:lnSpc>
                <a:spcPct val="115000"/>
              </a:lnSpc>
              <a:buClr>
                <a:srgbClr val="C00000"/>
              </a:buClr>
              <a:buSzPts val="20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Select all fields, first 100 rows.</a:t>
            </a:r>
          </a:p>
          <a:p>
            <a:pPr marL="457200" lvl="0" indent="-355600">
              <a:lnSpc>
                <a:spcPct val="115000"/>
              </a:lnSpc>
              <a:buClr>
                <a:srgbClr val="C00000"/>
              </a:buClr>
              <a:buSzPts val="20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Select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yearID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teamID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.</a:t>
            </a:r>
          </a:p>
          <a:p>
            <a:pPr marL="457200" lvl="0" indent="-355600">
              <a:lnSpc>
                <a:spcPct val="115000"/>
              </a:lnSpc>
              <a:buClr>
                <a:srgbClr val="C00000"/>
              </a:buClr>
              <a:buSzPts val="20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Select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yearID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teamID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and a calculated field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win_diff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as the difference between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 and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.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  </a:t>
            </a:r>
          </a:p>
          <a:p>
            <a:pPr marL="457200" lvl="0" indent="-355600">
              <a:lnSpc>
                <a:spcPct val="115000"/>
              </a:lnSpc>
              <a:buClr>
                <a:srgbClr val="C00000"/>
              </a:buClr>
              <a:buSzPts val="20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Create a field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team_record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such that the first record will read: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1871 Boston Red Stockings: 20-10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.</a:t>
            </a: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520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7575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Drills</a:t>
            </a:r>
          </a:p>
          <a:p>
            <a:r>
              <a:rPr lang="en-US" sz="2800" dirty="0">
                <a:solidFill>
                  <a:srgbClr val="CF3338"/>
                </a:solidFill>
                <a:latin typeface="Pragmatica" panose="020B0403040502020204" pitchFamily="34" charset="0"/>
              </a:rPr>
              <a:t>Using the </a:t>
            </a:r>
            <a:r>
              <a:rPr lang="en-US" sz="2800" dirty="0">
                <a:solidFill>
                  <a:srgbClr val="CF3338"/>
                </a:solidFill>
                <a:latin typeface="Consolas" panose="020B0609020204030204" pitchFamily="49" charset="0"/>
              </a:rPr>
              <a:t>Teams</a:t>
            </a:r>
            <a:r>
              <a:rPr lang="en-US" sz="2800" dirty="0">
                <a:solidFill>
                  <a:srgbClr val="CF3338"/>
                </a:solidFill>
                <a:latin typeface="Pragmatica" panose="020B0403040502020204" pitchFamily="34" charset="0"/>
              </a:rPr>
              <a:t> table:</a:t>
            </a:r>
          </a:p>
          <a:p>
            <a:endParaRPr lang="en-US" sz="28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457200" lvl="0" indent="-36195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Select all fields.</a:t>
            </a:r>
            <a:endParaRPr lang="en-US" sz="2400" dirty="0">
              <a:solidFill>
                <a:srgbClr val="C00000"/>
              </a:solidFill>
              <a:latin typeface="Pragmatica" panose="020B0403040502020204"/>
              <a:ea typeface="Consolas"/>
              <a:cs typeface="Consolas"/>
              <a:sym typeface="Consolas"/>
            </a:endParaRPr>
          </a:p>
          <a:p>
            <a:pPr marL="457200" lvl="0" indent="-355600">
              <a:lnSpc>
                <a:spcPct val="115000"/>
              </a:lnSpc>
              <a:buClr>
                <a:srgbClr val="C00000"/>
              </a:buClr>
              <a:buSzPts val="20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Select all fields, first 100 rows.</a:t>
            </a:r>
          </a:p>
          <a:p>
            <a:pPr marL="457200" lvl="0" indent="-355600">
              <a:lnSpc>
                <a:spcPct val="115000"/>
              </a:lnSpc>
              <a:buClr>
                <a:srgbClr val="C00000"/>
              </a:buClr>
              <a:buSzPts val="20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Select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yearID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teamID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.</a:t>
            </a:r>
          </a:p>
          <a:p>
            <a:pPr marL="457200" lvl="0" indent="-355600">
              <a:lnSpc>
                <a:spcPct val="115000"/>
              </a:lnSpc>
              <a:buClr>
                <a:srgbClr val="C00000"/>
              </a:buClr>
              <a:buSzPts val="20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Select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yearID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teamID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and a calculated field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win_diff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as the difference between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 and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.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  </a:t>
            </a:r>
          </a:p>
          <a:p>
            <a:pPr marL="457200" lvl="0" indent="-355600">
              <a:lnSpc>
                <a:spcPct val="115000"/>
              </a:lnSpc>
              <a:buClr>
                <a:srgbClr val="C00000"/>
              </a:buClr>
              <a:buSzPts val="20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Create a field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team_record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such that the first record will read: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1871 Boston Red Stockings: 20-10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.</a:t>
            </a:r>
          </a:p>
          <a:p>
            <a:pPr marL="457200" lvl="0" indent="-355600">
              <a:lnSpc>
                <a:spcPct val="115000"/>
              </a:lnSpc>
              <a:buClr>
                <a:srgbClr val="C00000"/>
              </a:buClr>
              <a:buSzPts val="2000"/>
              <a:buAutoNum type="arabicPeriod"/>
            </a:pPr>
            <a:endParaRPr lang="en-US" sz="2400" dirty="0">
              <a:solidFill>
                <a:srgbClr val="C00000"/>
              </a:solidFill>
              <a:latin typeface="Pragmatica" panose="020B0403040502020204"/>
              <a:ea typeface="Consolas"/>
              <a:cs typeface="Consolas"/>
              <a:sym typeface="Consolas"/>
            </a:endParaRPr>
          </a:p>
          <a:p>
            <a:pPr marL="101600">
              <a:lnSpc>
                <a:spcPct val="115000"/>
              </a:lnSpc>
              <a:buClr>
                <a:srgbClr val="C00000"/>
              </a:buClr>
              <a:buSzPts val="20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Solutions: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sql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-select-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drills.sql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7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Augment your Excel skills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2045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Use SQL to query a database to extract useful information</a:t>
            </a:r>
          </a:p>
          <a:p>
            <a:pPr marL="457200" marR="190500" lvl="0" indent="-381000">
              <a:lnSpc>
                <a:spcPct val="115000"/>
              </a:lnSpc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Explore basic commands and functions of SQL</a:t>
            </a:r>
          </a:p>
          <a:p>
            <a:pPr marL="457200" marR="190500" lvl="0" indent="-381000">
              <a:lnSpc>
                <a:spcPct val="115000"/>
              </a:lnSpc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Extract data and work with queries to pull the data you need for your analysis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8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9230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I’m guessing you want work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5" name="Picture 2" descr="Chart of number of data jobs mentioning each skill">
            <a:extLst>
              <a:ext uri="{FF2B5EF4-FFF2-40B4-BE49-F238E27FC236}">
                <a16:creationId xmlns:a16="http://schemas.microsoft.com/office/drawing/2014/main" id="{A3D80E7C-3282-41A9-91DB-F202ED980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112" y="1310192"/>
            <a:ext cx="6569775" cy="423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22D05-8667-488C-B429-1A3067C94ABB}"/>
              </a:ext>
            </a:extLst>
          </p:cNvPr>
          <p:cNvSpPr txBox="1"/>
          <p:nvPr/>
        </p:nvSpPr>
        <p:spPr>
          <a:xfrm>
            <a:off x="76631" y="6202837"/>
            <a:ext cx="9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agmatica" panose="020B0403040502020204"/>
                <a:hlinkClick r:id="rId4"/>
              </a:rPr>
              <a:t>https://www.dataquest.io/blog/why-sql-is-the-most-important-language-to-learn/</a:t>
            </a:r>
            <a:r>
              <a:rPr lang="en-US" dirty="0">
                <a:latin typeface="Pragmatica" panose="020B0403040502020204"/>
              </a:rPr>
              <a:t>  </a:t>
            </a:r>
          </a:p>
          <a:p>
            <a:br>
              <a:rPr lang="en-US" dirty="0">
                <a:latin typeface="Pragmatica" panose="020B0403040502020204"/>
              </a:rPr>
            </a:br>
            <a:r>
              <a:rPr lang="en-US" dirty="0">
                <a:latin typeface="Pragmatica" panose="020B0403040502020204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4112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and SQL for Business Analytics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861" y="2844225"/>
            <a:ext cx="1148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ragmatica" panose="020B0403040502020204" pitchFamily="34" charset="0"/>
              </a:rPr>
              <a:t>What is a database and when would you use it? </a:t>
            </a: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iens &amp; cows" panose="00000500000000000000" pitchFamily="2" charset="0"/>
              </a:rPr>
              <a:t>What is a spreadsheet and when would you use it?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1" y="2280355"/>
            <a:ext cx="516423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3600" b="1" dirty="0">
                <a:solidFill>
                  <a:srgbClr val="707070"/>
                </a:solidFill>
                <a:latin typeface="Normafixed Tryout" panose="00000409000000000000" pitchFamily="49" charset="0"/>
              </a:rPr>
              <a:t>Good for</a:t>
            </a:r>
            <a:r>
              <a:rPr lang="en-US" sz="3600" dirty="0">
                <a:solidFill>
                  <a:srgbClr val="707070"/>
                </a:solidFill>
                <a:latin typeface="Normafixed Tryout" panose="00000409000000000000" pitchFamily="49" charset="0"/>
              </a:rPr>
              <a:t>…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Browsing data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Entering/editing data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Flexible data structuring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Quick, visual data analysis on small datasets</a:t>
            </a:r>
          </a:p>
          <a:p>
            <a:pPr>
              <a:buClr>
                <a:srgbClr val="CF3338"/>
              </a:buClr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1478" y="2218800"/>
            <a:ext cx="65396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3600" b="1" dirty="0">
                <a:solidFill>
                  <a:srgbClr val="707070"/>
                </a:solidFill>
                <a:latin typeface="Normafixed Tryout" panose="00000409000000000000" pitchFamily="49" charset="0"/>
              </a:rPr>
              <a:t>Not so much at… </a:t>
            </a:r>
            <a:endParaRPr lang="en-US" sz="3600" dirty="0">
              <a:solidFill>
                <a:srgbClr val="707070"/>
              </a:solidFill>
              <a:latin typeface="Normafixed Tryout" panose="00000409000000000000" pitchFamily="49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Archiving data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Big data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Interfacing data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Structured data across multiple datasets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9CD627F-A48D-4910-BDAB-E86D1B428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0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Relational databases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1383697"/>
            <a:ext cx="9595413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1970s origins…</a:t>
            </a:r>
          </a:p>
          <a:p>
            <a:pPr marL="914400" marR="190500" lvl="1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Still with us today!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5" name="Google Shape;153;p21">
            <a:extLst>
              <a:ext uri="{FF2B5EF4-FFF2-40B4-BE49-F238E27FC236}">
                <a16:creationId xmlns:a16="http://schemas.microsoft.com/office/drawing/2014/main" id="{5C9D2849-7B2B-4F69-9333-6D506624680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205" y="3711631"/>
            <a:ext cx="1534123" cy="170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5;p21">
            <a:extLst>
              <a:ext uri="{FF2B5EF4-FFF2-40B4-BE49-F238E27FC236}">
                <a16:creationId xmlns:a16="http://schemas.microsoft.com/office/drawing/2014/main" id="{9F75181A-818B-4785-9CC3-6D23960079A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3772" y="5162660"/>
            <a:ext cx="2337780" cy="120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7;p21">
            <a:extLst>
              <a:ext uri="{FF2B5EF4-FFF2-40B4-BE49-F238E27FC236}">
                <a16:creationId xmlns:a16="http://schemas.microsoft.com/office/drawing/2014/main" id="{74D72746-4B0B-4F12-AA74-5C8939CD6E8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1066" y="4675695"/>
            <a:ext cx="1550954" cy="1399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DCD0411-B043-4E8A-AC66-42A782E03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539" y="1984058"/>
            <a:ext cx="1745698" cy="141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msung Logo PNG Transparent &amp; SVG Vector - Freebie Supply">
            <a:extLst>
              <a:ext uri="{FF2B5EF4-FFF2-40B4-BE49-F238E27FC236}">
                <a16:creationId xmlns:a16="http://schemas.microsoft.com/office/drawing/2014/main" id="{5E42ED89-26ED-4BA9-8F21-3E568ABEE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6" y="2992787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racle Logo transparent PNG - StickPNG">
            <a:extLst>
              <a:ext uri="{FF2B5EF4-FFF2-40B4-BE49-F238E27FC236}">
                <a16:creationId xmlns:a16="http://schemas.microsoft.com/office/drawing/2014/main" id="{287E60DB-3F5D-44BB-94E8-157C32E6A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710" y="1932132"/>
            <a:ext cx="2051682" cy="205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05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Meet your librarian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1383697"/>
            <a:ext cx="9595413" cy="175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Structured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Query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Language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4" name="Graphic 3" descr="Books on shelf">
            <a:extLst>
              <a:ext uri="{FF2B5EF4-FFF2-40B4-BE49-F238E27FC236}">
                <a16:creationId xmlns:a16="http://schemas.microsoft.com/office/drawing/2014/main" id="{B54E27B2-737D-4EBD-A6A5-A0757D121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4814" y="1640726"/>
            <a:ext cx="4308049" cy="43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Are you ready for some baseball?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399" y="2039782"/>
            <a:ext cx="6798277" cy="2147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 err="1">
                <a:solidFill>
                  <a:srgbClr val="505050"/>
                </a:solidFill>
              </a:rPr>
              <a:t>Lahman</a:t>
            </a:r>
            <a:r>
              <a:rPr lang="en-US" sz="2800" dirty="0">
                <a:solidFill>
                  <a:srgbClr val="505050"/>
                </a:solidFill>
              </a:rPr>
              <a:t> database: complete player statistics since 1871 plus salaries, Hall of Fame inductions and more!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Download </a:t>
            </a:r>
            <a:r>
              <a:rPr lang="en-US" sz="2800" dirty="0">
                <a:solidFill>
                  <a:srgbClr val="505050"/>
                </a:solidFill>
                <a:hlinkClick r:id="rId2"/>
              </a:rPr>
              <a:t>here</a:t>
            </a:r>
            <a:r>
              <a:rPr lang="en-US" sz="2800" dirty="0">
                <a:solidFill>
                  <a:srgbClr val="505050"/>
                </a:solidFill>
              </a:rPr>
              <a:t> for SQLite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4" name="Graphic 3" descr="Baseball hat">
            <a:extLst>
              <a:ext uri="{FF2B5EF4-FFF2-40B4-BE49-F238E27FC236}">
                <a16:creationId xmlns:a16="http://schemas.microsoft.com/office/drawing/2014/main" id="{B54E27B2-737D-4EBD-A6A5-A0757D121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621552" y="1807094"/>
            <a:ext cx="4308049" cy="43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3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650</Words>
  <Application>Microsoft Office PowerPoint</Application>
  <PresentationFormat>Widescreen</PresentationFormat>
  <Paragraphs>129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Aliens &amp; cows</vt:lpstr>
      <vt:lpstr>Arial</vt:lpstr>
      <vt:lpstr>Calibri</vt:lpstr>
      <vt:lpstr>Calibri Light</vt:lpstr>
      <vt:lpstr>Consolas</vt:lpstr>
      <vt:lpstr>Normafixed Tryout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Mount</cp:lastModifiedBy>
  <cp:revision>26</cp:revision>
  <dcterms:created xsi:type="dcterms:W3CDTF">2019-10-19T21:47:18Z</dcterms:created>
  <dcterms:modified xsi:type="dcterms:W3CDTF">2020-01-11T02:24:16Z</dcterms:modified>
</cp:coreProperties>
</file>