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453" r:id="rId3"/>
    <p:sldId id="452" r:id="rId4"/>
    <p:sldId id="447" r:id="rId5"/>
    <p:sldId id="348" r:id="rId6"/>
    <p:sldId id="260" r:id="rId7"/>
    <p:sldId id="436" r:id="rId8"/>
    <p:sldId id="373" r:id="rId9"/>
    <p:sldId id="388" r:id="rId10"/>
    <p:sldId id="441" r:id="rId11"/>
    <p:sldId id="442" r:id="rId12"/>
    <p:sldId id="390" r:id="rId13"/>
    <p:sldId id="325" r:id="rId14"/>
    <p:sldId id="326" r:id="rId15"/>
    <p:sldId id="450" r:id="rId16"/>
    <p:sldId id="328" r:id="rId17"/>
    <p:sldId id="446" r:id="rId18"/>
    <p:sldId id="449" r:id="rId19"/>
    <p:sldId id="275" r:id="rId20"/>
    <p:sldId id="350" r:id="rId21"/>
    <p:sldId id="443" r:id="rId22"/>
    <p:sldId id="448" r:id="rId23"/>
    <p:sldId id="444" r:id="rId24"/>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Gidole" panose="020B0604020202020204" charset="0"/>
      <p:regular r:id="rId34"/>
    </p:embeddedFont>
    <p:embeddedFont>
      <p:font typeface="League Spartan" panose="020B0604020202020204" charset="0"/>
      <p:regular r:id="rId35"/>
    </p:embeddedFont>
    <p:embeddedFont>
      <p:font typeface="Open Sans Extra Bold" panose="020B0604020202020204" charset="0"/>
      <p:regular r:id="rId36"/>
    </p:embeddedFont>
    <p:embeddedFont>
      <p:font typeface="Pragmatica" panose="020B0604020202020204" charset="0"/>
      <p:regular r:id="rId37"/>
    </p:embeddedFont>
    <p:embeddedFont>
      <p:font typeface="PT Sans" panose="020B0503020203020204" pitchFamily="34" charset="0"/>
      <p:regular r:id="rId38"/>
      <p:bold r:id="rId39"/>
      <p:italic r:id="rId40"/>
      <p:boldItalic r:id="rId41"/>
    </p:embeddedFont>
    <p:embeddedFont>
      <p:font typeface="Roboto Mono" panose="020B060402020202020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F33C0-D822-4A7B-B715-E28E531EE551}">
          <p14:sldIdLst>
            <p14:sldId id="256"/>
            <p14:sldId id="453"/>
            <p14:sldId id="452"/>
            <p14:sldId id="447"/>
            <p14:sldId id="348"/>
            <p14:sldId id="260"/>
            <p14:sldId id="436"/>
            <p14:sldId id="373"/>
            <p14:sldId id="388"/>
            <p14:sldId id="441"/>
            <p14:sldId id="442"/>
            <p14:sldId id="390"/>
          </p14:sldIdLst>
        </p14:section>
        <p14:section name="4. Conclusion" id="{A4138F31-BD73-4858-9C6C-68D5E4BFA6DB}">
          <p14:sldIdLst>
            <p14:sldId id="325"/>
            <p14:sldId id="326"/>
            <p14:sldId id="450"/>
            <p14:sldId id="328"/>
            <p14:sldId id="446"/>
            <p14:sldId id="449"/>
            <p14:sldId id="275"/>
            <p14:sldId id="350"/>
            <p14:sldId id="443"/>
            <p14:sldId id="448"/>
            <p14:sldId id="4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8" clrIdx="0">
    <p:extLst>
      <p:ext uri="{19B8F6BF-5375-455C-9EA6-DF929625EA0E}">
        <p15:presenceInfo xmlns:p15="http://schemas.microsoft.com/office/powerpoint/2012/main" userId="57d2ab2a84d54c81" providerId="Windows Live"/>
      </p:ext>
    </p:extLst>
  </p:cmAuthor>
  <p:cmAuthor id="2" name="George Mount" initials="GM [2]" lastIdx="2" clrIdx="1">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A783"/>
    <a:srgbClr val="628EA9"/>
    <a:srgbClr val="3D3935"/>
    <a:srgbClr val="CF3338"/>
    <a:srgbClr val="FCA426"/>
    <a:srgbClr val="645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463" autoAdjust="0"/>
  </p:normalViewPr>
  <p:slideViewPr>
    <p:cSldViewPr>
      <p:cViewPr varScale="1">
        <p:scale>
          <a:sx n="59" d="100"/>
          <a:sy n="59" d="100"/>
        </p:scale>
        <p:origin x="1413" y="21"/>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2871408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the Anaconda distribution does. It’s a _distribution_ or repackaging of the code that includes some extra goodies. Now, we are going to be using a cloud-based instance of Python, so you don’t have to install anything. But if you want to do that after the class, I have this as a recommended follow-up to download Anaconda.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177287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remember that Python is open-source which means anyone is welcome to build off of it however they want. This is what </a:t>
            </a:r>
            <a:r>
              <a:rPr lang="en-US" dirty="0" err="1"/>
              <a:t>Jupyter</a:t>
            </a:r>
            <a:r>
              <a:rPr lang="en-US" dirty="0"/>
              <a:t> is, this is a special interface for working with what are known as Python </a:t>
            </a:r>
            <a:r>
              <a:rPr lang="en-US" i="1" dirty="0"/>
              <a:t>notebooks</a:t>
            </a:r>
            <a:r>
              <a:rPr lang="en-US" i="0" dirty="0"/>
              <a:t>. There are other ways to execute and work with Python code, for example if you’ve heard of VS Code or PyCharm, those are other code editors that would allow us to run the Python code, but </a:t>
            </a:r>
            <a:r>
              <a:rPr lang="en-US" i="0" dirty="0" err="1"/>
              <a:t>Jupyter</a:t>
            </a:r>
            <a:r>
              <a:rPr lang="en-US" i="0" dirty="0"/>
              <a:t> notebooks are great teaching tools so we’ll be using those.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24885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finally let’s get into Python, sigh of relief right!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4092096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are at the end of our whirlwind tour! Here is some future learning for you and some things to check out on the O’Reilly learning platform.</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2090990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Now we got into some common data-wrangling tasks you might do such as sorting and filtering. There is more you can program Python to do to help you process data, this gets into some more intermediate programming techniques such as writing if/else statements, writing your own functions or writing loops. We did not get into these topics but if you check out the books I suggest you will learn more.</a:t>
            </a:r>
          </a:p>
          <a:p>
            <a:endParaRPr lang="en-US" i="0" dirty="0"/>
          </a:p>
          <a:p>
            <a:r>
              <a:rPr lang="en-US" i="0" dirty="0"/>
              <a:t>Also we really just worked with reading Excel files and csv files into Python however it’s likely you’ll need to get data from other sources, such as relational databases for application programming interfaces or APIs, for APIs especially knowing some things about user-defined functions and loops will help a lot toward collecting that data.</a:t>
            </a:r>
          </a:p>
          <a:p>
            <a:endParaRPr lang="en-US" i="0" dirty="0"/>
          </a:p>
          <a:p>
            <a:r>
              <a:rPr lang="en-US" i="0" dirty="0"/>
              <a:t>Finally, pandas, matplotlib and seaborn are the bread and butter of working with data in Python so continue learning about them! You will use them for nearly everything you do with data in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48050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new O’Reilly book. It will be good practice for some of the Python techniques you’ve learned and it will also go deeper into the statistical analysis. You will learn a bit about R as well. By the end of the book you’ll be able to explore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22401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is the bible for manipulating data with Pandas, so take a look, it will be a good combination of reinforcing what you’ve learned today and then learning some new things. But I hope you enjoyed working with Pandas because it’s all over your future in Python 😊.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95475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book because it can show you how to automate all sorts of things in Python, including spreadsheets. It will show you how to manipulate Google Sheets, send emails, Word Docs, </a:t>
            </a:r>
            <a:r>
              <a:rPr lang="en-US" dirty="0" err="1"/>
              <a:t>etc</a:t>
            </a:r>
            <a:r>
              <a:rPr lang="en-US" dirty="0"/>
              <a:t>, so maybe you would want to not just write the workbook from Python but then send it out over email,  read this book and learn how. You will learn some more advanced programming techniques such as writing your own functions or loops.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83759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is not finished yet but you can see it take form on the O’Reilly site, pretty cool! I showed you some of the possibilities of using Python to drive Excel at the end of the course, this book is going to really focus on that intersection. You will learn a bit more about pandas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93241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230611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737422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21</a:t>
            </a:fld>
            <a:endParaRPr lang="en-US"/>
          </a:p>
        </p:txBody>
      </p:sp>
    </p:spTree>
    <p:extLst>
      <p:ext uri="{BB962C8B-B14F-4D97-AF65-F5344CB8AC3E}">
        <p14:creationId xmlns:p14="http://schemas.microsoft.com/office/powerpoint/2010/main" val="18197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22</a:t>
            </a:fld>
            <a:endParaRPr lang="en-US"/>
          </a:p>
        </p:txBody>
      </p:sp>
    </p:spTree>
    <p:extLst>
      <p:ext uri="{BB962C8B-B14F-4D97-AF65-F5344CB8AC3E}">
        <p14:creationId xmlns:p14="http://schemas.microsoft.com/office/powerpoint/2010/main" val="2869499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23</a:t>
            </a:fld>
            <a:endParaRPr lang="en-US"/>
          </a:p>
        </p:txBody>
      </p:sp>
    </p:spTree>
    <p:extLst>
      <p:ext uri="{BB962C8B-B14F-4D97-AF65-F5344CB8AC3E}">
        <p14:creationId xmlns:p14="http://schemas.microsoft.com/office/powerpoint/2010/main" val="274342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214922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have a </a:t>
            </a:r>
            <a:r>
              <a:rPr lang="en-US" i="1" dirty="0"/>
              <a:t>ton </a:t>
            </a:r>
            <a:r>
              <a:rPr lang="en-US" i="0" dirty="0"/>
              <a:t>of stuff to do today so I apologize now if we don’t get through it all. </a:t>
            </a:r>
          </a:p>
          <a:p>
            <a:r>
              <a:rPr lang="en-US" i="0" dirty="0"/>
              <a:t>We’ll be spending most of our time coding in Python, big surprise and I will make sure to spend some time working with spreadsheet data in Python, to bridge that gap.</a:t>
            </a:r>
          </a:p>
          <a:p>
            <a:endParaRPr lang="en-US" i="0" dirty="0"/>
          </a:p>
          <a:p>
            <a:r>
              <a:rPr lang="en-US" i="0" dirty="0"/>
              <a:t>But also I want to bridge that </a:t>
            </a:r>
            <a:r>
              <a:rPr lang="en-US" i="1" dirty="0"/>
              <a:t>knowledge </a:t>
            </a:r>
            <a:r>
              <a:rPr lang="en-US" i="0" dirty="0"/>
              <a:t>gap, and tap your memories for things that you probably do with data all the time, like sort, filter, and merge. You do this all the time in Excel and you know why they are so important! They are also important in Python, so I want to help you take that mental model of working with data and apply it to Python.</a:t>
            </a:r>
          </a:p>
          <a:p>
            <a:endParaRPr lang="en-US" i="0" dirty="0"/>
          </a:p>
          <a:p>
            <a:r>
              <a:rPr lang="en-US" i="0" dirty="0"/>
              <a:t>Now as you’ll see working with Python is similar to Excel in some ways but also different, one big difference is our interface for working with Python. We will use </a:t>
            </a:r>
            <a:r>
              <a:rPr lang="en-US" i="0" dirty="0" err="1"/>
              <a:t>Jupyter</a:t>
            </a:r>
            <a:r>
              <a:rPr lang="en-US" i="0" dirty="0"/>
              <a:t> notebooks which are quite popular, and that will make sense why as we begin to use them, they make code much more beautiful than I thought it would ever be.</a:t>
            </a:r>
          </a:p>
          <a:p>
            <a:endParaRPr lang="en-US" i="0" dirty="0"/>
          </a:p>
          <a:p>
            <a:r>
              <a:rPr lang="en-US" i="0" dirty="0"/>
              <a:t>And to build on the planetary analogy from </a:t>
            </a:r>
            <a:r>
              <a:rPr lang="en-US" i="0" dirty="0" err="1"/>
              <a:t>Jupyter</a:t>
            </a:r>
            <a:r>
              <a:rPr lang="en-US" i="0" dirty="0"/>
              <a:t>, Python is a huge universe of packages, we will get into packages later in the course, but you can think of them as like the app store. We will look at what makes these packages so cool – in many ways, it’s cooler than the app store. </a:t>
            </a:r>
          </a:p>
          <a:p>
            <a:endParaRPr lang="en-US" i="0" dirty="0"/>
          </a:p>
          <a:p>
            <a:r>
              <a:rPr lang="en-US" i="0" dirty="0"/>
              <a:t>Finally this is not easy stuff! So I want to make sure you feel comfortable with your first steps in Python! By relating what we are learning to what you already know that will be a huge help in getting you familiar with this content, I want you not to panic.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236846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 few more slides here and we will jump briefly into Excel and then Python. I know as an attendee I hate listening to this kind of slow wind-up and I just want to start coding ,but it really matters to have all this background knowledge, in fact I would say one of the most important traits you can have as a data person is to be able to contextualize and switch between skills.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92804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come back to this image a lot, this idea of a “data analytics stack.” These are tools that we often use to build data products, they are all different slices of the same stack, no one is better than the other and they are most effective when we cross different platforms.  Excel is a totally valid tool for prototyping and end-user interaction, don’t hate on it! It is a powerful tool. </a:t>
            </a:r>
            <a:br>
              <a:rPr lang="en-US" dirty="0"/>
            </a:br>
            <a:br>
              <a:rPr lang="en-US" dirty="0"/>
            </a:br>
            <a:r>
              <a:rPr lang="en-US" dirty="0"/>
              <a:t>And Python is a powerful tool, it’s best not to put all your eggs into any of these tools, but to know when to use it and when not to, what these tools are and what they are not. Let’s do that with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41406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Python is indeed a programming language, I’m assuming you know that already and it hasn’t scared you off yet, congratulations it shouldn’t.</a:t>
            </a:r>
            <a:br>
              <a:rPr lang="en-US" dirty="0"/>
            </a:br>
            <a:r>
              <a:rPr lang="en-US" dirty="0"/>
              <a:t>One interesting thing with Python is it’s an </a:t>
            </a:r>
            <a:r>
              <a:rPr lang="en-US" i="1" dirty="0"/>
              <a:t>open-source </a:t>
            </a:r>
            <a:r>
              <a:rPr lang="en-US" i="0" dirty="0"/>
              <a:t>language, that means that anyone is free to take Python code and do whatever they want with it, and people indeed do all sorts of things with it. They distribute copies of it, they sell code based on it, they mash-up code and pass it around. </a:t>
            </a:r>
          </a:p>
          <a:p>
            <a:endParaRPr lang="en-US" i="0" dirty="0"/>
          </a:p>
          <a:p>
            <a:r>
              <a:rPr lang="en-US" dirty="0"/>
              <a:t>Python is not a spreadsheet, by that I mean we can’t go in and execute directly on cells and see the results appear, like we can in regular Excel. It’s also not a database, Python is not really a place to </a:t>
            </a:r>
            <a:r>
              <a:rPr lang="en-US" i="1" dirty="0"/>
              <a:t>store </a:t>
            </a:r>
            <a:r>
              <a:rPr lang="en-US" i="0" dirty="0"/>
              <a:t>data, usually you are going to retrieve data from other files such as yes Excel spreadsheets, but also anything from a database to HTML web scraping.</a:t>
            </a:r>
          </a:p>
          <a:p>
            <a:endParaRPr lang="en-US" i="0" dirty="0"/>
          </a:p>
          <a:p>
            <a:r>
              <a:rPr lang="en-US" i="0" dirty="0"/>
              <a:t>Finally, Python unlike Excel is not commercially supported, that means it’s really powered by amateurs which is really remarkable. Now if you wanted to pay one of those amateurs to help you, you can certainly do that, but this isn’t like Excel where the product is under a closed-shop.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24495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want to get started with Excel it’s pretty simple, you purchase and download a copy of Excel! </a:t>
            </a:r>
          </a:p>
          <a:p>
            <a:r>
              <a:rPr lang="en-US" dirty="0"/>
              <a:t>With Python it’s a little different. Now you </a:t>
            </a:r>
            <a:r>
              <a:rPr lang="en-US" i="1" dirty="0"/>
              <a:t>can </a:t>
            </a:r>
            <a:r>
              <a:rPr lang="en-US" i="0" dirty="0"/>
              <a:t>download the “source code” of Python, from the Python Foundation. This is where the official Python language is maintained. But this is open-source so people are welcome to make copies of it and distribute it on their own.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3249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anaconda.com/products/individual" TargetMode="Externa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jupyter.org/index.html"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github.com/stringfestdata/thunderbird-intro-python-fina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www.datacommunitydc.org/blog/2013/09/the-data-products-venn-diagram"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python.org/"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a:off x="-2758122" y="16512"/>
            <a:ext cx="5529960" cy="47889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2642538" y="1211424"/>
            <a:ext cx="13130342" cy="56192"/>
          </a:xfrm>
          <a:prstGeom prst="rect">
            <a:avLst/>
          </a:prstGeom>
          <a:solidFill>
            <a:srgbClr val="3D3935"/>
          </a:solidFill>
        </p:spPr>
      </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4323990" y="4912783"/>
            <a:ext cx="13542992" cy="2852448"/>
          </a:xfrm>
          <a:prstGeom prst="rect">
            <a:avLst/>
          </a:prstGeom>
        </p:spPr>
        <p:txBody>
          <a:bodyPr lIns="0" tIns="0" rIns="0" bIns="0" rtlCol="0" anchor="t">
            <a:spAutoFit/>
          </a:bodyPr>
          <a:lstStyle/>
          <a:p>
            <a:pPr algn="r">
              <a:lnSpc>
                <a:spcPts val="10900"/>
              </a:lnSpc>
            </a:pPr>
            <a:r>
              <a:rPr lang="en-US" sz="12000" spc="600" dirty="0">
                <a:solidFill>
                  <a:srgbClr val="000000"/>
                </a:solidFill>
                <a:latin typeface="League Spartan Bold"/>
              </a:rPr>
              <a:t>INTRO TO PYTHON FOR FINANCE</a:t>
            </a:r>
          </a:p>
        </p:txBody>
      </p:sp>
      <p:pic>
        <p:nvPicPr>
          <p:cNvPr id="10" name="Picture 9" descr="Logo&#10;&#10;Description automatically generated">
            <a:extLst>
              <a:ext uri="{FF2B5EF4-FFF2-40B4-BE49-F238E27FC236}">
                <a16:creationId xmlns:a16="http://schemas.microsoft.com/office/drawing/2014/main" id="{F8A29F03-03A2-E141-3496-5C54D1A58E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670" y="6362700"/>
            <a:ext cx="3358342" cy="3848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3097" y="216522"/>
            <a:ext cx="16621806" cy="2485168"/>
          </a:xfrm>
          <a:prstGeom prst="rect">
            <a:avLst/>
          </a:prstGeom>
        </p:spPr>
        <p:txBody>
          <a:bodyPr wrap="square" lIns="0" tIns="0" rIns="0" bIns="0" rtlCol="0" anchor="t">
            <a:spAutoFit/>
          </a:bodyPr>
          <a:lstStyle/>
          <a:p>
            <a:pPr>
              <a:lnSpc>
                <a:spcPts val="10080"/>
              </a:lnSpc>
              <a:spcBef>
                <a:spcPct val="0"/>
              </a:spcBef>
            </a:pPr>
            <a:r>
              <a:rPr lang="en-US" sz="6600" dirty="0">
                <a:solidFill>
                  <a:srgbClr val="000000"/>
                </a:solidFill>
                <a:latin typeface="Open Sans Extra Bold"/>
              </a:rPr>
              <a:t>ANACONDA: A PYTHON </a:t>
            </a:r>
            <a:r>
              <a:rPr lang="en-US" sz="6600" strike="sngStrike" dirty="0">
                <a:solidFill>
                  <a:srgbClr val="000000"/>
                </a:solidFill>
                <a:latin typeface="Open Sans Extra Bold"/>
              </a:rPr>
              <a:t>HAND-ME-DOWN RE-PACKAGING</a:t>
            </a:r>
            <a:r>
              <a:rPr lang="en-US" sz="6600" dirty="0">
                <a:solidFill>
                  <a:srgbClr val="000000"/>
                </a:solidFill>
                <a:latin typeface="Open Sans Extra Bold"/>
              </a:rPr>
              <a:t> DISTRIBUTION</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7" name="Picture 6">
            <a:extLst>
              <a:ext uri="{FF2B5EF4-FFF2-40B4-BE49-F238E27FC236}">
                <a16:creationId xmlns:a16="http://schemas.microsoft.com/office/drawing/2014/main" id="{64A0CF67-01E5-4FF8-9E26-B08D395CADCD}"/>
              </a:ext>
            </a:extLst>
          </p:cNvPr>
          <p:cNvPicPr>
            <a:picLocks noChangeAspect="1"/>
          </p:cNvPicPr>
          <p:nvPr/>
        </p:nvPicPr>
        <p:blipFill>
          <a:blip r:embed="rId5"/>
          <a:stretch>
            <a:fillRect/>
          </a:stretch>
        </p:blipFill>
        <p:spPr>
          <a:xfrm>
            <a:off x="3733800" y="3039347"/>
            <a:ext cx="12194235" cy="6214495"/>
          </a:xfrm>
          <a:prstGeom prst="rect">
            <a:avLst/>
          </a:prstGeom>
        </p:spPr>
      </p:pic>
      <p:sp>
        <p:nvSpPr>
          <p:cNvPr id="10" name="Rectangle 9">
            <a:extLst>
              <a:ext uri="{FF2B5EF4-FFF2-40B4-BE49-F238E27FC236}">
                <a16:creationId xmlns:a16="http://schemas.microsoft.com/office/drawing/2014/main" id="{02798815-CB22-49F3-865D-07CABBB4997A}"/>
              </a:ext>
            </a:extLst>
          </p:cNvPr>
          <p:cNvSpPr/>
          <p:nvPr/>
        </p:nvSpPr>
        <p:spPr>
          <a:xfrm>
            <a:off x="231217" y="9725619"/>
            <a:ext cx="4849597" cy="369332"/>
          </a:xfrm>
          <a:prstGeom prst="rect">
            <a:avLst/>
          </a:prstGeom>
        </p:spPr>
        <p:txBody>
          <a:bodyPr wrap="none">
            <a:spAutoFit/>
          </a:bodyPr>
          <a:lstStyle/>
          <a:p>
            <a:r>
              <a:rPr lang="en-US" dirty="0">
                <a:hlinkClick r:id="rId6"/>
              </a:rPr>
              <a:t>https://www.anaconda.com/products/individual</a:t>
            </a:r>
            <a:r>
              <a:rPr lang="en-US" dirty="0"/>
              <a:t>  </a:t>
            </a:r>
          </a:p>
        </p:txBody>
      </p:sp>
    </p:spTree>
    <p:extLst>
      <p:ext uri="{BB962C8B-B14F-4D97-AF65-F5344CB8AC3E}">
        <p14:creationId xmlns:p14="http://schemas.microsoft.com/office/powerpoint/2010/main" val="62690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3097" y="216522"/>
            <a:ext cx="16621806" cy="1189941"/>
          </a:xfrm>
          <a:prstGeom prst="rect">
            <a:avLst/>
          </a:prstGeom>
        </p:spPr>
        <p:txBody>
          <a:bodyPr wrap="square" lIns="0" tIns="0" rIns="0" bIns="0" rtlCol="0" anchor="t">
            <a:spAutoFit/>
          </a:bodyPr>
          <a:lstStyle/>
          <a:p>
            <a:pPr>
              <a:lnSpc>
                <a:spcPts val="10080"/>
              </a:lnSpc>
              <a:spcBef>
                <a:spcPct val="0"/>
              </a:spcBef>
            </a:pPr>
            <a:r>
              <a:rPr lang="en-US" sz="6600" dirty="0">
                <a:solidFill>
                  <a:srgbClr val="000000"/>
                </a:solidFill>
                <a:latin typeface="Open Sans Extra Bold"/>
              </a:rPr>
              <a:t>ACCESSING PYTHON FROM JUPYTER</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10" name="Rectangle 9">
            <a:extLst>
              <a:ext uri="{FF2B5EF4-FFF2-40B4-BE49-F238E27FC236}">
                <a16:creationId xmlns:a16="http://schemas.microsoft.com/office/drawing/2014/main" id="{02798815-CB22-49F3-865D-07CABBB4997A}"/>
              </a:ext>
            </a:extLst>
          </p:cNvPr>
          <p:cNvSpPr/>
          <p:nvPr/>
        </p:nvSpPr>
        <p:spPr>
          <a:xfrm>
            <a:off x="231217" y="9725619"/>
            <a:ext cx="3125471" cy="369332"/>
          </a:xfrm>
          <a:prstGeom prst="rect">
            <a:avLst/>
          </a:prstGeom>
        </p:spPr>
        <p:txBody>
          <a:bodyPr wrap="none">
            <a:spAutoFit/>
          </a:bodyPr>
          <a:lstStyle/>
          <a:p>
            <a:r>
              <a:rPr lang="en-US" dirty="0">
                <a:hlinkClick r:id="rId5"/>
              </a:rPr>
              <a:t>https://jupyter.org/index.html</a:t>
            </a:r>
            <a:r>
              <a:rPr lang="en-US" dirty="0"/>
              <a:t>  </a:t>
            </a:r>
          </a:p>
        </p:txBody>
      </p:sp>
      <p:pic>
        <p:nvPicPr>
          <p:cNvPr id="2" name="Picture 1">
            <a:extLst>
              <a:ext uri="{FF2B5EF4-FFF2-40B4-BE49-F238E27FC236}">
                <a16:creationId xmlns:a16="http://schemas.microsoft.com/office/drawing/2014/main" id="{4EE2DE16-A46C-410A-9102-4A241517D613}"/>
              </a:ext>
            </a:extLst>
          </p:cNvPr>
          <p:cNvPicPr>
            <a:picLocks noChangeAspect="1"/>
          </p:cNvPicPr>
          <p:nvPr/>
        </p:nvPicPr>
        <p:blipFill>
          <a:blip r:embed="rId6"/>
          <a:stretch>
            <a:fillRect/>
          </a:stretch>
        </p:blipFill>
        <p:spPr>
          <a:xfrm>
            <a:off x="179758" y="1557448"/>
            <a:ext cx="17809524" cy="7742857"/>
          </a:xfrm>
          <a:prstGeom prst="rect">
            <a:avLst/>
          </a:prstGeom>
        </p:spPr>
      </p:pic>
    </p:spTree>
    <p:extLst>
      <p:ext uri="{BB962C8B-B14F-4D97-AF65-F5344CB8AC3E}">
        <p14:creationId xmlns:p14="http://schemas.microsoft.com/office/powerpoint/2010/main" val="328733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3200400" cy="1226820"/>
          </a:xfrm>
          <a:prstGeom prst="rect">
            <a:avLst/>
          </a:prstGeom>
        </p:spPr>
        <p:txBody>
          <a:bodyPr lIns="0" tIns="0" rIns="0" bIns="0" rtlCol="0" anchor="t">
            <a:spAutoFit/>
          </a:bodyPr>
          <a:lstStyle/>
          <a:p>
            <a:pPr>
              <a:lnSpc>
                <a:spcPts val="10080"/>
              </a:lnSpc>
              <a:spcBef>
                <a:spcPct val="0"/>
              </a:spcBef>
            </a:pPr>
            <a:r>
              <a:rPr lang="en-US" sz="7200" dirty="0">
                <a:solidFill>
                  <a:srgbClr val="000000"/>
                </a:solidFill>
                <a:latin typeface="Open Sans Extra Bold"/>
              </a:rPr>
              <a:t>DEMO</a:t>
            </a:r>
          </a:p>
        </p:txBody>
      </p:sp>
      <p:sp>
        <p:nvSpPr>
          <p:cNvPr id="10" name="TextBox 10"/>
          <p:cNvSpPr txBox="1"/>
          <p:nvPr/>
        </p:nvSpPr>
        <p:spPr>
          <a:xfrm>
            <a:off x="1208995" y="1720934"/>
            <a:ext cx="8239806" cy="2215991"/>
          </a:xfrm>
          <a:prstGeom prst="rect">
            <a:avLst/>
          </a:prstGeom>
        </p:spPr>
        <p:txBody>
          <a:bodyPr wrap="square" lIns="0" tIns="0" rIns="0" bIns="0" rtlCol="0" anchor="t">
            <a:spAutoFit/>
          </a:bodyPr>
          <a:lstStyle/>
          <a:p>
            <a:pPr marL="1028700" lvl="1" indent="-571500">
              <a:buFont typeface="Arial" panose="020B0604020202020204" pitchFamily="34" charset="0"/>
              <a:buChar char="•"/>
            </a:pPr>
            <a:r>
              <a:rPr lang="en-US" sz="3600" dirty="0">
                <a:solidFill>
                  <a:srgbClr val="000000"/>
                </a:solidFill>
                <a:latin typeface="Roboto Mono" pitchFamily="2" charset="0"/>
                <a:ea typeface="Roboto Mono" pitchFamily="2" charset="0"/>
              </a:rPr>
              <a:t>hello-from-</a:t>
            </a:r>
            <a:r>
              <a:rPr lang="en-US" sz="3600" dirty="0" err="1">
                <a:solidFill>
                  <a:srgbClr val="000000"/>
                </a:solidFill>
                <a:latin typeface="Roboto Mono" pitchFamily="2" charset="0"/>
                <a:ea typeface="Roboto Mono" pitchFamily="2" charset="0"/>
              </a:rPr>
              <a:t>jupyter.ipynb</a:t>
            </a:r>
            <a:endParaRPr lang="en-US" sz="3600" dirty="0">
              <a:solidFill>
                <a:srgbClr val="000000"/>
              </a:solidFill>
              <a:latin typeface="Roboto Mono" pitchFamily="2" charset="0"/>
              <a:ea typeface="Roboto Mono" pitchFamily="2" charset="0"/>
            </a:endParaRPr>
          </a:p>
          <a:p>
            <a:pPr marL="1028700" lvl="1" indent="-571500">
              <a:buFont typeface="Arial" panose="020B0604020202020204" pitchFamily="34" charset="0"/>
              <a:buChar char="•"/>
            </a:pPr>
            <a:endParaRPr lang="en-US" sz="3600" dirty="0">
              <a:solidFill>
                <a:srgbClr val="000000"/>
              </a:solidFill>
              <a:latin typeface="Roboto Mono" pitchFamily="2" charset="0"/>
              <a:ea typeface="Roboto Mono" pitchFamily="2" charset="0"/>
            </a:endParaRPr>
          </a:p>
          <a:p>
            <a:pPr lvl="1"/>
            <a:r>
              <a:rPr lang="en-US" sz="3600" i="1" dirty="0">
                <a:solidFill>
                  <a:srgbClr val="000000"/>
                </a:solidFill>
                <a:latin typeface="Gidole" panose="020B0604020202020204" charset="0"/>
                <a:ea typeface="Roboto Mono" pitchFamily="2" charset="0"/>
              </a:rPr>
              <a:t>The rest of course will be in Jupyter, except for the Conclusion</a:t>
            </a:r>
          </a:p>
        </p:txBody>
      </p:sp>
    </p:spTree>
    <p:extLst>
      <p:ext uri="{BB962C8B-B14F-4D97-AF65-F5344CB8AC3E}">
        <p14:creationId xmlns:p14="http://schemas.microsoft.com/office/powerpoint/2010/main" val="386794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840916"/>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031757"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513159" y="495300"/>
            <a:ext cx="9593207" cy="1154162"/>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4. CONCLUSION</a:t>
            </a:r>
          </a:p>
        </p:txBody>
      </p:sp>
    </p:spTree>
    <p:extLst>
      <p:ext uri="{BB962C8B-B14F-4D97-AF65-F5344CB8AC3E}">
        <p14:creationId xmlns:p14="http://schemas.microsoft.com/office/powerpoint/2010/main" val="249646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6019800" y="628449"/>
            <a:ext cx="12088442" cy="1095300"/>
          </a:xfrm>
          <a:prstGeom prst="rect">
            <a:avLst/>
          </a:prstGeom>
        </p:spPr>
        <p:txBody>
          <a:bodyPr wrap="square" lIns="0" tIns="0" rIns="0" bIns="0" rtlCol="0" anchor="t">
            <a:spAutoFit/>
          </a:bodyPr>
          <a:lstStyle/>
          <a:p>
            <a:pPr algn="r">
              <a:lnSpc>
                <a:spcPts val="9100"/>
              </a:lnSpc>
            </a:pPr>
            <a:r>
              <a:rPr lang="en-US" sz="6500" spc="195" dirty="0">
                <a:solidFill>
                  <a:srgbClr val="F2F0F4"/>
                </a:solidFill>
                <a:latin typeface="League Spartan Italics"/>
              </a:rPr>
              <a:t>Future learning</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14" name="TextBox 13">
            <a:extLst>
              <a:ext uri="{FF2B5EF4-FFF2-40B4-BE49-F238E27FC236}">
                <a16:creationId xmlns:a16="http://schemas.microsoft.com/office/drawing/2014/main" id="{40161230-BA4B-40C9-829B-F86096634FDB}"/>
              </a:ext>
            </a:extLst>
          </p:cNvPr>
          <p:cNvSpPr txBox="1"/>
          <p:nvPr/>
        </p:nvSpPr>
        <p:spPr>
          <a:xfrm>
            <a:off x="1066800" y="4000500"/>
            <a:ext cx="15028320"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Gidole" panose="020B0604020202020204" charset="0"/>
              </a:rPr>
              <a:t>Programming</a:t>
            </a:r>
          </a:p>
          <a:p>
            <a:pPr marL="742950" lvl="1" indent="-285750">
              <a:buFont typeface="Arial" panose="020B0604020202020204" pitchFamily="34" charset="0"/>
              <a:buChar char="•"/>
            </a:pPr>
            <a:r>
              <a:rPr lang="en-US" sz="3600" dirty="0">
                <a:latin typeface="Gidole" panose="020B0604020202020204" charset="0"/>
              </a:rPr>
              <a:t>Conditional statements</a:t>
            </a:r>
          </a:p>
          <a:p>
            <a:pPr marL="742950" lvl="1" indent="-285750">
              <a:buFont typeface="Arial" panose="020B0604020202020204" pitchFamily="34" charset="0"/>
              <a:buChar char="•"/>
            </a:pPr>
            <a:r>
              <a:rPr lang="en-US" sz="3600" dirty="0">
                <a:latin typeface="Gidole" panose="020B0604020202020204" charset="0"/>
              </a:rPr>
              <a:t>User-defined functions</a:t>
            </a:r>
          </a:p>
          <a:p>
            <a:pPr marL="742950" lvl="1" indent="-285750">
              <a:buFont typeface="Arial" panose="020B0604020202020204" pitchFamily="34" charset="0"/>
              <a:buChar char="•"/>
            </a:pPr>
            <a:r>
              <a:rPr lang="en-US" sz="3600" dirty="0">
                <a:latin typeface="Gidole" panose="020B0604020202020204" charset="0"/>
              </a:rPr>
              <a:t>Loops</a:t>
            </a:r>
          </a:p>
          <a:p>
            <a:pPr marL="285750" indent="-285750">
              <a:buFont typeface="Arial" panose="020B0604020202020204" pitchFamily="34" charset="0"/>
              <a:buChar char="•"/>
            </a:pPr>
            <a:r>
              <a:rPr lang="en-US" sz="3600" dirty="0">
                <a:latin typeface="Gidole" panose="020B0604020202020204" charset="0"/>
              </a:rPr>
              <a:t>Remote data sources</a:t>
            </a:r>
          </a:p>
          <a:p>
            <a:pPr marL="742950" lvl="1" indent="-285750">
              <a:buFont typeface="Arial" panose="020B0604020202020204" pitchFamily="34" charset="0"/>
              <a:buChar char="•"/>
            </a:pPr>
            <a:r>
              <a:rPr lang="en-US" sz="3600" dirty="0">
                <a:latin typeface="Gidole" panose="020B0604020202020204" charset="0"/>
              </a:rPr>
              <a:t>Relational databases</a:t>
            </a:r>
          </a:p>
          <a:p>
            <a:pPr marL="742950" lvl="1" indent="-285750">
              <a:buFont typeface="Arial" panose="020B0604020202020204" pitchFamily="34" charset="0"/>
              <a:buChar char="•"/>
            </a:pPr>
            <a:r>
              <a:rPr lang="en-US" sz="3600" dirty="0">
                <a:latin typeface="Gidole" panose="020B0604020202020204" charset="0"/>
              </a:rPr>
              <a:t>APIs</a:t>
            </a:r>
          </a:p>
          <a:p>
            <a:pPr marL="285750" indent="-285750">
              <a:buFont typeface="Arial" panose="020B0604020202020204" pitchFamily="34" charset="0"/>
              <a:buChar char="•"/>
            </a:pPr>
            <a:r>
              <a:rPr lang="en-US" sz="3600" dirty="0">
                <a:latin typeface="Consolas" panose="020B0609020204030204" pitchFamily="49" charset="0"/>
              </a:rPr>
              <a:t>pandas</a:t>
            </a:r>
            <a:r>
              <a:rPr lang="en-US" sz="3600" dirty="0">
                <a:latin typeface="Gidole" panose="020B0604020202020204" charset="0"/>
              </a:rPr>
              <a:t>, </a:t>
            </a:r>
            <a:r>
              <a:rPr lang="en-US" sz="3600" dirty="0">
                <a:latin typeface="Consolas" panose="020B0609020204030204" pitchFamily="49" charset="0"/>
              </a:rPr>
              <a:t>matplotlib</a:t>
            </a:r>
            <a:r>
              <a:rPr lang="en-US" sz="3600" dirty="0">
                <a:latin typeface="Gidole" panose="020B0604020202020204" charset="0"/>
              </a:rPr>
              <a:t>/</a:t>
            </a:r>
            <a:r>
              <a:rPr lang="en-US" sz="3600" dirty="0">
                <a:latin typeface="Consolas" panose="020B0609020204030204" pitchFamily="49" charset="0"/>
              </a:rPr>
              <a:t>seaborn</a:t>
            </a:r>
            <a:r>
              <a:rPr lang="en-US" sz="3600" dirty="0">
                <a:latin typeface="Gidole" panose="020B0604020202020204" charset="0"/>
              </a:rPr>
              <a:t> … oh my!</a:t>
            </a:r>
          </a:p>
        </p:txBody>
      </p:sp>
    </p:spTree>
    <p:extLst>
      <p:ext uri="{BB962C8B-B14F-4D97-AF65-F5344CB8AC3E}">
        <p14:creationId xmlns:p14="http://schemas.microsoft.com/office/powerpoint/2010/main" val="217681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1680012"/>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https://learning.oreilly.com/library/view/advancing-into-analytics/9781492094333/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Advancing into Analytics, </a:t>
            </a:r>
            <a:r>
              <a:rPr lang="en-US" sz="4200" dirty="0">
                <a:solidFill>
                  <a:srgbClr val="FFFFFF"/>
                </a:solidFill>
                <a:latin typeface="League Spartan"/>
              </a:rPr>
              <a:t>by George Mount</a:t>
            </a:r>
          </a:p>
        </p:txBody>
      </p:sp>
      <p:pic>
        <p:nvPicPr>
          <p:cNvPr id="1026" name="Picture 2" descr="Advancing into Analytics Cover Image">
            <a:extLst>
              <a:ext uri="{FF2B5EF4-FFF2-40B4-BE49-F238E27FC236}">
                <a16:creationId xmlns:a16="http://schemas.microsoft.com/office/drawing/2014/main" id="{D803E78A-3B83-4DAF-B508-DB9E387A4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071" y="1028699"/>
            <a:ext cx="6105380" cy="797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05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https://learning.oreilly.com/library/view/python-for-data/9781098104023/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Data Analysis</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3</a:t>
            </a:r>
            <a:r>
              <a:rPr lang="en-US" sz="4200" baseline="30000" dirty="0">
                <a:solidFill>
                  <a:srgbClr val="FFFFFF"/>
                </a:solidFill>
                <a:latin typeface="League Spartan"/>
              </a:rPr>
              <a:t>rd</a:t>
            </a:r>
            <a:r>
              <a:rPr lang="en-US" sz="4200" dirty="0">
                <a:solidFill>
                  <a:srgbClr val="FFFFFF"/>
                </a:solidFill>
                <a:latin typeface="League Spartan"/>
              </a:rPr>
              <a:t> Edition by Wes McKinney</a:t>
            </a:r>
          </a:p>
        </p:txBody>
      </p:sp>
      <p:pic>
        <p:nvPicPr>
          <p:cNvPr id="8" name="Picture 2" descr="Python for Data Analysis 3, McKinney, Wes, eBook - Amazon.com">
            <a:extLst>
              <a:ext uri="{FF2B5EF4-FFF2-40B4-BE49-F238E27FC236}">
                <a16:creationId xmlns:a16="http://schemas.microsoft.com/office/drawing/2014/main" id="{1074AD21-F84D-B24A-5E4D-98DA74CC7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257300"/>
            <a:ext cx="5793180" cy="760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https://learning.oreilly.com/library/view/automate-the-boring/9781098122584/</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2242280"/>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Automate the Boring Stuff with Python</a:t>
            </a:r>
            <a:r>
              <a:rPr lang="en-US" sz="4200" dirty="0">
                <a:solidFill>
                  <a:srgbClr val="FFFFFF"/>
                </a:solidFill>
                <a:latin typeface="League Spartan"/>
              </a:rPr>
              <a:t>, 2</a:t>
            </a:r>
            <a:r>
              <a:rPr lang="en-US" sz="4200" baseline="30000" dirty="0">
                <a:solidFill>
                  <a:srgbClr val="FFFFFF"/>
                </a:solidFill>
                <a:latin typeface="League Spartan"/>
              </a:rPr>
              <a:t>nd</a:t>
            </a:r>
            <a:r>
              <a:rPr lang="en-US" sz="4200" dirty="0">
                <a:solidFill>
                  <a:srgbClr val="FFFFFF"/>
                </a:solidFill>
                <a:latin typeface="League Spartan"/>
              </a:rPr>
              <a:t> </a:t>
            </a:r>
            <a:r>
              <a:rPr lang="en-US" sz="4200" dirty="0" err="1">
                <a:solidFill>
                  <a:srgbClr val="FFFFFF"/>
                </a:solidFill>
                <a:latin typeface="League Spartan"/>
              </a:rPr>
              <a:t>Editition</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by Al </a:t>
            </a:r>
            <a:r>
              <a:rPr lang="en-US" sz="4200" dirty="0" err="1">
                <a:solidFill>
                  <a:srgbClr val="FFFFFF"/>
                </a:solidFill>
                <a:latin typeface="League Spartan"/>
              </a:rPr>
              <a:t>Sweigart</a:t>
            </a:r>
            <a:endParaRPr lang="en-US" sz="4200" dirty="0">
              <a:solidFill>
                <a:srgbClr val="FFFFFF"/>
              </a:solidFill>
              <a:latin typeface="League Spartan"/>
            </a:endParaRPr>
          </a:p>
        </p:txBody>
      </p:sp>
      <p:pic>
        <p:nvPicPr>
          <p:cNvPr id="2050" name="Picture 2" descr="Image">
            <a:extLst>
              <a:ext uri="{FF2B5EF4-FFF2-40B4-BE49-F238E27FC236}">
                <a16:creationId xmlns:a16="http://schemas.microsoft.com/office/drawing/2014/main" id="{3A21AE0E-56A4-48E8-8B0F-5481B210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112520"/>
            <a:ext cx="6096000" cy="806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2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https://learning.oreilly.com/library/view/python-for-excel/9781492080992/</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Excel </a:t>
            </a:r>
            <a:r>
              <a:rPr lang="en-US" sz="4200" dirty="0">
                <a:solidFill>
                  <a:srgbClr val="FFFFFF"/>
                </a:solidFill>
                <a:latin typeface="League Spartan"/>
              </a:rPr>
              <a:t>by Felix </a:t>
            </a:r>
            <a:r>
              <a:rPr lang="en-US" sz="4200" dirty="0" err="1">
                <a:solidFill>
                  <a:srgbClr val="FFFFFF"/>
                </a:solidFill>
                <a:latin typeface="League Spartan"/>
              </a:rPr>
              <a:t>Zumstein</a:t>
            </a:r>
            <a:endParaRPr lang="en-US" sz="4200" dirty="0">
              <a:solidFill>
                <a:srgbClr val="FFFFFF"/>
              </a:solidFill>
              <a:latin typeface="League Spartan"/>
            </a:endParaRPr>
          </a:p>
        </p:txBody>
      </p:sp>
      <p:pic>
        <p:nvPicPr>
          <p:cNvPr id="2050" name="Picture 2" descr="Responsive image">
            <a:extLst>
              <a:ext uri="{FF2B5EF4-FFF2-40B4-BE49-F238E27FC236}">
                <a16:creationId xmlns:a16="http://schemas.microsoft.com/office/drawing/2014/main" id="{F36B1FB4-C4F5-4517-B54B-443C0C432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0444" y="1028699"/>
            <a:ext cx="5869984" cy="769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1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658100" cy="2308324"/>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pic>
        <p:nvPicPr>
          <p:cNvPr id="11" name="Picture 2" descr="Stringfest Analytics main logo">
            <a:extLst>
              <a:ext uri="{FF2B5EF4-FFF2-40B4-BE49-F238E27FC236}">
                <a16:creationId xmlns:a16="http://schemas.microsoft.com/office/drawing/2014/main" id="{B9C95A93-4DE9-B57B-EFF0-258401AE0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550" y="5298216"/>
            <a:ext cx="5736559" cy="4207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dvancing into Analytics Cover Image">
            <a:extLst>
              <a:ext uri="{FF2B5EF4-FFF2-40B4-BE49-F238E27FC236}">
                <a16:creationId xmlns:a16="http://schemas.microsoft.com/office/drawing/2014/main" id="{7428700E-46C0-0E55-935E-4DD48C878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5395" y="2933700"/>
            <a:ext cx="285869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ree photos of Cleveland">
            <a:extLst>
              <a:ext uri="{FF2B5EF4-FFF2-40B4-BE49-F238E27FC236}">
                <a16:creationId xmlns:a16="http://schemas.microsoft.com/office/drawing/2014/main" id="{CA159488-407D-1A03-A1C7-FB0BBB5748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984" y="2989892"/>
            <a:ext cx="3881025" cy="258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65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1109891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1801" y="616116"/>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7790" y="3293142"/>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7790" y="596014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6091990" y="1800474"/>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6091990" y="447750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6091990" y="721393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8305800" y="923311"/>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8305800" y="3389174"/>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8305800" y="6416479"/>
            <a:ext cx="4876800" cy="1815882"/>
          </a:xfrm>
          <a:prstGeom prst="rect">
            <a:avLst/>
          </a:prstGeom>
          <a:noFill/>
        </p:spPr>
        <p:txBody>
          <a:bodyPr wrap="square" rtlCol="0">
            <a:spAutoFit/>
          </a:bodyPr>
          <a:lstStyle/>
          <a:p>
            <a:pPr algn="ctr"/>
            <a:r>
              <a:rPr lang="en-US" sz="4000" b="1" dirty="0">
                <a:latin typeface="Consolas" panose="020B0609020204030204" pitchFamily="49" charset="0"/>
              </a:rPr>
              <a:t>False</a:t>
            </a:r>
          </a:p>
          <a:p>
            <a:pPr algn="ctr"/>
            <a:endParaRPr lang="en-US" sz="3600" b="1" dirty="0">
              <a:latin typeface="Pragmatica" pitchFamily="2" charset="0"/>
            </a:endParaRPr>
          </a:p>
          <a:p>
            <a:pPr algn="ctr"/>
            <a:r>
              <a:rPr lang="en-US" sz="3600" b="1" dirty="0">
                <a:latin typeface="Pragmatica" pitchFamily="2" charset="0"/>
              </a:rPr>
              <a:t>Boolean</a:t>
            </a:r>
          </a:p>
        </p:txBody>
      </p:sp>
      <p:pic>
        <p:nvPicPr>
          <p:cNvPr id="22" name="Picture 21">
            <a:extLst>
              <a:ext uri="{FF2B5EF4-FFF2-40B4-BE49-F238E27FC236}">
                <a16:creationId xmlns:a16="http://schemas.microsoft.com/office/drawing/2014/main" id="{FCB1A5DD-D05A-46ED-95A0-EAD1274479B7}"/>
              </a:ext>
            </a:extLst>
          </p:cNvPr>
          <p:cNvPicPr>
            <a:picLocks noChangeAspect="1"/>
          </p:cNvPicPr>
          <p:nvPr/>
        </p:nvPicPr>
        <p:blipFill>
          <a:blip r:embed="rId11"/>
          <a:stretch>
            <a:fillRect/>
          </a:stretch>
        </p:blipFill>
        <p:spPr>
          <a:xfrm>
            <a:off x="8915400" y="1028700"/>
            <a:ext cx="10217782" cy="8010838"/>
          </a:xfrm>
          <a:prstGeom prst="rect">
            <a:avLst/>
          </a:prstGeom>
        </p:spPr>
      </p:pic>
    </p:spTree>
    <p:extLst>
      <p:ext uri="{BB962C8B-B14F-4D97-AF65-F5344CB8AC3E}">
        <p14:creationId xmlns:p14="http://schemas.microsoft.com/office/powerpoint/2010/main" val="248390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90" y="383962"/>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90" y="2795923"/>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3600" y="38396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3133479" y="156832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3137490" y="398028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12877800" y="163775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5347289" y="691157"/>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5351300" y="2891955"/>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14935200" y="729810"/>
            <a:ext cx="4876800" cy="1815882"/>
          </a:xfrm>
          <a:prstGeom prst="rect">
            <a:avLst/>
          </a:prstGeom>
          <a:noFill/>
        </p:spPr>
        <p:txBody>
          <a:bodyPr wrap="square" rtlCol="0">
            <a:spAutoFit/>
          </a:bodyPr>
          <a:lstStyle/>
          <a:p>
            <a:pPr algn="ctr"/>
            <a:r>
              <a:rPr lang="en-US" sz="4000" b="1" dirty="0">
                <a:latin typeface="Consolas" panose="020B0609020204030204" pitchFamily="49" charset="0"/>
              </a:rPr>
              <a:t>3</a:t>
            </a:r>
          </a:p>
          <a:p>
            <a:pPr algn="ctr"/>
            <a:endParaRPr lang="en-US" sz="3600" b="1" dirty="0">
              <a:latin typeface="Pragmatica" pitchFamily="2" charset="0"/>
            </a:endParaRPr>
          </a:p>
          <a:p>
            <a:pPr algn="ctr"/>
            <a:r>
              <a:rPr lang="en-US" sz="3600" b="1" dirty="0">
                <a:latin typeface="Pragmatica" pitchFamily="2" charset="0"/>
              </a:rPr>
              <a:t>Integer</a:t>
            </a:r>
          </a:p>
        </p:txBody>
      </p:sp>
      <p:pic>
        <p:nvPicPr>
          <p:cNvPr id="2" name="Graphic 1" descr="Filing Box Archive">
            <a:extLst>
              <a:ext uri="{FF2B5EF4-FFF2-40B4-BE49-F238E27FC236}">
                <a16:creationId xmlns:a16="http://schemas.microsoft.com/office/drawing/2014/main" id="{8356E93E-952B-443D-928C-0348C5A4D6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8729" y="2568594"/>
            <a:ext cx="2667000" cy="2667000"/>
          </a:xfrm>
          <a:prstGeom prst="rect">
            <a:avLst/>
          </a:prstGeom>
        </p:spPr>
      </p:pic>
      <p:sp>
        <p:nvSpPr>
          <p:cNvPr id="7" name="Arrow: Right 6">
            <a:extLst>
              <a:ext uri="{FF2B5EF4-FFF2-40B4-BE49-F238E27FC236}">
                <a16:creationId xmlns:a16="http://schemas.microsoft.com/office/drawing/2014/main" id="{D7F842A2-7B03-4D5F-853B-1F7C7F25C8BD}"/>
              </a:ext>
            </a:extLst>
          </p:cNvPr>
          <p:cNvSpPr/>
          <p:nvPr/>
        </p:nvSpPr>
        <p:spPr>
          <a:xfrm>
            <a:off x="12842929" y="3822383"/>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742D26-4DA1-405B-8884-663912AE7FDD}"/>
              </a:ext>
            </a:extLst>
          </p:cNvPr>
          <p:cNvSpPr txBox="1"/>
          <p:nvPr/>
        </p:nvSpPr>
        <p:spPr>
          <a:xfrm>
            <a:off x="14935200" y="2914442"/>
            <a:ext cx="4876800" cy="1815882"/>
          </a:xfrm>
          <a:prstGeom prst="rect">
            <a:avLst/>
          </a:prstGeom>
          <a:noFill/>
        </p:spPr>
        <p:txBody>
          <a:bodyPr wrap="square" rtlCol="0">
            <a:spAutoFit/>
          </a:bodyPr>
          <a:lstStyle/>
          <a:p>
            <a:pPr algn="ctr"/>
            <a:r>
              <a:rPr lang="en-US" sz="4000" b="1" dirty="0">
                <a:latin typeface="Consolas" panose="020B0609020204030204" pitchFamily="49" charset="0"/>
              </a:rPr>
              <a:t>False</a:t>
            </a:r>
          </a:p>
          <a:p>
            <a:pPr algn="ctr"/>
            <a:endParaRPr lang="en-US" sz="3600" b="1" dirty="0">
              <a:latin typeface="Pragmatica" pitchFamily="2" charset="0"/>
            </a:endParaRPr>
          </a:p>
          <a:p>
            <a:pPr algn="ctr"/>
            <a:r>
              <a:rPr lang="en-US" sz="3600" b="1" dirty="0">
                <a:latin typeface="Pragmatica" pitchFamily="2" charset="0"/>
              </a:rPr>
              <a:t>Boolean</a:t>
            </a:r>
          </a:p>
        </p:txBody>
      </p:sp>
      <p:pic>
        <p:nvPicPr>
          <p:cNvPr id="25" name="Picture 24">
            <a:extLst>
              <a:ext uri="{FF2B5EF4-FFF2-40B4-BE49-F238E27FC236}">
                <a16:creationId xmlns:a16="http://schemas.microsoft.com/office/drawing/2014/main" id="{CC1BA55C-0A94-4DC3-AACA-D466576F7144}"/>
              </a:ext>
            </a:extLst>
          </p:cNvPr>
          <p:cNvPicPr>
            <a:picLocks noChangeAspect="1"/>
          </p:cNvPicPr>
          <p:nvPr/>
        </p:nvPicPr>
        <p:blipFill>
          <a:blip r:embed="rId11"/>
          <a:stretch>
            <a:fillRect/>
          </a:stretch>
        </p:blipFill>
        <p:spPr>
          <a:xfrm>
            <a:off x="-228600" y="4753872"/>
            <a:ext cx="18288000" cy="4690241"/>
          </a:xfrm>
          <a:prstGeom prst="rect">
            <a:avLst/>
          </a:prstGeom>
        </p:spPr>
      </p:pic>
    </p:spTree>
    <p:extLst>
      <p:ext uri="{BB962C8B-B14F-4D97-AF65-F5344CB8AC3E}">
        <p14:creationId xmlns:p14="http://schemas.microsoft.com/office/powerpoint/2010/main" val="93558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1801" y="616116"/>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7790" y="3293142"/>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7790" y="596014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6091990" y="1800474"/>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6091990" y="447750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6091990" y="721393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8305800" y="923311"/>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8305800" y="3389174"/>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8305800" y="6416479"/>
            <a:ext cx="4876800" cy="1815882"/>
          </a:xfrm>
          <a:prstGeom prst="rect">
            <a:avLst/>
          </a:prstGeom>
          <a:noFill/>
        </p:spPr>
        <p:txBody>
          <a:bodyPr wrap="square" rtlCol="0">
            <a:spAutoFit/>
          </a:bodyPr>
          <a:lstStyle/>
          <a:p>
            <a:pPr algn="ctr"/>
            <a:r>
              <a:rPr lang="en-US" sz="4000" b="1" dirty="0">
                <a:latin typeface="Consolas" panose="020B0609020204030204" pitchFamily="49" charset="0"/>
              </a:rPr>
              <a:t>[1,2,2.5,False]</a:t>
            </a:r>
          </a:p>
          <a:p>
            <a:pPr algn="ctr"/>
            <a:endParaRPr lang="en-US" sz="3600" b="1" dirty="0">
              <a:latin typeface="Pragmatica" pitchFamily="2" charset="0"/>
            </a:endParaRPr>
          </a:p>
          <a:p>
            <a:pPr algn="ctr"/>
            <a:r>
              <a:rPr lang="en-US" sz="3600" b="1" dirty="0">
                <a:latin typeface="Pragmatica" pitchFamily="2" charset="0"/>
              </a:rPr>
              <a:t>List</a:t>
            </a:r>
          </a:p>
        </p:txBody>
      </p:sp>
      <p:pic>
        <p:nvPicPr>
          <p:cNvPr id="7" name="Picture 6">
            <a:extLst>
              <a:ext uri="{FF2B5EF4-FFF2-40B4-BE49-F238E27FC236}">
                <a16:creationId xmlns:a16="http://schemas.microsoft.com/office/drawing/2014/main" id="{2262BB9C-BE22-4FC1-B089-9F6BA3E87FCE}"/>
              </a:ext>
            </a:extLst>
          </p:cNvPr>
          <p:cNvPicPr>
            <a:picLocks noChangeAspect="1"/>
          </p:cNvPicPr>
          <p:nvPr/>
        </p:nvPicPr>
        <p:blipFill>
          <a:blip r:embed="rId11"/>
          <a:stretch>
            <a:fillRect/>
          </a:stretch>
        </p:blipFill>
        <p:spPr>
          <a:xfrm>
            <a:off x="9568094" y="946171"/>
            <a:ext cx="10217782" cy="8010838"/>
          </a:xfrm>
          <a:prstGeom prst="rect">
            <a:avLst/>
          </a:prstGeom>
        </p:spPr>
      </p:pic>
    </p:spTree>
    <p:extLst>
      <p:ext uri="{BB962C8B-B14F-4D97-AF65-F5344CB8AC3E}">
        <p14:creationId xmlns:p14="http://schemas.microsoft.com/office/powerpoint/2010/main" val="405179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658100" cy="2308324"/>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pic>
        <p:nvPicPr>
          <p:cNvPr id="11" name="Picture 2" descr="Stringfest Analytics main logo">
            <a:extLst>
              <a:ext uri="{FF2B5EF4-FFF2-40B4-BE49-F238E27FC236}">
                <a16:creationId xmlns:a16="http://schemas.microsoft.com/office/drawing/2014/main" id="{B9C95A93-4DE9-B57B-EFF0-258401AE0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550" y="5298216"/>
            <a:ext cx="5736559" cy="4207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dvancing into Analytics Cover Image">
            <a:extLst>
              <a:ext uri="{FF2B5EF4-FFF2-40B4-BE49-F238E27FC236}">
                <a16:creationId xmlns:a16="http://schemas.microsoft.com/office/drawing/2014/main" id="{7428700E-46C0-0E55-935E-4DD48C878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5395" y="2933700"/>
            <a:ext cx="285869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ree photos of Cleveland">
            <a:extLst>
              <a:ext uri="{FF2B5EF4-FFF2-40B4-BE49-F238E27FC236}">
                <a16:creationId xmlns:a16="http://schemas.microsoft.com/office/drawing/2014/main" id="{CA159488-407D-1A03-A1C7-FB0BBB5748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984" y="2989892"/>
            <a:ext cx="3881025" cy="25833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ee photos of People">
            <a:extLst>
              <a:ext uri="{FF2B5EF4-FFF2-40B4-BE49-F238E27FC236}">
                <a16:creationId xmlns:a16="http://schemas.microsoft.com/office/drawing/2014/main" id="{7CA6A0A9-5A92-CD0D-5FF7-D396B3B9F3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976" y="7182369"/>
            <a:ext cx="4168652" cy="2761732"/>
          </a:xfrm>
          <a:prstGeom prst="rect">
            <a:avLst/>
          </a:prstGeom>
          <a:noFill/>
          <a:extLst>
            <a:ext uri="{909E8E84-426E-40DD-AFC4-6F175D3DCCD1}">
              <a14:hiddenFill xmlns:a14="http://schemas.microsoft.com/office/drawing/2010/main">
                <a:solidFill>
                  <a:srgbClr val="FFFFFF"/>
                </a:solidFill>
              </a14:hiddenFill>
            </a:ext>
          </a:extLst>
        </p:spPr>
      </p:pic>
      <p:sp>
        <p:nvSpPr>
          <p:cNvPr id="17" name="Multiplication Sign 16">
            <a:extLst>
              <a:ext uri="{FF2B5EF4-FFF2-40B4-BE49-F238E27FC236}">
                <a16:creationId xmlns:a16="http://schemas.microsoft.com/office/drawing/2014/main" id="{D019BD80-D9E1-10F1-A456-8145EAD4CE73}"/>
              </a:ext>
            </a:extLst>
          </p:cNvPr>
          <p:cNvSpPr/>
          <p:nvPr/>
        </p:nvSpPr>
        <p:spPr>
          <a:xfrm>
            <a:off x="8726501" y="7253510"/>
            <a:ext cx="5443189" cy="2447480"/>
          </a:xfrm>
          <a:prstGeom prst="mathMultiply">
            <a:avLst>
              <a:gd name="adj1" fmla="val 64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12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933762" cy="1477328"/>
          </a:xfrm>
          <a:prstGeom prst="rect">
            <a:avLst/>
          </a:prstGeom>
        </p:spPr>
        <p:txBody>
          <a:bodyPr wrap="square" lIns="0" tIns="0" rIns="0" bIns="0" rtlCol="0" anchor="t">
            <a:spAutoFit/>
          </a:bodyPr>
          <a:lstStyle/>
          <a:p>
            <a:r>
              <a:rPr lang="en-US" sz="4800" b="1" spc="375" dirty="0">
                <a:solidFill>
                  <a:srgbClr val="000000"/>
                </a:solidFill>
                <a:latin typeface="League Spartan Bold"/>
              </a:rPr>
              <a:t>COURSE OBJECTIVES (with a twist of finance)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8924362" cy="5808000"/>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Load, view and write spreadsheet files from Python</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Perform common data wrangling tasks such as sorting, filtering, and aggregation</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Navigate and execute code in </a:t>
            </a:r>
            <a:r>
              <a:rPr lang="en-US" sz="3200" spc="30" dirty="0" err="1">
                <a:solidFill>
                  <a:srgbClr val="000000"/>
                </a:solidFill>
                <a:latin typeface="Gidole"/>
              </a:rPr>
              <a:t>Jupyter</a:t>
            </a:r>
            <a:r>
              <a:rPr lang="en-US" sz="3200" spc="30" dirty="0">
                <a:solidFill>
                  <a:srgbClr val="000000"/>
                </a:solidFill>
                <a:latin typeface="Gidole"/>
              </a:rPr>
              <a:t> notebooks</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Identify, install and implement useful packages for your needs</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Not panicking</a:t>
            </a: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212946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9305362" cy="5320687"/>
          </a:xfrm>
          <a:prstGeom prst="rect">
            <a:avLst/>
          </a:prstGeom>
        </p:spPr>
        <p:txBody>
          <a:bodyPr wrap="square" lIns="0" tIns="0" rIns="0" bIns="0" rtlCol="0" anchor="t">
            <a:spAutoFit/>
          </a:bodyPr>
          <a:lstStyle/>
          <a:p>
            <a:pPr>
              <a:lnSpc>
                <a:spcPts val="3750"/>
              </a:lnSpc>
            </a:pPr>
            <a:r>
              <a:rPr lang="en-US" sz="3200" spc="30" dirty="0">
                <a:solidFill>
                  <a:srgbClr val="000000"/>
                </a:solidFill>
                <a:latin typeface="Gidole"/>
              </a:rPr>
              <a:t>Course repo: </a:t>
            </a:r>
            <a:r>
              <a:rPr lang="en-US" sz="3200" spc="30" dirty="0">
                <a:solidFill>
                  <a:srgbClr val="000000"/>
                </a:solidFill>
                <a:latin typeface="Gidole"/>
                <a:hlinkClick r:id="rId4"/>
              </a:rPr>
              <a:t>https://github.com/stringfestdata/thunderbird-intro-python-finance</a:t>
            </a:r>
            <a:r>
              <a:rPr lang="en-US" sz="3200" spc="30" dirty="0">
                <a:solidFill>
                  <a:srgbClr val="000000"/>
                </a:solidFill>
                <a:latin typeface="Gidole"/>
              </a:rPr>
              <a:t>  </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Each section is a sub-folder</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Demos = follow along with me</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Drills = try it yourself</a:t>
            </a: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3341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132158"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7666093" y="264557"/>
            <a:ext cx="9593207" cy="4616648"/>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1. INTRO TO PYTHON LANGUAGE &amp; ECOSYSTEM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95400" y="261320"/>
            <a:ext cx="16012206" cy="1209818"/>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0000"/>
                </a:solidFill>
                <a:latin typeface="Open Sans Extra Bold"/>
              </a:rPr>
              <a:t>THE DATA ANALYTICS STACK</a:t>
            </a:r>
          </a:p>
        </p:txBody>
      </p:sp>
      <p:pic>
        <p:nvPicPr>
          <p:cNvPr id="1026" name="Picture 2">
            <a:extLst>
              <a:ext uri="{FF2B5EF4-FFF2-40B4-BE49-F238E27FC236}">
                <a16:creationId xmlns:a16="http://schemas.microsoft.com/office/drawing/2014/main" id="{8FCBDFD7-F826-4AF2-9DC4-4E015E43E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342" y="1831535"/>
            <a:ext cx="7498321" cy="7410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7ADF9C-E54E-44A4-801B-532359868A14}"/>
              </a:ext>
            </a:extLst>
          </p:cNvPr>
          <p:cNvSpPr/>
          <p:nvPr/>
        </p:nvSpPr>
        <p:spPr>
          <a:xfrm>
            <a:off x="152400" y="9710625"/>
            <a:ext cx="8340809" cy="369332"/>
          </a:xfrm>
          <a:prstGeom prst="rect">
            <a:avLst/>
          </a:prstGeom>
        </p:spPr>
        <p:txBody>
          <a:bodyPr wrap="none">
            <a:spAutoFit/>
          </a:bodyPr>
          <a:lstStyle/>
          <a:p>
            <a:r>
              <a:rPr lang="en-US" dirty="0">
                <a:solidFill>
                  <a:srgbClr val="333333"/>
                </a:solidFill>
                <a:latin typeface="PT Sans"/>
                <a:hlinkClick r:id="rId5"/>
              </a:rPr>
              <a:t>http://www.datacommunitydc.org/blog/2013/09/the-data-products-venn-diagram</a:t>
            </a:r>
            <a:r>
              <a:rPr lang="en-US" dirty="0">
                <a:solidFill>
                  <a:srgbClr val="222222"/>
                </a:solidFill>
                <a:latin typeface="PT Sans"/>
              </a:rPr>
              <a:t> </a:t>
            </a:r>
            <a:endParaRPr lang="en-US" dirty="0"/>
          </a:p>
        </p:txBody>
      </p:sp>
      <p:grpSp>
        <p:nvGrpSpPr>
          <p:cNvPr id="6" name="Group 4">
            <a:extLst>
              <a:ext uri="{FF2B5EF4-FFF2-40B4-BE49-F238E27FC236}">
                <a16:creationId xmlns:a16="http://schemas.microsoft.com/office/drawing/2014/main" id="{362972CA-F6D4-48C5-A45D-22482E629FA9}"/>
              </a:ext>
            </a:extLst>
          </p:cNvPr>
          <p:cNvGrpSpPr/>
          <p:nvPr/>
        </p:nvGrpSpPr>
        <p:grpSpPr>
          <a:xfrm rot="-10800000">
            <a:off x="-2110659" y="-189185"/>
            <a:ext cx="4221318" cy="3655661"/>
            <a:chOff x="0" y="0"/>
            <a:chExt cx="6350000" cy="5499100"/>
          </a:xfrm>
        </p:grpSpPr>
        <p:sp>
          <p:nvSpPr>
            <p:cNvPr id="7" name="Freeform 5">
              <a:extLst>
                <a:ext uri="{FF2B5EF4-FFF2-40B4-BE49-F238E27FC236}">
                  <a16:creationId xmlns:a16="http://schemas.microsoft.com/office/drawing/2014/main" id="{C4ADD5DA-3806-4B47-B75F-2C030989B8BF}"/>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Tree>
    <p:extLst>
      <p:ext uri="{BB962C8B-B14F-4D97-AF65-F5344CB8AC3E}">
        <p14:creationId xmlns:p14="http://schemas.microsoft.com/office/powerpoint/2010/main" val="40150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457200" y="579839"/>
            <a:ext cx="17678400"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					PYTHON IS NOT:</a:t>
            </a:r>
          </a:p>
        </p:txBody>
      </p:sp>
      <p:sp>
        <p:nvSpPr>
          <p:cNvPr id="10" name="TextBox 10"/>
          <p:cNvSpPr txBox="1"/>
          <p:nvPr/>
        </p:nvSpPr>
        <p:spPr>
          <a:xfrm>
            <a:off x="9296400" y="1968532"/>
            <a:ext cx="8239806" cy="1661993"/>
          </a:xfrm>
          <a:prstGeom prst="rect">
            <a:avLst/>
          </a:prstGeom>
        </p:spPr>
        <p:txBody>
          <a:bodyPr wrap="square" lIns="0" tIns="0" rIns="0" bIns="0" rtlCol="0" anchor="t">
            <a:spAutoFit/>
          </a:bodyPr>
          <a:lstStyle/>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spreadsheet</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database</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Commercially supported</a:t>
            </a:r>
          </a:p>
        </p:txBody>
      </p:sp>
      <p:sp>
        <p:nvSpPr>
          <p:cNvPr id="6" name="TextBox 10">
            <a:extLst>
              <a:ext uri="{FF2B5EF4-FFF2-40B4-BE49-F238E27FC236}">
                <a16:creationId xmlns:a16="http://schemas.microsoft.com/office/drawing/2014/main" id="{FB226F49-9F81-418A-95D0-D83B7EDC2A08}"/>
              </a:ext>
            </a:extLst>
          </p:cNvPr>
          <p:cNvSpPr txBox="1"/>
          <p:nvPr/>
        </p:nvSpPr>
        <p:spPr>
          <a:xfrm>
            <a:off x="609600" y="1968533"/>
            <a:ext cx="8239806" cy="1107996"/>
          </a:xfrm>
          <a:prstGeom prst="rect">
            <a:avLst/>
          </a:prstGeom>
        </p:spPr>
        <p:txBody>
          <a:bodyPr wrap="square" lIns="0" tIns="0" rIns="0" bIns="0" rtlCol="0" anchor="t">
            <a:spAutoFit/>
          </a:bodyPr>
          <a:lstStyle/>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programming language</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Open-source</a:t>
            </a:r>
          </a:p>
        </p:txBody>
      </p:sp>
    </p:spTree>
    <p:extLst>
      <p:ext uri="{BB962C8B-B14F-4D97-AF65-F5344CB8AC3E}">
        <p14:creationId xmlns:p14="http://schemas.microsoft.com/office/powerpoint/2010/main" val="102378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905000" y="264557"/>
            <a:ext cx="15354300" cy="1073371"/>
          </a:xfrm>
          <a:prstGeom prst="rect">
            <a:avLst/>
          </a:prstGeom>
        </p:spPr>
        <p:txBody>
          <a:bodyPr wrap="square" lIns="0" tIns="0" rIns="0" bIns="0" rtlCol="0" anchor="t">
            <a:spAutoFit/>
          </a:bodyPr>
          <a:lstStyle/>
          <a:p>
            <a:pPr algn="ctr">
              <a:lnSpc>
                <a:spcPts val="9000"/>
              </a:lnSpc>
            </a:pPr>
            <a:r>
              <a:rPr lang="en-US" sz="5400" spc="375" dirty="0">
                <a:solidFill>
                  <a:srgbClr val="000000"/>
                </a:solidFill>
                <a:latin typeface="League Spartan Bold"/>
              </a:rPr>
              <a:t>WHERE DOES PYTHON COME FROM?</a:t>
            </a:r>
          </a:p>
        </p:txBody>
      </p:sp>
      <p:pic>
        <p:nvPicPr>
          <p:cNvPr id="9" name="Picture 8">
            <a:extLst>
              <a:ext uri="{FF2B5EF4-FFF2-40B4-BE49-F238E27FC236}">
                <a16:creationId xmlns:a16="http://schemas.microsoft.com/office/drawing/2014/main" id="{9E87770A-1568-4D1B-9FBE-166939ADD201}"/>
              </a:ext>
            </a:extLst>
          </p:cNvPr>
          <p:cNvPicPr>
            <a:picLocks noChangeAspect="1"/>
          </p:cNvPicPr>
          <p:nvPr/>
        </p:nvPicPr>
        <p:blipFill>
          <a:blip r:embed="rId4"/>
          <a:stretch>
            <a:fillRect/>
          </a:stretch>
        </p:blipFill>
        <p:spPr>
          <a:xfrm>
            <a:off x="2134722" y="1429633"/>
            <a:ext cx="15240000" cy="7766695"/>
          </a:xfrm>
          <a:prstGeom prst="rect">
            <a:avLst/>
          </a:prstGeom>
        </p:spPr>
      </p:pic>
      <p:sp>
        <p:nvSpPr>
          <p:cNvPr id="10" name="Rectangle 9">
            <a:extLst>
              <a:ext uri="{FF2B5EF4-FFF2-40B4-BE49-F238E27FC236}">
                <a16:creationId xmlns:a16="http://schemas.microsoft.com/office/drawing/2014/main" id="{428EBB04-B66A-4850-8BC2-B9D27E6D4A3F}"/>
              </a:ext>
            </a:extLst>
          </p:cNvPr>
          <p:cNvSpPr/>
          <p:nvPr/>
        </p:nvSpPr>
        <p:spPr>
          <a:xfrm>
            <a:off x="2178448" y="9307763"/>
            <a:ext cx="2850460" cy="400110"/>
          </a:xfrm>
          <a:prstGeom prst="rect">
            <a:avLst/>
          </a:prstGeom>
        </p:spPr>
        <p:txBody>
          <a:bodyPr wrap="none">
            <a:spAutoFit/>
          </a:bodyPr>
          <a:lstStyle/>
          <a:p>
            <a:r>
              <a:rPr lang="en-US" sz="2000" dirty="0">
                <a:latin typeface="Gidole" panose="02000503000000000000" pitchFamily="2" charset="0"/>
                <a:hlinkClick r:id="rId5"/>
              </a:rPr>
              <a:t>https://www.python.org</a:t>
            </a:r>
            <a:r>
              <a:rPr lang="en-US" sz="2000" dirty="0">
                <a:latin typeface="Gidole" panose="02000503000000000000" pitchFamily="2" charset="0"/>
              </a:rPr>
              <a:t>  </a:t>
            </a:r>
          </a:p>
        </p:txBody>
      </p:sp>
    </p:spTree>
    <p:extLst>
      <p:ext uri="{BB962C8B-B14F-4D97-AF65-F5344CB8AC3E}">
        <p14:creationId xmlns:p14="http://schemas.microsoft.com/office/powerpoint/2010/main" val="637271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3677</TotalTime>
  <Words>2345</Words>
  <Application>Microsoft Office PowerPoint</Application>
  <PresentationFormat>Custom</PresentationFormat>
  <Paragraphs>178</Paragraphs>
  <Slides>23</Slides>
  <Notes>23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Calibri</vt:lpstr>
      <vt:lpstr>League Spartan</vt:lpstr>
      <vt:lpstr>Gidole</vt:lpstr>
      <vt:lpstr>PT Sans</vt:lpstr>
      <vt:lpstr>Roboto Mono</vt:lpstr>
      <vt:lpstr>Pragmatica</vt:lpstr>
      <vt:lpstr>Open Sans Extra Bold</vt:lpstr>
      <vt:lpstr>Consolas</vt:lpstr>
      <vt:lpstr>League Spartan Bold</vt:lpstr>
      <vt:lpstr>League Spartan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290</cp:revision>
  <dcterms:created xsi:type="dcterms:W3CDTF">2006-08-16T00:00:00Z</dcterms:created>
  <dcterms:modified xsi:type="dcterms:W3CDTF">2022-11-14T12:42:02Z</dcterms:modified>
  <dc:identifier>DADurESpNu8</dc:identifier>
</cp:coreProperties>
</file>