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6"/>
  </p:notesMasterIdLst>
  <p:sldIdLst>
    <p:sldId id="256" r:id="rId2"/>
    <p:sldId id="453" r:id="rId3"/>
    <p:sldId id="452" r:id="rId4"/>
    <p:sldId id="447" r:id="rId5"/>
    <p:sldId id="348" r:id="rId6"/>
    <p:sldId id="454" r:id="rId7"/>
    <p:sldId id="260" r:id="rId8"/>
    <p:sldId id="436" r:id="rId9"/>
    <p:sldId id="373" r:id="rId10"/>
    <p:sldId id="388" r:id="rId11"/>
    <p:sldId id="441" r:id="rId12"/>
    <p:sldId id="442" r:id="rId13"/>
    <p:sldId id="390" r:id="rId14"/>
    <p:sldId id="325" r:id="rId15"/>
    <p:sldId id="326" r:id="rId16"/>
    <p:sldId id="450" r:id="rId17"/>
    <p:sldId id="328" r:id="rId18"/>
    <p:sldId id="446" r:id="rId19"/>
    <p:sldId id="449" r:id="rId20"/>
    <p:sldId id="275" r:id="rId21"/>
    <p:sldId id="350" r:id="rId22"/>
    <p:sldId id="443" r:id="rId23"/>
    <p:sldId id="448" r:id="rId24"/>
    <p:sldId id="444" r:id="rId25"/>
  </p:sldIdLst>
  <p:sldSz cx="18288000" cy="10287000"/>
  <p:notesSz cx="6858000" cy="9144000"/>
  <p:embeddedFontLst>
    <p:embeddedFont>
      <p:font typeface="Calibri" panose="020F0502020204030204" pitchFamily="34" charset="0"/>
      <p:regular r:id="rId27"/>
      <p:bold r:id="rId28"/>
      <p:italic r:id="rId29"/>
      <p:boldItalic r:id="rId30"/>
    </p:embeddedFont>
    <p:embeddedFont>
      <p:font typeface="Consolas" panose="020B0609020204030204" pitchFamily="49" charset="0"/>
      <p:regular r:id="rId31"/>
      <p:bold r:id="rId32"/>
      <p:italic r:id="rId33"/>
      <p:boldItalic r:id="rId34"/>
    </p:embeddedFont>
    <p:embeddedFont>
      <p:font typeface="Gidole" panose="020B0604020202020204" charset="0"/>
      <p:regular r:id="rId35"/>
    </p:embeddedFont>
    <p:embeddedFont>
      <p:font typeface="League Spartan" panose="020B0604020202020204" charset="0"/>
      <p:regular r:id="rId36"/>
    </p:embeddedFont>
    <p:embeddedFont>
      <p:font typeface="Open Sans Extra Bold" panose="020B0604020202020204" charset="0"/>
      <p:regular r:id="rId37"/>
    </p:embeddedFont>
    <p:embeddedFont>
      <p:font typeface="Pragmatica" panose="020B0604020202020204" charset="0"/>
      <p:regular r:id="rId38"/>
    </p:embeddedFont>
    <p:embeddedFont>
      <p:font typeface="PT Sans" panose="020B0503020203020204" pitchFamily="34" charset="0"/>
      <p:regular r:id="rId39"/>
      <p:bold r:id="rId40"/>
      <p:italic r:id="rId41"/>
      <p:boldItalic r:id="rId42"/>
    </p:embeddedFont>
    <p:embeddedFont>
      <p:font typeface="Roboto Mono" panose="020B0604020202020204" charset="0"/>
      <p:regular r:id="rId43"/>
      <p:bold r:id="rId44"/>
      <p:italic r:id="rId45"/>
      <p:boldItalic r:id="rId4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D9F33C0-D822-4A7B-B715-E28E531EE551}">
          <p14:sldIdLst>
            <p14:sldId id="256"/>
            <p14:sldId id="453"/>
            <p14:sldId id="452"/>
            <p14:sldId id="447"/>
            <p14:sldId id="348"/>
            <p14:sldId id="454"/>
            <p14:sldId id="260"/>
            <p14:sldId id="436"/>
            <p14:sldId id="373"/>
            <p14:sldId id="388"/>
            <p14:sldId id="441"/>
            <p14:sldId id="442"/>
            <p14:sldId id="390"/>
          </p14:sldIdLst>
        </p14:section>
        <p14:section name="4. Conclusion" id="{A4138F31-BD73-4858-9C6C-68D5E4BFA6DB}">
          <p14:sldIdLst>
            <p14:sldId id="325"/>
            <p14:sldId id="326"/>
            <p14:sldId id="450"/>
            <p14:sldId id="328"/>
            <p14:sldId id="446"/>
            <p14:sldId id="449"/>
            <p14:sldId id="275"/>
            <p14:sldId id="350"/>
            <p14:sldId id="443"/>
            <p14:sldId id="448"/>
            <p14:sldId id="44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orge Mount" initials="GM" lastIdx="8" clrIdx="0">
    <p:extLst>
      <p:ext uri="{19B8F6BF-5375-455C-9EA6-DF929625EA0E}">
        <p15:presenceInfo xmlns:p15="http://schemas.microsoft.com/office/powerpoint/2012/main" userId="57d2ab2a84d54c81" providerId="Windows Live"/>
      </p:ext>
    </p:extLst>
  </p:cmAuthor>
  <p:cmAuthor id="2" name="George Mount" initials="GM [2]" lastIdx="2" clrIdx="1">
    <p:extLst>
      <p:ext uri="{19B8F6BF-5375-455C-9EA6-DF929625EA0E}">
        <p15:presenceInfo xmlns:p15="http://schemas.microsoft.com/office/powerpoint/2012/main" userId="George Moun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A783"/>
    <a:srgbClr val="628EA9"/>
    <a:srgbClr val="3D3935"/>
    <a:srgbClr val="CF3338"/>
    <a:srgbClr val="FCA426"/>
    <a:srgbClr val="6454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78463" autoAdjust="0"/>
  </p:normalViewPr>
  <p:slideViewPr>
    <p:cSldViewPr>
      <p:cViewPr varScale="1">
        <p:scale>
          <a:sx n="59" d="100"/>
          <a:sy n="59" d="100"/>
        </p:scale>
        <p:origin x="1413" y="21"/>
      </p:cViewPr>
      <p:guideLst>
        <p:guide orient="horz" pos="2160"/>
        <p:guide pos="2880"/>
      </p:guideLst>
    </p:cSldViewPr>
  </p:slideViewPr>
  <p:outlineViewPr>
    <p:cViewPr>
      <p:scale>
        <a:sx n="33" d="100"/>
        <a:sy n="33" d="100"/>
      </p:scale>
      <p:origin x="0" y="0"/>
    </p:cViewPr>
  </p:outlineViewPr>
  <p:notesTextViewPr>
    <p:cViewPr>
      <p:scale>
        <a:sx n="140" d="100"/>
        <a:sy n="14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20" Type="http://schemas.openxmlformats.org/officeDocument/2006/relationships/slide" Target="slides/slide19.xml"/><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98A70-FA8C-4354-959C-C70678AC9BCF}" type="datetimeFigureOut">
              <a:rPr lang="en-US" smtClean="0"/>
              <a:t>11/18/2022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500C5-13F7-48FC-8160-C29AECF6C602}" type="slidenum">
              <a:rPr lang="en-US" smtClean="0"/>
              <a:t>‹#›</a:t>
            </a:fld>
            <a:endParaRPr lang="en-US"/>
          </a:p>
        </p:txBody>
      </p:sp>
    </p:spTree>
    <p:extLst>
      <p:ext uri="{BB962C8B-B14F-4D97-AF65-F5344CB8AC3E}">
        <p14:creationId xmlns:p14="http://schemas.microsoft.com/office/powerpoint/2010/main" val="3018350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a:t>
            </a:r>
          </a:p>
        </p:txBody>
      </p:sp>
      <p:sp>
        <p:nvSpPr>
          <p:cNvPr id="4" name="Slide Number Placeholder 3"/>
          <p:cNvSpPr>
            <a:spLocks noGrp="1"/>
          </p:cNvSpPr>
          <p:nvPr>
            <p:ph type="sldNum" sz="quarter" idx="5"/>
          </p:nvPr>
        </p:nvSpPr>
        <p:spPr/>
        <p:txBody>
          <a:bodyPr/>
          <a:lstStyle/>
          <a:p>
            <a:fld id="{FFB500C5-13F7-48FC-8160-C29AECF6C602}" type="slidenum">
              <a:rPr lang="en-US" smtClean="0"/>
              <a:t>1</a:t>
            </a:fld>
            <a:endParaRPr lang="en-US"/>
          </a:p>
        </p:txBody>
      </p:sp>
    </p:spTree>
    <p:extLst>
      <p:ext uri="{BB962C8B-B14F-4D97-AF65-F5344CB8AC3E}">
        <p14:creationId xmlns:p14="http://schemas.microsoft.com/office/powerpoint/2010/main" val="2871408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when you want to get started with Excel it’s pretty simple, you purchase and download a copy of Excel! </a:t>
            </a:r>
          </a:p>
          <a:p>
            <a:r>
              <a:rPr lang="en-US" dirty="0"/>
              <a:t>With Python it’s a little different. Now you </a:t>
            </a:r>
            <a:r>
              <a:rPr lang="en-US" i="1" dirty="0"/>
              <a:t>can </a:t>
            </a:r>
            <a:r>
              <a:rPr lang="en-US" i="0" dirty="0"/>
              <a:t>download the “source code” of Python, from the Python Foundation. This is where the official Python language is maintained. But this is open-source so people are welcome to make copies of it and distribute it on their own. </a:t>
            </a:r>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10</a:t>
            </a:fld>
            <a:endParaRPr lang="en-US"/>
          </a:p>
        </p:txBody>
      </p:sp>
    </p:spTree>
    <p:extLst>
      <p:ext uri="{BB962C8B-B14F-4D97-AF65-F5344CB8AC3E}">
        <p14:creationId xmlns:p14="http://schemas.microsoft.com/office/powerpoint/2010/main" val="332496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is what the Anaconda distribution does. It’s a _distribution_ or repackaging of the code that includes some extra goodies. Now, we are going to be using a cloud-based instance of Python, so you don’t have to install anything. But if you want to do that after the class, I have this as a recommended follow-up to download Anaconda.  </a:t>
            </a:r>
          </a:p>
        </p:txBody>
      </p:sp>
      <p:sp>
        <p:nvSpPr>
          <p:cNvPr id="4" name="Slide Number Placeholder 3"/>
          <p:cNvSpPr>
            <a:spLocks noGrp="1"/>
          </p:cNvSpPr>
          <p:nvPr>
            <p:ph type="sldNum" sz="quarter" idx="5"/>
          </p:nvPr>
        </p:nvSpPr>
        <p:spPr/>
        <p:txBody>
          <a:bodyPr/>
          <a:lstStyle/>
          <a:p>
            <a:fld id="{FFB500C5-13F7-48FC-8160-C29AECF6C602}" type="slidenum">
              <a:rPr lang="en-US" smtClean="0"/>
              <a:t>11</a:t>
            </a:fld>
            <a:endParaRPr lang="en-US"/>
          </a:p>
        </p:txBody>
      </p:sp>
    </p:spTree>
    <p:extLst>
      <p:ext uri="{BB962C8B-B14F-4D97-AF65-F5344CB8AC3E}">
        <p14:creationId xmlns:p14="http://schemas.microsoft.com/office/powerpoint/2010/main" val="3177287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remember that Python is open-source which means anyone is welcome to build off of it however they want. This is what </a:t>
            </a:r>
            <a:r>
              <a:rPr lang="en-US" dirty="0" err="1"/>
              <a:t>Jupyter</a:t>
            </a:r>
            <a:r>
              <a:rPr lang="en-US" dirty="0"/>
              <a:t> is, this is a special interface for working with what are known as Python </a:t>
            </a:r>
            <a:r>
              <a:rPr lang="en-US" i="1" dirty="0"/>
              <a:t>notebooks</a:t>
            </a:r>
            <a:r>
              <a:rPr lang="en-US" i="0" dirty="0"/>
              <a:t>. There are other ways to execute and work with Python code, for example if you’ve heard of VS Code or PyCharm, those are other code editors that would allow us to run the Python code, but </a:t>
            </a:r>
            <a:r>
              <a:rPr lang="en-US" i="0" dirty="0" err="1"/>
              <a:t>Jupyter</a:t>
            </a:r>
            <a:r>
              <a:rPr lang="en-US" i="0" dirty="0"/>
              <a:t> notebooks are great teaching tools so we’ll be using those. </a:t>
            </a:r>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12</a:t>
            </a:fld>
            <a:endParaRPr lang="en-US"/>
          </a:p>
        </p:txBody>
      </p:sp>
    </p:spTree>
    <p:extLst>
      <p:ext uri="{BB962C8B-B14F-4D97-AF65-F5344CB8AC3E}">
        <p14:creationId xmlns:p14="http://schemas.microsoft.com/office/powerpoint/2010/main" val="3248855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finally let’s get into Python, sigh of relief right! </a:t>
            </a:r>
          </a:p>
        </p:txBody>
      </p:sp>
      <p:sp>
        <p:nvSpPr>
          <p:cNvPr id="4" name="Slide Number Placeholder 3"/>
          <p:cNvSpPr>
            <a:spLocks noGrp="1"/>
          </p:cNvSpPr>
          <p:nvPr>
            <p:ph type="sldNum" sz="quarter" idx="5"/>
          </p:nvPr>
        </p:nvSpPr>
        <p:spPr/>
        <p:txBody>
          <a:bodyPr/>
          <a:lstStyle/>
          <a:p>
            <a:fld id="{FFB500C5-13F7-48FC-8160-C29AECF6C602}" type="slidenum">
              <a:rPr lang="en-US" smtClean="0"/>
              <a:t>13</a:t>
            </a:fld>
            <a:endParaRPr lang="en-US"/>
          </a:p>
        </p:txBody>
      </p:sp>
    </p:spTree>
    <p:extLst>
      <p:ext uri="{BB962C8B-B14F-4D97-AF65-F5344CB8AC3E}">
        <p14:creationId xmlns:p14="http://schemas.microsoft.com/office/powerpoint/2010/main" val="4092096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right, we are at the end of our whirlwind tour! Here is some future learning for you and some things to check out on the O’Reilly learning platform.</a:t>
            </a:r>
          </a:p>
        </p:txBody>
      </p:sp>
      <p:sp>
        <p:nvSpPr>
          <p:cNvPr id="4" name="Slide Number Placeholder 3"/>
          <p:cNvSpPr>
            <a:spLocks noGrp="1"/>
          </p:cNvSpPr>
          <p:nvPr>
            <p:ph type="sldNum" sz="quarter" idx="5"/>
          </p:nvPr>
        </p:nvSpPr>
        <p:spPr/>
        <p:txBody>
          <a:bodyPr/>
          <a:lstStyle/>
          <a:p>
            <a:fld id="{FFB500C5-13F7-48FC-8160-C29AECF6C602}" type="slidenum">
              <a:rPr lang="en-US" smtClean="0"/>
              <a:t>14</a:t>
            </a:fld>
            <a:endParaRPr lang="en-US"/>
          </a:p>
        </p:txBody>
      </p:sp>
    </p:spTree>
    <p:extLst>
      <p:ext uri="{BB962C8B-B14F-4D97-AF65-F5344CB8AC3E}">
        <p14:creationId xmlns:p14="http://schemas.microsoft.com/office/powerpoint/2010/main" val="20909902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Now we got into some common data-wrangling tasks you might do such as sorting and filtering. There is more you can program Python to do to help you process data, this gets into some more intermediate programming techniques such as writing if/else statements, writing your own functions or writing loops. We did not get into these topics but if you check out the books I suggest you will learn more.</a:t>
            </a:r>
          </a:p>
          <a:p>
            <a:endParaRPr lang="en-US" i="0" dirty="0"/>
          </a:p>
          <a:p>
            <a:r>
              <a:rPr lang="en-US" i="0" dirty="0"/>
              <a:t>Also we really just worked with reading Excel files and csv files into Python however it’s likely you’ll need to get data from other sources, such as relational databases for application programming interfaces or APIs, for APIs especially knowing some things about user-defined functions and loops will help a lot toward collecting that data.</a:t>
            </a:r>
          </a:p>
          <a:p>
            <a:endParaRPr lang="en-US" i="0" dirty="0"/>
          </a:p>
          <a:p>
            <a:r>
              <a:rPr lang="en-US" i="0" dirty="0"/>
              <a:t>Finally, pandas, matplotlib and seaborn are the bread and butter of working with data in Python so continue learning about them! You will use them for nearly everything you do with data in Python. </a:t>
            </a:r>
          </a:p>
        </p:txBody>
      </p:sp>
      <p:sp>
        <p:nvSpPr>
          <p:cNvPr id="4" name="Slide Number Placeholder 3"/>
          <p:cNvSpPr>
            <a:spLocks noGrp="1"/>
          </p:cNvSpPr>
          <p:nvPr>
            <p:ph type="sldNum" sz="quarter" idx="5"/>
          </p:nvPr>
        </p:nvSpPr>
        <p:spPr/>
        <p:txBody>
          <a:bodyPr/>
          <a:lstStyle/>
          <a:p>
            <a:fld id="{FFB500C5-13F7-48FC-8160-C29AECF6C602}" type="slidenum">
              <a:rPr lang="en-US" smtClean="0"/>
              <a:t>15</a:t>
            </a:fld>
            <a:endParaRPr lang="en-US"/>
          </a:p>
        </p:txBody>
      </p:sp>
    </p:spTree>
    <p:extLst>
      <p:ext uri="{BB962C8B-B14F-4D97-AF65-F5344CB8AC3E}">
        <p14:creationId xmlns:p14="http://schemas.microsoft.com/office/powerpoint/2010/main" val="4805043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my new O’Reilly book. It will be good practice for some of the Python techniques you’ve learned and it will also go deeper into the statistical analysis. You will learn a bit about R as well. By the end of the book you’ll be able to explore </a:t>
            </a:r>
          </a:p>
        </p:txBody>
      </p:sp>
      <p:sp>
        <p:nvSpPr>
          <p:cNvPr id="4" name="Slide Number Placeholder 3"/>
          <p:cNvSpPr>
            <a:spLocks noGrp="1"/>
          </p:cNvSpPr>
          <p:nvPr>
            <p:ph type="sldNum" sz="quarter" idx="5"/>
          </p:nvPr>
        </p:nvSpPr>
        <p:spPr/>
        <p:txBody>
          <a:bodyPr/>
          <a:lstStyle/>
          <a:p>
            <a:fld id="{FFB500C5-13F7-48FC-8160-C29AECF6C602}" type="slidenum">
              <a:rPr lang="en-US" smtClean="0"/>
              <a:t>16</a:t>
            </a:fld>
            <a:endParaRPr lang="en-US"/>
          </a:p>
        </p:txBody>
      </p:sp>
    </p:spTree>
    <p:extLst>
      <p:ext uri="{BB962C8B-B14F-4D97-AF65-F5344CB8AC3E}">
        <p14:creationId xmlns:p14="http://schemas.microsoft.com/office/powerpoint/2010/main" val="224013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book is the bible for manipulating data with Pandas, so take a look, it will be a good combination of reinforcing what you’ve learned today and then learning some new things. But I hope you enjoyed working with Pandas because it’s all over your future in Python 😊. </a:t>
            </a:r>
          </a:p>
        </p:txBody>
      </p:sp>
      <p:sp>
        <p:nvSpPr>
          <p:cNvPr id="4" name="Slide Number Placeholder 3"/>
          <p:cNvSpPr>
            <a:spLocks noGrp="1"/>
          </p:cNvSpPr>
          <p:nvPr>
            <p:ph type="sldNum" sz="quarter" idx="5"/>
          </p:nvPr>
        </p:nvSpPr>
        <p:spPr/>
        <p:txBody>
          <a:bodyPr/>
          <a:lstStyle/>
          <a:p>
            <a:fld id="{FFB500C5-13F7-48FC-8160-C29AECF6C602}" type="slidenum">
              <a:rPr lang="en-US" smtClean="0"/>
              <a:t>17</a:t>
            </a:fld>
            <a:endParaRPr lang="en-US"/>
          </a:p>
        </p:txBody>
      </p:sp>
    </p:spTree>
    <p:extLst>
      <p:ext uri="{BB962C8B-B14F-4D97-AF65-F5344CB8AC3E}">
        <p14:creationId xmlns:p14="http://schemas.microsoft.com/office/powerpoint/2010/main" val="29547571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really like this book because it can show you how to automate all sorts of things in Python, including spreadsheets. It will show you how to manipulate Google Sheets, send emails, Word Docs, </a:t>
            </a:r>
            <a:r>
              <a:rPr lang="en-US" dirty="0" err="1"/>
              <a:t>etc</a:t>
            </a:r>
            <a:r>
              <a:rPr lang="en-US" dirty="0"/>
              <a:t>, so maybe you would want to not just write the workbook from Python but then send it out over email,  read this book and learn how. You will learn some more advanced programming techniques such as writing your own functions or loops. </a:t>
            </a:r>
          </a:p>
        </p:txBody>
      </p:sp>
      <p:sp>
        <p:nvSpPr>
          <p:cNvPr id="4" name="Slide Number Placeholder 3"/>
          <p:cNvSpPr>
            <a:spLocks noGrp="1"/>
          </p:cNvSpPr>
          <p:nvPr>
            <p:ph type="sldNum" sz="quarter" idx="5"/>
          </p:nvPr>
        </p:nvSpPr>
        <p:spPr/>
        <p:txBody>
          <a:bodyPr/>
          <a:lstStyle/>
          <a:p>
            <a:fld id="{FFB500C5-13F7-48FC-8160-C29AECF6C602}" type="slidenum">
              <a:rPr lang="en-US" smtClean="0"/>
              <a:t>18</a:t>
            </a:fld>
            <a:endParaRPr lang="en-US"/>
          </a:p>
        </p:txBody>
      </p:sp>
    </p:spTree>
    <p:extLst>
      <p:ext uri="{BB962C8B-B14F-4D97-AF65-F5344CB8AC3E}">
        <p14:creationId xmlns:p14="http://schemas.microsoft.com/office/powerpoint/2010/main" val="8375951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book is not finished yet but you can see it take form on the O’Reilly site, pretty cool! I showed you some of the possibilities of using Python to drive Excel at the end of the course, this book is going to really focus on that intersection. You will learn a bit more about pandas as well. </a:t>
            </a:r>
          </a:p>
        </p:txBody>
      </p:sp>
      <p:sp>
        <p:nvSpPr>
          <p:cNvPr id="4" name="Slide Number Placeholder 3"/>
          <p:cNvSpPr>
            <a:spLocks noGrp="1"/>
          </p:cNvSpPr>
          <p:nvPr>
            <p:ph type="sldNum" sz="quarter" idx="5"/>
          </p:nvPr>
        </p:nvSpPr>
        <p:spPr/>
        <p:txBody>
          <a:bodyPr/>
          <a:lstStyle/>
          <a:p>
            <a:fld id="{FFB500C5-13F7-48FC-8160-C29AECF6C602}" type="slidenum">
              <a:rPr lang="en-US" smtClean="0"/>
              <a:t>19</a:t>
            </a:fld>
            <a:endParaRPr lang="en-US"/>
          </a:p>
        </p:txBody>
      </p:sp>
    </p:spTree>
    <p:extLst>
      <p:ext uri="{BB962C8B-B14F-4D97-AF65-F5344CB8AC3E}">
        <p14:creationId xmlns:p14="http://schemas.microsoft.com/office/powerpoint/2010/main" val="932410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this course to be interactive, learning works best if I show you something and then you do it. If you sit here and listen to me talk for three hours, I don’t know how much you are going to get out of it.</a:t>
            </a:r>
          </a:p>
          <a:p>
            <a:endParaRPr lang="en-US" dirty="0"/>
          </a:p>
          <a:p>
            <a:r>
              <a:rPr lang="en-US" dirty="0"/>
              <a:t>So I will try to stay on pace here so that each section corresponds to about an hour. Most of the time will be spent in </a:t>
            </a:r>
            <a:r>
              <a:rPr lang="en-US" dirty="0" err="1"/>
              <a:t>Jupyter</a:t>
            </a:r>
            <a:r>
              <a:rPr lang="en-US" dirty="0"/>
              <a:t> notebooks and there will be ample time for you to practice, I have what amounts to fill in the blank coding challenges, I also have solution files for you to compare your work and we will go through the solutions together. </a:t>
            </a:r>
          </a:p>
        </p:txBody>
      </p:sp>
      <p:sp>
        <p:nvSpPr>
          <p:cNvPr id="4" name="Slide Number Placeholder 3"/>
          <p:cNvSpPr>
            <a:spLocks noGrp="1"/>
          </p:cNvSpPr>
          <p:nvPr>
            <p:ph type="sldNum" sz="quarter" idx="5"/>
          </p:nvPr>
        </p:nvSpPr>
        <p:spPr/>
        <p:txBody>
          <a:bodyPr/>
          <a:lstStyle/>
          <a:p>
            <a:fld id="{FFB500C5-13F7-48FC-8160-C29AECF6C602}" type="slidenum">
              <a:rPr lang="en-US" smtClean="0"/>
              <a:t>2</a:t>
            </a:fld>
            <a:endParaRPr lang="en-US"/>
          </a:p>
        </p:txBody>
      </p:sp>
    </p:spTree>
    <p:extLst>
      <p:ext uri="{BB962C8B-B14F-4D97-AF65-F5344CB8AC3E}">
        <p14:creationId xmlns:p14="http://schemas.microsoft.com/office/powerpoint/2010/main" val="12306112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for coming! Feel free to contact me anytime, find me on LinkedIn, I also write frequently on this stuff so check out my website too. </a:t>
            </a:r>
          </a:p>
        </p:txBody>
      </p:sp>
      <p:sp>
        <p:nvSpPr>
          <p:cNvPr id="4" name="Slide Number Placeholder 3"/>
          <p:cNvSpPr>
            <a:spLocks noGrp="1"/>
          </p:cNvSpPr>
          <p:nvPr>
            <p:ph type="sldNum" sz="quarter" idx="5"/>
          </p:nvPr>
        </p:nvSpPr>
        <p:spPr/>
        <p:txBody>
          <a:bodyPr/>
          <a:lstStyle/>
          <a:p>
            <a:fld id="{FFB500C5-13F7-48FC-8160-C29AECF6C602}" type="slidenum">
              <a:rPr lang="en-US" smtClean="0"/>
              <a:t>20</a:t>
            </a:fld>
            <a:endParaRPr lang="en-US"/>
          </a:p>
        </p:txBody>
      </p:sp>
    </p:spTree>
    <p:extLst>
      <p:ext uri="{BB962C8B-B14F-4D97-AF65-F5344CB8AC3E}">
        <p14:creationId xmlns:p14="http://schemas.microsoft.com/office/powerpoint/2010/main" val="24045273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final questions? </a:t>
            </a:r>
          </a:p>
        </p:txBody>
      </p:sp>
      <p:sp>
        <p:nvSpPr>
          <p:cNvPr id="4" name="Slide Number Placeholder 3"/>
          <p:cNvSpPr>
            <a:spLocks noGrp="1"/>
          </p:cNvSpPr>
          <p:nvPr>
            <p:ph type="sldNum" sz="quarter" idx="5"/>
          </p:nvPr>
        </p:nvSpPr>
        <p:spPr/>
        <p:txBody>
          <a:bodyPr/>
          <a:lstStyle/>
          <a:p>
            <a:fld id="{FFB500C5-13F7-48FC-8160-C29AECF6C602}" type="slidenum">
              <a:rPr lang="en-US" smtClean="0"/>
              <a:t>21</a:t>
            </a:fld>
            <a:endParaRPr lang="en-US"/>
          </a:p>
        </p:txBody>
      </p:sp>
    </p:spTree>
    <p:extLst>
      <p:ext uri="{BB962C8B-B14F-4D97-AF65-F5344CB8AC3E}">
        <p14:creationId xmlns:p14="http://schemas.microsoft.com/office/powerpoint/2010/main" val="7374227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on descriptive statistics? </a:t>
            </a:r>
          </a:p>
        </p:txBody>
      </p:sp>
      <p:sp>
        <p:nvSpPr>
          <p:cNvPr id="4" name="Slide Number Placeholder 3"/>
          <p:cNvSpPr>
            <a:spLocks noGrp="1"/>
          </p:cNvSpPr>
          <p:nvPr>
            <p:ph type="sldNum" sz="quarter" idx="5"/>
          </p:nvPr>
        </p:nvSpPr>
        <p:spPr/>
        <p:txBody>
          <a:bodyPr/>
          <a:lstStyle/>
          <a:p>
            <a:fld id="{FFB500C5-13F7-48FC-8160-C29AECF6C602}" type="slidenum">
              <a:rPr lang="en-US" smtClean="0"/>
              <a:t>22</a:t>
            </a:fld>
            <a:endParaRPr lang="en-US"/>
          </a:p>
        </p:txBody>
      </p:sp>
    </p:spTree>
    <p:extLst>
      <p:ext uri="{BB962C8B-B14F-4D97-AF65-F5344CB8AC3E}">
        <p14:creationId xmlns:p14="http://schemas.microsoft.com/office/powerpoint/2010/main" val="1819760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on descriptive statistics? </a:t>
            </a:r>
          </a:p>
        </p:txBody>
      </p:sp>
      <p:sp>
        <p:nvSpPr>
          <p:cNvPr id="4" name="Slide Number Placeholder 3"/>
          <p:cNvSpPr>
            <a:spLocks noGrp="1"/>
          </p:cNvSpPr>
          <p:nvPr>
            <p:ph type="sldNum" sz="quarter" idx="5"/>
          </p:nvPr>
        </p:nvSpPr>
        <p:spPr/>
        <p:txBody>
          <a:bodyPr/>
          <a:lstStyle/>
          <a:p>
            <a:fld id="{FFB500C5-13F7-48FC-8160-C29AECF6C602}" type="slidenum">
              <a:rPr lang="en-US" smtClean="0"/>
              <a:t>23</a:t>
            </a:fld>
            <a:endParaRPr lang="en-US"/>
          </a:p>
        </p:txBody>
      </p:sp>
    </p:spTree>
    <p:extLst>
      <p:ext uri="{BB962C8B-B14F-4D97-AF65-F5344CB8AC3E}">
        <p14:creationId xmlns:p14="http://schemas.microsoft.com/office/powerpoint/2010/main" val="28694998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on descriptive statistics? </a:t>
            </a:r>
          </a:p>
        </p:txBody>
      </p:sp>
      <p:sp>
        <p:nvSpPr>
          <p:cNvPr id="4" name="Slide Number Placeholder 3"/>
          <p:cNvSpPr>
            <a:spLocks noGrp="1"/>
          </p:cNvSpPr>
          <p:nvPr>
            <p:ph type="sldNum" sz="quarter" idx="5"/>
          </p:nvPr>
        </p:nvSpPr>
        <p:spPr/>
        <p:txBody>
          <a:bodyPr/>
          <a:lstStyle/>
          <a:p>
            <a:fld id="{FFB500C5-13F7-48FC-8160-C29AECF6C602}" type="slidenum">
              <a:rPr lang="en-US" smtClean="0"/>
              <a:t>24</a:t>
            </a:fld>
            <a:endParaRPr lang="en-US"/>
          </a:p>
        </p:txBody>
      </p:sp>
    </p:spTree>
    <p:extLst>
      <p:ext uri="{BB962C8B-B14F-4D97-AF65-F5344CB8AC3E}">
        <p14:creationId xmlns:p14="http://schemas.microsoft.com/office/powerpoint/2010/main" val="2743426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this course to be interactive, learning works best if I show you something and then you do it. If you sit here and listen to me talk for three hours, I don’t know how much you are going to get out of it.</a:t>
            </a:r>
          </a:p>
          <a:p>
            <a:endParaRPr lang="en-US" dirty="0"/>
          </a:p>
          <a:p>
            <a:r>
              <a:rPr lang="en-US" dirty="0"/>
              <a:t>So I will try to stay on pace here so that each section corresponds to about an hour. Most of the time will be spent in </a:t>
            </a:r>
            <a:r>
              <a:rPr lang="en-US" dirty="0" err="1"/>
              <a:t>Jupyter</a:t>
            </a:r>
            <a:r>
              <a:rPr lang="en-US" dirty="0"/>
              <a:t> notebooks and there will be ample time for you to practice, I have what amounts to fill in the blank coding challenges, I also have solution files for you to compare your work and we will go through the solutions together. </a:t>
            </a:r>
          </a:p>
        </p:txBody>
      </p:sp>
      <p:sp>
        <p:nvSpPr>
          <p:cNvPr id="4" name="Slide Number Placeholder 3"/>
          <p:cNvSpPr>
            <a:spLocks noGrp="1"/>
          </p:cNvSpPr>
          <p:nvPr>
            <p:ph type="sldNum" sz="quarter" idx="5"/>
          </p:nvPr>
        </p:nvSpPr>
        <p:spPr/>
        <p:txBody>
          <a:bodyPr/>
          <a:lstStyle/>
          <a:p>
            <a:fld id="{FFB500C5-13F7-48FC-8160-C29AECF6C602}" type="slidenum">
              <a:rPr lang="en-US" smtClean="0"/>
              <a:t>3</a:t>
            </a:fld>
            <a:endParaRPr lang="en-US"/>
          </a:p>
        </p:txBody>
      </p:sp>
    </p:spTree>
    <p:extLst>
      <p:ext uri="{BB962C8B-B14F-4D97-AF65-F5344CB8AC3E}">
        <p14:creationId xmlns:p14="http://schemas.microsoft.com/office/powerpoint/2010/main" val="2149222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right, we have a </a:t>
            </a:r>
            <a:r>
              <a:rPr lang="en-US" i="1" dirty="0"/>
              <a:t>ton </a:t>
            </a:r>
            <a:r>
              <a:rPr lang="en-US" i="0" dirty="0"/>
              <a:t>of stuff to do today so I apologize now if we don’t get through it all. </a:t>
            </a:r>
          </a:p>
          <a:p>
            <a:r>
              <a:rPr lang="en-US" i="0" dirty="0"/>
              <a:t>We’ll be spending most of our time coding in Python, big surprise and I will make sure to spend some time working with spreadsheet data in Python, to bridge that gap.</a:t>
            </a:r>
          </a:p>
          <a:p>
            <a:endParaRPr lang="en-US" i="0" dirty="0"/>
          </a:p>
          <a:p>
            <a:r>
              <a:rPr lang="en-US" i="0" dirty="0"/>
              <a:t>But also I want to bridge that </a:t>
            </a:r>
            <a:r>
              <a:rPr lang="en-US" i="1" dirty="0"/>
              <a:t>knowledge </a:t>
            </a:r>
            <a:r>
              <a:rPr lang="en-US" i="0" dirty="0"/>
              <a:t>gap, and tap your memories for things that you probably do with data all the time, like sort, filter, and merge. You do this all the time in Excel and you know why they are so important! They are also important in Python, so I want to help you take that mental model of working with data and apply it to Python.</a:t>
            </a:r>
          </a:p>
          <a:p>
            <a:endParaRPr lang="en-US" i="0" dirty="0"/>
          </a:p>
          <a:p>
            <a:r>
              <a:rPr lang="en-US" i="0" dirty="0"/>
              <a:t>Now as you’ll see working with Python is similar to Excel in some ways but also different, one big difference is our interface for working with Python. We will use </a:t>
            </a:r>
            <a:r>
              <a:rPr lang="en-US" i="0" dirty="0" err="1"/>
              <a:t>Jupyter</a:t>
            </a:r>
            <a:r>
              <a:rPr lang="en-US" i="0" dirty="0"/>
              <a:t> notebooks which are quite popular, and that will make sense why as we begin to use them, they make code much more beautiful than I thought it would ever be.</a:t>
            </a:r>
          </a:p>
          <a:p>
            <a:endParaRPr lang="en-US" i="0" dirty="0"/>
          </a:p>
          <a:p>
            <a:r>
              <a:rPr lang="en-US" i="0" dirty="0"/>
              <a:t>And to build on the planetary analogy from </a:t>
            </a:r>
            <a:r>
              <a:rPr lang="en-US" i="0" dirty="0" err="1"/>
              <a:t>Jupyter</a:t>
            </a:r>
            <a:r>
              <a:rPr lang="en-US" i="0" dirty="0"/>
              <a:t>, Python is a huge universe of packages, we will get into packages later in the course, but you can think of them as like the app store. We will look at what makes these packages so cool – in many ways, it’s cooler than the app store. </a:t>
            </a:r>
          </a:p>
          <a:p>
            <a:endParaRPr lang="en-US" i="0" dirty="0"/>
          </a:p>
          <a:p>
            <a:r>
              <a:rPr lang="en-US" i="0" dirty="0"/>
              <a:t>Finally this is not easy stuff! So I want to make sure you feel comfortable with your first steps in Python! By relating what we are learning to what you already know that will be a huge help in getting you familiar with this content, I want you not to panic. </a:t>
            </a:r>
          </a:p>
        </p:txBody>
      </p:sp>
      <p:sp>
        <p:nvSpPr>
          <p:cNvPr id="4" name="Slide Number Placeholder 3"/>
          <p:cNvSpPr>
            <a:spLocks noGrp="1"/>
          </p:cNvSpPr>
          <p:nvPr>
            <p:ph type="sldNum" sz="quarter" idx="5"/>
          </p:nvPr>
        </p:nvSpPr>
        <p:spPr/>
        <p:txBody>
          <a:bodyPr/>
          <a:lstStyle/>
          <a:p>
            <a:fld id="{FFB500C5-13F7-48FC-8160-C29AECF6C602}" type="slidenum">
              <a:rPr lang="en-US" smtClean="0"/>
              <a:t>4</a:t>
            </a:fld>
            <a:endParaRPr lang="en-US"/>
          </a:p>
        </p:txBody>
      </p:sp>
    </p:spTree>
    <p:extLst>
      <p:ext uri="{BB962C8B-B14F-4D97-AF65-F5344CB8AC3E}">
        <p14:creationId xmlns:p14="http://schemas.microsoft.com/office/powerpoint/2010/main" val="2368462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this course to be interactive, learning works best if I show you something and then you do it. If you sit here and listen to me talk for three hours, I don’t know how much you are going to get out of it.</a:t>
            </a:r>
          </a:p>
          <a:p>
            <a:endParaRPr lang="en-US" dirty="0"/>
          </a:p>
          <a:p>
            <a:r>
              <a:rPr lang="en-US" dirty="0"/>
              <a:t>So I will try to stay on pace here so that each section corresponds to about an hour. Most of the time will be spent in </a:t>
            </a:r>
            <a:r>
              <a:rPr lang="en-US" dirty="0" err="1"/>
              <a:t>Jupyter</a:t>
            </a:r>
            <a:r>
              <a:rPr lang="en-US" dirty="0"/>
              <a:t> notebooks and there will be ample time for you to practice, I have what amounts to fill in the blank coding challenges, I also have solution files for you to compare your work and we will go through the solutions together. </a:t>
            </a:r>
          </a:p>
        </p:txBody>
      </p:sp>
      <p:sp>
        <p:nvSpPr>
          <p:cNvPr id="4" name="Slide Number Placeholder 3"/>
          <p:cNvSpPr>
            <a:spLocks noGrp="1"/>
          </p:cNvSpPr>
          <p:nvPr>
            <p:ph type="sldNum" sz="quarter" idx="5"/>
          </p:nvPr>
        </p:nvSpPr>
        <p:spPr/>
        <p:txBody>
          <a:bodyPr/>
          <a:lstStyle/>
          <a:p>
            <a:fld id="{FFB500C5-13F7-48FC-8160-C29AECF6C602}" type="slidenum">
              <a:rPr lang="en-US" smtClean="0"/>
              <a:t>5</a:t>
            </a:fld>
            <a:endParaRPr lang="en-US"/>
          </a:p>
        </p:txBody>
      </p:sp>
    </p:spTree>
    <p:extLst>
      <p:ext uri="{BB962C8B-B14F-4D97-AF65-F5344CB8AC3E}">
        <p14:creationId xmlns:p14="http://schemas.microsoft.com/office/powerpoint/2010/main" val="949741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this course to be interactive, learning works best if I show you something and then you do it. If you sit here and listen to me talk for three hours, I don’t know how much you are going to get out of it.</a:t>
            </a:r>
          </a:p>
          <a:p>
            <a:endParaRPr lang="en-US" dirty="0"/>
          </a:p>
          <a:p>
            <a:r>
              <a:rPr lang="en-US" dirty="0"/>
              <a:t>So I will try to stay on pace here so that each section corresponds to about an hour. Most of the time will be spent in </a:t>
            </a:r>
            <a:r>
              <a:rPr lang="en-US" dirty="0" err="1"/>
              <a:t>Jupyter</a:t>
            </a:r>
            <a:r>
              <a:rPr lang="en-US" dirty="0"/>
              <a:t> notebooks and there will be ample time for you to practice, I have what amounts to fill in the blank coding challenges, I also have solution files for you to compare your work and we will go through the solutions together. </a:t>
            </a:r>
          </a:p>
        </p:txBody>
      </p:sp>
      <p:sp>
        <p:nvSpPr>
          <p:cNvPr id="4" name="Slide Number Placeholder 3"/>
          <p:cNvSpPr>
            <a:spLocks noGrp="1"/>
          </p:cNvSpPr>
          <p:nvPr>
            <p:ph type="sldNum" sz="quarter" idx="5"/>
          </p:nvPr>
        </p:nvSpPr>
        <p:spPr/>
        <p:txBody>
          <a:bodyPr/>
          <a:lstStyle/>
          <a:p>
            <a:fld id="{FFB500C5-13F7-48FC-8160-C29AECF6C602}" type="slidenum">
              <a:rPr lang="en-US" smtClean="0"/>
              <a:t>6</a:t>
            </a:fld>
            <a:endParaRPr lang="en-US"/>
          </a:p>
        </p:txBody>
      </p:sp>
    </p:spTree>
    <p:extLst>
      <p:ext uri="{BB962C8B-B14F-4D97-AF65-F5344CB8AC3E}">
        <p14:creationId xmlns:p14="http://schemas.microsoft.com/office/powerpoint/2010/main" val="2909342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 few more slides here and we will jump briefly into Excel and then Python. I know as an attendee I hate listening to this kind of slow wind-up and I just want to start coding ,but it really matters to have all this background knowledge, in fact I would say one of the most important traits you can have as a data person is to be able to contextualize and switch between skills. </a:t>
            </a:r>
          </a:p>
        </p:txBody>
      </p:sp>
      <p:sp>
        <p:nvSpPr>
          <p:cNvPr id="4" name="Slide Number Placeholder 3"/>
          <p:cNvSpPr>
            <a:spLocks noGrp="1"/>
          </p:cNvSpPr>
          <p:nvPr>
            <p:ph type="sldNum" sz="quarter" idx="5"/>
          </p:nvPr>
        </p:nvSpPr>
        <p:spPr/>
        <p:txBody>
          <a:bodyPr/>
          <a:lstStyle/>
          <a:p>
            <a:fld id="{FFB500C5-13F7-48FC-8160-C29AECF6C602}" type="slidenum">
              <a:rPr lang="en-US" smtClean="0"/>
              <a:t>7</a:t>
            </a:fld>
            <a:endParaRPr lang="en-US"/>
          </a:p>
        </p:txBody>
      </p:sp>
    </p:spTree>
    <p:extLst>
      <p:ext uri="{BB962C8B-B14F-4D97-AF65-F5344CB8AC3E}">
        <p14:creationId xmlns:p14="http://schemas.microsoft.com/office/powerpoint/2010/main" val="1928049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come back to this image a lot, this idea of a “data analytics stack.” These are tools that we often use to build data products, they are all different slices of the same stack, no one is better than the other and they are most effective when we cross different platforms.  Excel is a totally valid tool for prototyping and end-user interaction, don’t hate on it! It is a powerful tool. </a:t>
            </a:r>
            <a:br>
              <a:rPr lang="en-US" dirty="0"/>
            </a:br>
            <a:br>
              <a:rPr lang="en-US" dirty="0"/>
            </a:br>
            <a:r>
              <a:rPr lang="en-US" dirty="0"/>
              <a:t>And Python is a powerful tool, it’s best not to put all your eggs into any of these tools, but to know when to use it and when not to, what these tools are and what they are not. Let’s do that with Python. </a:t>
            </a:r>
          </a:p>
        </p:txBody>
      </p:sp>
      <p:sp>
        <p:nvSpPr>
          <p:cNvPr id="4" name="Slide Number Placeholder 3"/>
          <p:cNvSpPr>
            <a:spLocks noGrp="1"/>
          </p:cNvSpPr>
          <p:nvPr>
            <p:ph type="sldNum" sz="quarter" idx="5"/>
          </p:nvPr>
        </p:nvSpPr>
        <p:spPr/>
        <p:txBody>
          <a:bodyPr/>
          <a:lstStyle/>
          <a:p>
            <a:fld id="{FFB500C5-13F7-48FC-8160-C29AECF6C602}" type="slidenum">
              <a:rPr lang="en-US" smtClean="0"/>
              <a:t>8</a:t>
            </a:fld>
            <a:endParaRPr lang="en-US"/>
          </a:p>
        </p:txBody>
      </p:sp>
    </p:spTree>
    <p:extLst>
      <p:ext uri="{BB962C8B-B14F-4D97-AF65-F5344CB8AC3E}">
        <p14:creationId xmlns:p14="http://schemas.microsoft.com/office/powerpoint/2010/main" val="3414069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Python is indeed a programming language, I’m assuming you know that already and it hasn’t scared you off yet, congratulations it shouldn’t.</a:t>
            </a:r>
            <a:br>
              <a:rPr lang="en-US" dirty="0"/>
            </a:br>
            <a:r>
              <a:rPr lang="en-US" dirty="0"/>
              <a:t>One interesting thing with Python is it’s an </a:t>
            </a:r>
            <a:r>
              <a:rPr lang="en-US" i="1" dirty="0"/>
              <a:t>open-source </a:t>
            </a:r>
            <a:r>
              <a:rPr lang="en-US" i="0" dirty="0"/>
              <a:t>language, that means that anyone is free to take Python code and do whatever they want with it, and people indeed do all sorts of things with it. They distribute copies of it, they sell code based on it, they mash-up code and pass it around. </a:t>
            </a:r>
          </a:p>
          <a:p>
            <a:endParaRPr lang="en-US" i="0" dirty="0"/>
          </a:p>
          <a:p>
            <a:r>
              <a:rPr lang="en-US" dirty="0"/>
              <a:t>Python is not a spreadsheet, by that I mean we can’t go in and execute directly on cells and see the results appear, like we can in regular Excel. It’s also not a database, Python is not really a place to </a:t>
            </a:r>
            <a:r>
              <a:rPr lang="en-US" i="1" dirty="0"/>
              <a:t>store </a:t>
            </a:r>
            <a:r>
              <a:rPr lang="en-US" i="0" dirty="0"/>
              <a:t>data, usually you are going to retrieve data from other files such as yes Excel spreadsheets, but also anything from a database to HTML web scraping.</a:t>
            </a:r>
          </a:p>
          <a:p>
            <a:endParaRPr lang="en-US" i="0" dirty="0"/>
          </a:p>
          <a:p>
            <a:r>
              <a:rPr lang="en-US" i="0" dirty="0"/>
              <a:t>Finally, Python unlike Excel is not commercially supported, that means it’s really powered by amateurs which is really remarkable. Now if you wanted to pay one of those amateurs to help you, you can certainly do that, but this isn’t like Excel where the product is under a closed-shop. </a:t>
            </a:r>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9</a:t>
            </a:fld>
            <a:endParaRPr lang="en-US"/>
          </a:p>
        </p:txBody>
      </p:sp>
    </p:spTree>
    <p:extLst>
      <p:ext uri="{BB962C8B-B14F-4D97-AF65-F5344CB8AC3E}">
        <p14:creationId xmlns:p14="http://schemas.microsoft.com/office/powerpoint/2010/main" val="3244957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hyperlink" Target="https://www.python.org/" TargetMode="Externa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hyperlink" Target="https://www.anaconda.com/products/individual" TargetMode="External"/><Relationship Id="rId5" Type="http://schemas.openxmlformats.org/officeDocument/2006/relationships/image" Target="../media/image11.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hyperlink" Target="https://jupyter.org/index.html" TargetMode="Externa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9.png"/><Relationship Id="rId9" Type="http://schemas.openxmlformats.org/officeDocument/2006/relationships/image" Target="../media/image20.png"/></Relationships>
</file>

<file path=ppt/slides/_rels/slide2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6.png"/><Relationship Id="rId7"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19.svg"/><Relationship Id="rId11" Type="http://schemas.openxmlformats.org/officeDocument/2006/relationships/image" Target="../media/image25.png"/><Relationship Id="rId5" Type="http://schemas.openxmlformats.org/officeDocument/2006/relationships/image" Target="../media/image18.png"/><Relationship Id="rId10" Type="http://schemas.openxmlformats.org/officeDocument/2006/relationships/image" Target="../media/image21.svg"/><Relationship Id="rId4" Type="http://schemas.openxmlformats.org/officeDocument/2006/relationships/image" Target="../media/image17.svg"/><Relationship Id="rId9" Type="http://schemas.openxmlformats.org/officeDocument/2006/relationships/image" Target="../media/image20.png"/></Relationships>
</file>

<file path=ppt/slides/_rels/slide24.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17.svg"/><Relationship Id="rId11" Type="http://schemas.openxmlformats.org/officeDocument/2006/relationships/image" Target="../media/image26.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9.png"/><Relationship Id="rId9"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s://github.com/stringfestdata/thunderbird-intro-python-financ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hyperlink" Target="http://www.datacommunitydc.org/blog/2013/09/the-data-products-venn-diagram" TargetMode="Externa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6053" y="6053"/>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grpSp>
        <p:nvGrpSpPr>
          <p:cNvPr id="4" name="Group 4"/>
          <p:cNvGrpSpPr/>
          <p:nvPr/>
        </p:nvGrpSpPr>
        <p:grpSpPr>
          <a:xfrm>
            <a:off x="-2758122" y="16512"/>
            <a:ext cx="5529960" cy="4788945"/>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sp>
      </p:grpSp>
      <p:sp>
        <p:nvSpPr>
          <p:cNvPr id="6" name="AutoShape 6"/>
          <p:cNvSpPr/>
          <p:nvPr/>
        </p:nvSpPr>
        <p:spPr>
          <a:xfrm>
            <a:off x="-2642538" y="1211424"/>
            <a:ext cx="13130342" cy="56192"/>
          </a:xfrm>
          <a:prstGeom prst="rect">
            <a:avLst/>
          </a:prstGeom>
          <a:solidFill>
            <a:srgbClr val="3D3935"/>
          </a:solidFill>
        </p:spPr>
      </p:sp>
      <p:pic>
        <p:nvPicPr>
          <p:cNvPr id="7" name="Picture 7"/>
          <p:cNvPicPr>
            <a:picLocks noChangeAspect="1"/>
          </p:cNvPicPr>
          <p:nvPr/>
        </p:nvPicPr>
        <p:blipFill>
          <a:blip r:embed="rId3"/>
          <a:srcRect/>
          <a:stretch>
            <a:fillRect/>
          </a:stretch>
        </p:blipFill>
        <p:spPr>
          <a:xfrm>
            <a:off x="11095486" y="-952760"/>
            <a:ext cx="6699438" cy="4911526"/>
          </a:xfrm>
          <a:prstGeom prst="rect">
            <a:avLst/>
          </a:prstGeom>
        </p:spPr>
      </p:pic>
      <p:sp>
        <p:nvSpPr>
          <p:cNvPr id="8" name="TextBox 8"/>
          <p:cNvSpPr txBox="1"/>
          <p:nvPr/>
        </p:nvSpPr>
        <p:spPr>
          <a:xfrm>
            <a:off x="4323990" y="4912783"/>
            <a:ext cx="13542992" cy="2852448"/>
          </a:xfrm>
          <a:prstGeom prst="rect">
            <a:avLst/>
          </a:prstGeom>
        </p:spPr>
        <p:txBody>
          <a:bodyPr lIns="0" tIns="0" rIns="0" bIns="0" rtlCol="0" anchor="t">
            <a:spAutoFit/>
          </a:bodyPr>
          <a:lstStyle/>
          <a:p>
            <a:pPr algn="r">
              <a:lnSpc>
                <a:spcPts val="10900"/>
              </a:lnSpc>
            </a:pPr>
            <a:r>
              <a:rPr lang="en-US" sz="12000" spc="600" dirty="0">
                <a:solidFill>
                  <a:srgbClr val="000000"/>
                </a:solidFill>
                <a:latin typeface="League Spartan Bold"/>
              </a:rPr>
              <a:t>INTRO TO PYTHON FOR FINANCE</a:t>
            </a:r>
          </a:p>
        </p:txBody>
      </p:sp>
      <p:pic>
        <p:nvPicPr>
          <p:cNvPr id="10" name="Picture 9" descr="Logo&#10;&#10;Description automatically generated">
            <a:extLst>
              <a:ext uri="{FF2B5EF4-FFF2-40B4-BE49-F238E27FC236}">
                <a16:creationId xmlns:a16="http://schemas.microsoft.com/office/drawing/2014/main" id="{F8A29F03-03A2-E141-3496-5C54D1A58E4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3670" y="6362700"/>
            <a:ext cx="3358342" cy="38481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52709"/>
            <a:ext cx="3419237" cy="341376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sp>
      </p:grpSp>
      <p:grpSp>
        <p:nvGrpSpPr>
          <p:cNvPr id="4" name="Group 4"/>
          <p:cNvGrpSpPr/>
          <p:nvPr/>
        </p:nvGrpSpPr>
        <p:grpSpPr>
          <a:xfrm rot="-10800000">
            <a:off x="-2110659" y="-189185"/>
            <a:ext cx="4221318" cy="365566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sp>
      </p:grpSp>
      <p:pic>
        <p:nvPicPr>
          <p:cNvPr id="6" name="Picture 6"/>
          <p:cNvPicPr>
            <a:picLocks noChangeAspect="1"/>
          </p:cNvPicPr>
          <p:nvPr/>
        </p:nvPicPr>
        <p:blipFill>
          <a:blip r:embed="rId3"/>
          <a:srcRect b="44190"/>
          <a:stretch>
            <a:fillRect/>
          </a:stretch>
        </p:blipFill>
        <p:spPr>
          <a:xfrm>
            <a:off x="16095120" y="9265255"/>
            <a:ext cx="2013122" cy="823680"/>
          </a:xfrm>
          <a:prstGeom prst="rect">
            <a:avLst/>
          </a:prstGeom>
        </p:spPr>
      </p:pic>
      <p:sp>
        <p:nvSpPr>
          <p:cNvPr id="8" name="TextBox 9">
            <a:extLst>
              <a:ext uri="{FF2B5EF4-FFF2-40B4-BE49-F238E27FC236}">
                <a16:creationId xmlns:a16="http://schemas.microsoft.com/office/drawing/2014/main" id="{95DBBB79-AB62-4C82-8897-C99065FDD683}"/>
              </a:ext>
            </a:extLst>
          </p:cNvPr>
          <p:cNvSpPr txBox="1"/>
          <p:nvPr/>
        </p:nvSpPr>
        <p:spPr>
          <a:xfrm>
            <a:off x="1905000" y="264557"/>
            <a:ext cx="15354300" cy="1073371"/>
          </a:xfrm>
          <a:prstGeom prst="rect">
            <a:avLst/>
          </a:prstGeom>
        </p:spPr>
        <p:txBody>
          <a:bodyPr wrap="square" lIns="0" tIns="0" rIns="0" bIns="0" rtlCol="0" anchor="t">
            <a:spAutoFit/>
          </a:bodyPr>
          <a:lstStyle/>
          <a:p>
            <a:pPr algn="ctr">
              <a:lnSpc>
                <a:spcPts val="9000"/>
              </a:lnSpc>
            </a:pPr>
            <a:r>
              <a:rPr lang="en-US" sz="5400" spc="375" dirty="0">
                <a:solidFill>
                  <a:srgbClr val="000000"/>
                </a:solidFill>
                <a:latin typeface="League Spartan Bold"/>
              </a:rPr>
              <a:t>WHERE DOES PYTHON COME FROM?</a:t>
            </a:r>
          </a:p>
        </p:txBody>
      </p:sp>
      <p:pic>
        <p:nvPicPr>
          <p:cNvPr id="9" name="Picture 8">
            <a:extLst>
              <a:ext uri="{FF2B5EF4-FFF2-40B4-BE49-F238E27FC236}">
                <a16:creationId xmlns:a16="http://schemas.microsoft.com/office/drawing/2014/main" id="{9E87770A-1568-4D1B-9FBE-166939ADD201}"/>
              </a:ext>
            </a:extLst>
          </p:cNvPr>
          <p:cNvPicPr>
            <a:picLocks noChangeAspect="1"/>
          </p:cNvPicPr>
          <p:nvPr/>
        </p:nvPicPr>
        <p:blipFill>
          <a:blip r:embed="rId4"/>
          <a:stretch>
            <a:fillRect/>
          </a:stretch>
        </p:blipFill>
        <p:spPr>
          <a:xfrm>
            <a:off x="2134722" y="1429633"/>
            <a:ext cx="15240000" cy="7766695"/>
          </a:xfrm>
          <a:prstGeom prst="rect">
            <a:avLst/>
          </a:prstGeom>
        </p:spPr>
      </p:pic>
      <p:sp>
        <p:nvSpPr>
          <p:cNvPr id="10" name="Rectangle 9">
            <a:extLst>
              <a:ext uri="{FF2B5EF4-FFF2-40B4-BE49-F238E27FC236}">
                <a16:creationId xmlns:a16="http://schemas.microsoft.com/office/drawing/2014/main" id="{428EBB04-B66A-4850-8BC2-B9D27E6D4A3F}"/>
              </a:ext>
            </a:extLst>
          </p:cNvPr>
          <p:cNvSpPr/>
          <p:nvPr/>
        </p:nvSpPr>
        <p:spPr>
          <a:xfrm>
            <a:off x="2178448" y="9307763"/>
            <a:ext cx="2850460" cy="400110"/>
          </a:xfrm>
          <a:prstGeom prst="rect">
            <a:avLst/>
          </a:prstGeom>
        </p:spPr>
        <p:txBody>
          <a:bodyPr wrap="none">
            <a:spAutoFit/>
          </a:bodyPr>
          <a:lstStyle/>
          <a:p>
            <a:r>
              <a:rPr lang="en-US" sz="2000" dirty="0">
                <a:latin typeface="Gidole" panose="02000503000000000000" pitchFamily="2" charset="0"/>
                <a:hlinkClick r:id="rId5"/>
              </a:rPr>
              <a:t>https://www.python.org</a:t>
            </a:r>
            <a:r>
              <a:rPr lang="en-US" sz="2000" dirty="0">
                <a:latin typeface="Gidole" panose="02000503000000000000" pitchFamily="2" charset="0"/>
              </a:rPr>
              <a:t>  </a:t>
            </a:r>
          </a:p>
        </p:txBody>
      </p:sp>
    </p:spTree>
    <p:extLst>
      <p:ext uri="{BB962C8B-B14F-4D97-AF65-F5344CB8AC3E}">
        <p14:creationId xmlns:p14="http://schemas.microsoft.com/office/powerpoint/2010/main" val="637271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3097" y="216522"/>
            <a:ext cx="16621806" cy="2485168"/>
          </a:xfrm>
          <a:prstGeom prst="rect">
            <a:avLst/>
          </a:prstGeom>
        </p:spPr>
        <p:txBody>
          <a:bodyPr wrap="square" lIns="0" tIns="0" rIns="0" bIns="0" rtlCol="0" anchor="t">
            <a:spAutoFit/>
          </a:bodyPr>
          <a:lstStyle/>
          <a:p>
            <a:pPr>
              <a:lnSpc>
                <a:spcPts val="10080"/>
              </a:lnSpc>
              <a:spcBef>
                <a:spcPct val="0"/>
              </a:spcBef>
            </a:pPr>
            <a:r>
              <a:rPr lang="en-US" sz="6600" dirty="0">
                <a:solidFill>
                  <a:srgbClr val="000000"/>
                </a:solidFill>
                <a:latin typeface="Open Sans Extra Bold"/>
              </a:rPr>
              <a:t>ANACONDA: A PYTHON </a:t>
            </a:r>
            <a:r>
              <a:rPr lang="en-US" sz="6600" strike="sngStrike" dirty="0">
                <a:solidFill>
                  <a:srgbClr val="000000"/>
                </a:solidFill>
                <a:latin typeface="Open Sans Extra Bold"/>
              </a:rPr>
              <a:t>HAND-ME-DOWN RE-PACKAGING</a:t>
            </a:r>
            <a:r>
              <a:rPr lang="en-US" sz="6600" dirty="0">
                <a:solidFill>
                  <a:srgbClr val="000000"/>
                </a:solidFill>
                <a:latin typeface="Open Sans Extra Bold"/>
              </a:rPr>
              <a:t> DISTRIBUTION</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pic>
        <p:nvPicPr>
          <p:cNvPr id="7" name="Picture 6">
            <a:extLst>
              <a:ext uri="{FF2B5EF4-FFF2-40B4-BE49-F238E27FC236}">
                <a16:creationId xmlns:a16="http://schemas.microsoft.com/office/drawing/2014/main" id="{64A0CF67-01E5-4FF8-9E26-B08D395CADCD}"/>
              </a:ext>
            </a:extLst>
          </p:cNvPr>
          <p:cNvPicPr>
            <a:picLocks noChangeAspect="1"/>
          </p:cNvPicPr>
          <p:nvPr/>
        </p:nvPicPr>
        <p:blipFill>
          <a:blip r:embed="rId5"/>
          <a:stretch>
            <a:fillRect/>
          </a:stretch>
        </p:blipFill>
        <p:spPr>
          <a:xfrm>
            <a:off x="3733800" y="3039347"/>
            <a:ext cx="12194235" cy="6214495"/>
          </a:xfrm>
          <a:prstGeom prst="rect">
            <a:avLst/>
          </a:prstGeom>
        </p:spPr>
      </p:pic>
      <p:sp>
        <p:nvSpPr>
          <p:cNvPr id="10" name="Rectangle 9">
            <a:extLst>
              <a:ext uri="{FF2B5EF4-FFF2-40B4-BE49-F238E27FC236}">
                <a16:creationId xmlns:a16="http://schemas.microsoft.com/office/drawing/2014/main" id="{02798815-CB22-49F3-865D-07CABBB4997A}"/>
              </a:ext>
            </a:extLst>
          </p:cNvPr>
          <p:cNvSpPr/>
          <p:nvPr/>
        </p:nvSpPr>
        <p:spPr>
          <a:xfrm>
            <a:off x="231217" y="9725619"/>
            <a:ext cx="4849597" cy="369332"/>
          </a:xfrm>
          <a:prstGeom prst="rect">
            <a:avLst/>
          </a:prstGeom>
        </p:spPr>
        <p:txBody>
          <a:bodyPr wrap="none">
            <a:spAutoFit/>
          </a:bodyPr>
          <a:lstStyle/>
          <a:p>
            <a:r>
              <a:rPr lang="en-US" dirty="0">
                <a:hlinkClick r:id="rId6"/>
              </a:rPr>
              <a:t>https://www.anaconda.com/products/individual</a:t>
            </a:r>
            <a:r>
              <a:rPr lang="en-US" dirty="0"/>
              <a:t>  </a:t>
            </a:r>
          </a:p>
        </p:txBody>
      </p:sp>
    </p:spTree>
    <p:extLst>
      <p:ext uri="{BB962C8B-B14F-4D97-AF65-F5344CB8AC3E}">
        <p14:creationId xmlns:p14="http://schemas.microsoft.com/office/powerpoint/2010/main" val="626905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3097" y="216522"/>
            <a:ext cx="16621806" cy="1189941"/>
          </a:xfrm>
          <a:prstGeom prst="rect">
            <a:avLst/>
          </a:prstGeom>
        </p:spPr>
        <p:txBody>
          <a:bodyPr wrap="square" lIns="0" tIns="0" rIns="0" bIns="0" rtlCol="0" anchor="t">
            <a:spAutoFit/>
          </a:bodyPr>
          <a:lstStyle/>
          <a:p>
            <a:pPr>
              <a:lnSpc>
                <a:spcPts val="10080"/>
              </a:lnSpc>
              <a:spcBef>
                <a:spcPct val="0"/>
              </a:spcBef>
            </a:pPr>
            <a:r>
              <a:rPr lang="en-US" sz="6600" dirty="0">
                <a:solidFill>
                  <a:srgbClr val="000000"/>
                </a:solidFill>
                <a:latin typeface="Open Sans Extra Bold"/>
              </a:rPr>
              <a:t>ACCESSING PYTHON FROM JUPYTER</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10" name="Rectangle 9">
            <a:extLst>
              <a:ext uri="{FF2B5EF4-FFF2-40B4-BE49-F238E27FC236}">
                <a16:creationId xmlns:a16="http://schemas.microsoft.com/office/drawing/2014/main" id="{02798815-CB22-49F3-865D-07CABBB4997A}"/>
              </a:ext>
            </a:extLst>
          </p:cNvPr>
          <p:cNvSpPr/>
          <p:nvPr/>
        </p:nvSpPr>
        <p:spPr>
          <a:xfrm>
            <a:off x="231217" y="9725619"/>
            <a:ext cx="3125471" cy="369332"/>
          </a:xfrm>
          <a:prstGeom prst="rect">
            <a:avLst/>
          </a:prstGeom>
        </p:spPr>
        <p:txBody>
          <a:bodyPr wrap="none">
            <a:spAutoFit/>
          </a:bodyPr>
          <a:lstStyle/>
          <a:p>
            <a:r>
              <a:rPr lang="en-US" dirty="0">
                <a:hlinkClick r:id="rId5"/>
              </a:rPr>
              <a:t>https://jupyter.org/index.html</a:t>
            </a:r>
            <a:r>
              <a:rPr lang="en-US" dirty="0"/>
              <a:t>  </a:t>
            </a:r>
          </a:p>
        </p:txBody>
      </p:sp>
      <p:pic>
        <p:nvPicPr>
          <p:cNvPr id="2" name="Picture 1">
            <a:extLst>
              <a:ext uri="{FF2B5EF4-FFF2-40B4-BE49-F238E27FC236}">
                <a16:creationId xmlns:a16="http://schemas.microsoft.com/office/drawing/2014/main" id="{4EE2DE16-A46C-410A-9102-4A241517D613}"/>
              </a:ext>
            </a:extLst>
          </p:cNvPr>
          <p:cNvPicPr>
            <a:picLocks noChangeAspect="1"/>
          </p:cNvPicPr>
          <p:nvPr/>
        </p:nvPicPr>
        <p:blipFill>
          <a:blip r:embed="rId6"/>
          <a:stretch>
            <a:fillRect/>
          </a:stretch>
        </p:blipFill>
        <p:spPr>
          <a:xfrm>
            <a:off x="179758" y="1557448"/>
            <a:ext cx="17809524" cy="7742857"/>
          </a:xfrm>
          <a:prstGeom prst="rect">
            <a:avLst/>
          </a:prstGeom>
        </p:spPr>
      </p:pic>
    </p:spTree>
    <p:extLst>
      <p:ext uri="{BB962C8B-B14F-4D97-AF65-F5344CB8AC3E}">
        <p14:creationId xmlns:p14="http://schemas.microsoft.com/office/powerpoint/2010/main" val="3287339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1208994" y="579839"/>
            <a:ext cx="3200400" cy="1226820"/>
          </a:xfrm>
          <a:prstGeom prst="rect">
            <a:avLst/>
          </a:prstGeom>
        </p:spPr>
        <p:txBody>
          <a:bodyPr lIns="0" tIns="0" rIns="0" bIns="0" rtlCol="0" anchor="t">
            <a:spAutoFit/>
          </a:bodyPr>
          <a:lstStyle/>
          <a:p>
            <a:pPr>
              <a:lnSpc>
                <a:spcPts val="10080"/>
              </a:lnSpc>
              <a:spcBef>
                <a:spcPct val="0"/>
              </a:spcBef>
            </a:pPr>
            <a:r>
              <a:rPr lang="en-US" sz="7200" dirty="0">
                <a:solidFill>
                  <a:srgbClr val="000000"/>
                </a:solidFill>
                <a:latin typeface="Open Sans Extra Bold"/>
              </a:rPr>
              <a:t>DEMO</a:t>
            </a:r>
          </a:p>
        </p:txBody>
      </p:sp>
      <p:sp>
        <p:nvSpPr>
          <p:cNvPr id="10" name="TextBox 10"/>
          <p:cNvSpPr txBox="1"/>
          <p:nvPr/>
        </p:nvSpPr>
        <p:spPr>
          <a:xfrm>
            <a:off x="1208995" y="1720934"/>
            <a:ext cx="8239806" cy="2215991"/>
          </a:xfrm>
          <a:prstGeom prst="rect">
            <a:avLst/>
          </a:prstGeom>
        </p:spPr>
        <p:txBody>
          <a:bodyPr wrap="square" lIns="0" tIns="0" rIns="0" bIns="0" rtlCol="0" anchor="t">
            <a:spAutoFit/>
          </a:bodyPr>
          <a:lstStyle/>
          <a:p>
            <a:pPr marL="1028700" lvl="1" indent="-571500">
              <a:buFont typeface="Arial" panose="020B0604020202020204" pitchFamily="34" charset="0"/>
              <a:buChar char="•"/>
            </a:pPr>
            <a:r>
              <a:rPr lang="en-US" sz="3600" dirty="0">
                <a:solidFill>
                  <a:srgbClr val="000000"/>
                </a:solidFill>
                <a:latin typeface="Roboto Mono" pitchFamily="2" charset="0"/>
                <a:ea typeface="Roboto Mono" pitchFamily="2" charset="0"/>
              </a:rPr>
              <a:t>hello-from-</a:t>
            </a:r>
            <a:r>
              <a:rPr lang="en-US" sz="3600" dirty="0" err="1">
                <a:solidFill>
                  <a:srgbClr val="000000"/>
                </a:solidFill>
                <a:latin typeface="Roboto Mono" pitchFamily="2" charset="0"/>
                <a:ea typeface="Roboto Mono" pitchFamily="2" charset="0"/>
              </a:rPr>
              <a:t>jupyter.ipynb</a:t>
            </a:r>
            <a:endParaRPr lang="en-US" sz="3600" dirty="0">
              <a:solidFill>
                <a:srgbClr val="000000"/>
              </a:solidFill>
              <a:latin typeface="Roboto Mono" pitchFamily="2" charset="0"/>
              <a:ea typeface="Roboto Mono" pitchFamily="2" charset="0"/>
            </a:endParaRPr>
          </a:p>
          <a:p>
            <a:pPr marL="1028700" lvl="1" indent="-571500">
              <a:buFont typeface="Arial" panose="020B0604020202020204" pitchFamily="34" charset="0"/>
              <a:buChar char="•"/>
            </a:pPr>
            <a:endParaRPr lang="en-US" sz="3600" dirty="0">
              <a:solidFill>
                <a:srgbClr val="000000"/>
              </a:solidFill>
              <a:latin typeface="Roboto Mono" pitchFamily="2" charset="0"/>
              <a:ea typeface="Roboto Mono" pitchFamily="2" charset="0"/>
            </a:endParaRPr>
          </a:p>
          <a:p>
            <a:pPr lvl="1"/>
            <a:r>
              <a:rPr lang="en-US" sz="3600" i="1" dirty="0">
                <a:solidFill>
                  <a:srgbClr val="000000"/>
                </a:solidFill>
                <a:latin typeface="Gidole" panose="020B0604020202020204" charset="0"/>
                <a:ea typeface="Roboto Mono" pitchFamily="2" charset="0"/>
              </a:rPr>
              <a:t>The rest of course will be in Jupyter, except for the Conclusion</a:t>
            </a:r>
          </a:p>
        </p:txBody>
      </p:sp>
    </p:spTree>
    <p:extLst>
      <p:ext uri="{BB962C8B-B14F-4D97-AF65-F5344CB8AC3E}">
        <p14:creationId xmlns:p14="http://schemas.microsoft.com/office/powerpoint/2010/main" val="3867941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0401" y="0"/>
            <a:ext cx="18485333" cy="10287000"/>
          </a:xfrm>
          <a:prstGeom prst="rect">
            <a:avLst/>
          </a:prstGeom>
          <a:solidFill>
            <a:srgbClr val="CF3338"/>
          </a:solidFill>
        </p:spPr>
      </p:sp>
      <p:grpSp>
        <p:nvGrpSpPr>
          <p:cNvPr id="3" name="Group 3"/>
          <p:cNvGrpSpPr/>
          <p:nvPr/>
        </p:nvGrpSpPr>
        <p:grpSpPr>
          <a:xfrm>
            <a:off x="-100401" y="2840916"/>
            <a:ext cx="7565692" cy="755358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solidFill>
          </p:spPr>
        </p:sp>
      </p:grpSp>
      <p:grpSp>
        <p:nvGrpSpPr>
          <p:cNvPr id="5" name="Group 5"/>
          <p:cNvGrpSpPr/>
          <p:nvPr/>
        </p:nvGrpSpPr>
        <p:grpSpPr>
          <a:xfrm rot="-10800000">
            <a:off x="-3031757" y="5143500"/>
            <a:ext cx="6063514" cy="5251003"/>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FFFFFF">
                <a:alpha val="34901"/>
              </a:srgbClr>
            </a:solidFill>
          </p:spPr>
        </p:sp>
      </p:gr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8513159" y="495300"/>
            <a:ext cx="9593207" cy="1154162"/>
          </a:xfrm>
          <a:prstGeom prst="rect">
            <a:avLst/>
          </a:prstGeom>
        </p:spPr>
        <p:txBody>
          <a:bodyPr wrap="square" lIns="0" tIns="0" rIns="0" bIns="0" rtlCol="0" anchor="t">
            <a:spAutoFit/>
          </a:bodyPr>
          <a:lstStyle/>
          <a:p>
            <a:pPr algn="r">
              <a:lnSpc>
                <a:spcPts val="9000"/>
              </a:lnSpc>
            </a:pPr>
            <a:r>
              <a:rPr lang="en-US" sz="7500" spc="375" dirty="0">
                <a:solidFill>
                  <a:srgbClr val="FFFFFF"/>
                </a:solidFill>
                <a:latin typeface="League Spartan Bold"/>
              </a:rPr>
              <a:t>4. CONCLUSION</a:t>
            </a:r>
          </a:p>
        </p:txBody>
      </p:sp>
    </p:spTree>
    <p:extLst>
      <p:ext uri="{BB962C8B-B14F-4D97-AF65-F5344CB8AC3E}">
        <p14:creationId xmlns:p14="http://schemas.microsoft.com/office/powerpoint/2010/main" val="2496462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25517" y="0"/>
            <a:ext cx="18513517" cy="3466476"/>
          </a:xfrm>
          <a:prstGeom prst="rect">
            <a:avLst/>
          </a:prstGeom>
          <a:solidFill>
            <a:srgbClr val="3D3935"/>
          </a:solidFill>
        </p:spPr>
      </p:sp>
      <p:grpSp>
        <p:nvGrpSpPr>
          <p:cNvPr id="3" name="Group 3"/>
          <p:cNvGrpSpPr/>
          <p:nvPr/>
        </p:nvGrpSpPr>
        <p:grpSpPr>
          <a:xfrm>
            <a:off x="0" y="52709"/>
            <a:ext cx="3419237" cy="341376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sp>
      </p:grpSp>
      <p:grpSp>
        <p:nvGrpSpPr>
          <p:cNvPr id="5" name="Group 5"/>
          <p:cNvGrpSpPr/>
          <p:nvPr/>
        </p:nvGrpSpPr>
        <p:grpSpPr>
          <a:xfrm rot="-10800000">
            <a:off x="-2110659" y="-189185"/>
            <a:ext cx="4221318" cy="3655661"/>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sp>
      </p:grpSp>
      <p:sp>
        <p:nvSpPr>
          <p:cNvPr id="7" name="TextBox 7"/>
          <p:cNvSpPr txBox="1"/>
          <p:nvPr/>
        </p:nvSpPr>
        <p:spPr>
          <a:xfrm>
            <a:off x="6019800" y="628449"/>
            <a:ext cx="12088442" cy="1095300"/>
          </a:xfrm>
          <a:prstGeom prst="rect">
            <a:avLst/>
          </a:prstGeom>
        </p:spPr>
        <p:txBody>
          <a:bodyPr wrap="square" lIns="0" tIns="0" rIns="0" bIns="0" rtlCol="0" anchor="t">
            <a:spAutoFit/>
          </a:bodyPr>
          <a:lstStyle/>
          <a:p>
            <a:pPr algn="r">
              <a:lnSpc>
                <a:spcPts val="9100"/>
              </a:lnSpc>
            </a:pPr>
            <a:r>
              <a:rPr lang="en-US" sz="6500" spc="195" dirty="0">
                <a:solidFill>
                  <a:srgbClr val="F2F0F4"/>
                </a:solidFill>
                <a:latin typeface="League Spartan Italics"/>
              </a:rPr>
              <a:t>Future learning</a:t>
            </a:r>
          </a:p>
        </p:txBody>
      </p:sp>
      <p:pic>
        <p:nvPicPr>
          <p:cNvPr id="8" name="Picture 8"/>
          <p:cNvPicPr>
            <a:picLocks noChangeAspect="1"/>
          </p:cNvPicPr>
          <p:nvPr/>
        </p:nvPicPr>
        <p:blipFill>
          <a:blip r:embed="rId3"/>
          <a:srcRect b="44190"/>
          <a:stretch>
            <a:fillRect/>
          </a:stretch>
        </p:blipFill>
        <p:spPr>
          <a:xfrm>
            <a:off x="16095120" y="9265255"/>
            <a:ext cx="2013122" cy="823680"/>
          </a:xfrm>
          <a:prstGeom prst="rect">
            <a:avLst/>
          </a:prstGeom>
        </p:spPr>
      </p:pic>
      <p:sp>
        <p:nvSpPr>
          <p:cNvPr id="14" name="TextBox 13">
            <a:extLst>
              <a:ext uri="{FF2B5EF4-FFF2-40B4-BE49-F238E27FC236}">
                <a16:creationId xmlns:a16="http://schemas.microsoft.com/office/drawing/2014/main" id="{40161230-BA4B-40C9-829B-F86096634FDB}"/>
              </a:ext>
            </a:extLst>
          </p:cNvPr>
          <p:cNvSpPr txBox="1"/>
          <p:nvPr/>
        </p:nvSpPr>
        <p:spPr>
          <a:xfrm>
            <a:off x="1066800" y="4000500"/>
            <a:ext cx="15028320" cy="4524315"/>
          </a:xfrm>
          <a:prstGeom prst="rect">
            <a:avLst/>
          </a:prstGeom>
          <a:noFill/>
        </p:spPr>
        <p:txBody>
          <a:bodyPr wrap="square" rtlCol="0">
            <a:spAutoFit/>
          </a:bodyPr>
          <a:lstStyle/>
          <a:p>
            <a:pPr marL="285750" indent="-285750">
              <a:buFont typeface="Arial" panose="020B0604020202020204" pitchFamily="34" charset="0"/>
              <a:buChar char="•"/>
            </a:pPr>
            <a:r>
              <a:rPr lang="en-US" sz="3600" dirty="0">
                <a:latin typeface="Gidole" panose="020B0604020202020204" charset="0"/>
              </a:rPr>
              <a:t>Programming</a:t>
            </a:r>
          </a:p>
          <a:p>
            <a:pPr marL="742950" lvl="1" indent="-285750">
              <a:buFont typeface="Arial" panose="020B0604020202020204" pitchFamily="34" charset="0"/>
              <a:buChar char="•"/>
            </a:pPr>
            <a:r>
              <a:rPr lang="en-US" sz="3600" dirty="0">
                <a:latin typeface="Gidole" panose="020B0604020202020204" charset="0"/>
              </a:rPr>
              <a:t>Conditional statements</a:t>
            </a:r>
          </a:p>
          <a:p>
            <a:pPr marL="742950" lvl="1" indent="-285750">
              <a:buFont typeface="Arial" panose="020B0604020202020204" pitchFamily="34" charset="0"/>
              <a:buChar char="•"/>
            </a:pPr>
            <a:r>
              <a:rPr lang="en-US" sz="3600" dirty="0">
                <a:latin typeface="Gidole" panose="020B0604020202020204" charset="0"/>
              </a:rPr>
              <a:t>User-defined functions</a:t>
            </a:r>
          </a:p>
          <a:p>
            <a:pPr marL="742950" lvl="1" indent="-285750">
              <a:buFont typeface="Arial" panose="020B0604020202020204" pitchFamily="34" charset="0"/>
              <a:buChar char="•"/>
            </a:pPr>
            <a:r>
              <a:rPr lang="en-US" sz="3600" dirty="0">
                <a:latin typeface="Gidole" panose="020B0604020202020204" charset="0"/>
              </a:rPr>
              <a:t>Loops</a:t>
            </a:r>
          </a:p>
          <a:p>
            <a:pPr marL="285750" indent="-285750">
              <a:buFont typeface="Arial" panose="020B0604020202020204" pitchFamily="34" charset="0"/>
              <a:buChar char="•"/>
            </a:pPr>
            <a:r>
              <a:rPr lang="en-US" sz="3600" dirty="0">
                <a:latin typeface="Gidole" panose="020B0604020202020204" charset="0"/>
              </a:rPr>
              <a:t>Remote data sources</a:t>
            </a:r>
          </a:p>
          <a:p>
            <a:pPr marL="742950" lvl="1" indent="-285750">
              <a:buFont typeface="Arial" panose="020B0604020202020204" pitchFamily="34" charset="0"/>
              <a:buChar char="•"/>
            </a:pPr>
            <a:r>
              <a:rPr lang="en-US" sz="3600" dirty="0">
                <a:latin typeface="Gidole" panose="020B0604020202020204" charset="0"/>
              </a:rPr>
              <a:t>Relational databases</a:t>
            </a:r>
          </a:p>
          <a:p>
            <a:pPr marL="742950" lvl="1" indent="-285750">
              <a:buFont typeface="Arial" panose="020B0604020202020204" pitchFamily="34" charset="0"/>
              <a:buChar char="•"/>
            </a:pPr>
            <a:r>
              <a:rPr lang="en-US" sz="3600" dirty="0">
                <a:latin typeface="Gidole" panose="020B0604020202020204" charset="0"/>
              </a:rPr>
              <a:t>APIs</a:t>
            </a:r>
          </a:p>
          <a:p>
            <a:pPr marL="285750" indent="-285750">
              <a:buFont typeface="Arial" panose="020B0604020202020204" pitchFamily="34" charset="0"/>
              <a:buChar char="•"/>
            </a:pPr>
            <a:r>
              <a:rPr lang="en-US" sz="3600" dirty="0">
                <a:latin typeface="Consolas" panose="020B0609020204030204" pitchFamily="49" charset="0"/>
              </a:rPr>
              <a:t>pandas</a:t>
            </a:r>
            <a:r>
              <a:rPr lang="en-US" sz="3600" dirty="0">
                <a:latin typeface="Gidole" panose="020B0604020202020204" charset="0"/>
              </a:rPr>
              <a:t>, </a:t>
            </a:r>
            <a:r>
              <a:rPr lang="en-US" sz="3600" dirty="0">
                <a:latin typeface="Consolas" panose="020B0609020204030204" pitchFamily="49" charset="0"/>
              </a:rPr>
              <a:t>matplotlib</a:t>
            </a:r>
            <a:r>
              <a:rPr lang="en-US" sz="3600" dirty="0">
                <a:latin typeface="Gidole" panose="020B0604020202020204" charset="0"/>
              </a:rPr>
              <a:t>/</a:t>
            </a:r>
            <a:r>
              <a:rPr lang="en-US" sz="3600" dirty="0">
                <a:latin typeface="Consolas" panose="020B0609020204030204" pitchFamily="49" charset="0"/>
              </a:rPr>
              <a:t>seaborn</a:t>
            </a:r>
            <a:r>
              <a:rPr lang="en-US" sz="3600" dirty="0">
                <a:latin typeface="Gidole" panose="020B0604020202020204" charset="0"/>
              </a:rPr>
              <a:t> … oh my!</a:t>
            </a:r>
          </a:p>
        </p:txBody>
      </p:sp>
    </p:spTree>
    <p:extLst>
      <p:ext uri="{BB962C8B-B14F-4D97-AF65-F5344CB8AC3E}">
        <p14:creationId xmlns:p14="http://schemas.microsoft.com/office/powerpoint/2010/main" val="2176810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56390"/>
            <a:ext cx="10283741" cy="10399781"/>
          </a:xfrm>
          <a:prstGeom prst="rect">
            <a:avLst/>
          </a:prstGeom>
          <a:solidFill>
            <a:srgbClr val="CF3338"/>
          </a:solidFill>
        </p:spPr>
      </p:sp>
      <p:grpSp>
        <p:nvGrpSpPr>
          <p:cNvPr id="3" name="Group 3"/>
          <p:cNvGrpSpPr/>
          <p:nvPr/>
        </p:nvGrpSpPr>
        <p:grpSpPr>
          <a:xfrm rot="5400000">
            <a:off x="9957" y="-9957"/>
            <a:ext cx="10263828" cy="10283741"/>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alpha val="19607"/>
              </a:srgbClr>
            </a:solidFill>
          </p:spPr>
        </p:sp>
      </p:grpSp>
      <p:sp>
        <p:nvSpPr>
          <p:cNvPr id="5" name="TextBox 5"/>
          <p:cNvSpPr txBox="1"/>
          <p:nvPr/>
        </p:nvSpPr>
        <p:spPr>
          <a:xfrm>
            <a:off x="1329711" y="5494822"/>
            <a:ext cx="7624318" cy="1680012"/>
          </a:xfrm>
          <a:prstGeom prst="rect">
            <a:avLst/>
          </a:prstGeom>
        </p:spPr>
        <p:txBody>
          <a:bodyPr lIns="0" tIns="0" rIns="0" bIns="0" rtlCol="0" anchor="t">
            <a:spAutoFit/>
          </a:bodyPr>
          <a:lstStyle/>
          <a:p>
            <a:pPr marL="457200" indent="-457200">
              <a:lnSpc>
                <a:spcPts val="4522"/>
              </a:lnSpc>
              <a:buFont typeface="Arial" panose="020B0604020202020204" pitchFamily="34" charset="0"/>
              <a:buChar char="•"/>
            </a:pPr>
            <a:r>
              <a:rPr lang="en-US" sz="3400" spc="340" dirty="0">
                <a:solidFill>
                  <a:srgbClr val="F2F0F4"/>
                </a:solidFill>
                <a:latin typeface="Gidole"/>
              </a:rPr>
              <a:t>https://learning.oreilly.com/library/view/advancing-into-analytics/9781492094333/</a:t>
            </a:r>
          </a:p>
        </p:txBody>
      </p:sp>
      <p:sp>
        <p:nvSpPr>
          <p:cNvPr id="6" name="TextBox 6"/>
          <p:cNvSpPr txBox="1"/>
          <p:nvPr/>
        </p:nvSpPr>
        <p:spPr>
          <a:xfrm rot="5400000">
            <a:off x="15031804" y="6973654"/>
            <a:ext cx="3734903" cy="834390"/>
          </a:xfrm>
          <a:prstGeom prst="rect">
            <a:avLst/>
          </a:prstGeom>
        </p:spPr>
        <p:txBody>
          <a:bodyPr lIns="0" tIns="0" rIns="0" bIns="0" rtlCol="0" anchor="t">
            <a:spAutoFit/>
          </a:bodyPr>
          <a:lstStyle/>
          <a:p>
            <a:pPr algn="r">
              <a:lnSpc>
                <a:spcPts val="3359"/>
              </a:lnSpc>
            </a:pPr>
            <a:r>
              <a:rPr lang="en-US" sz="2400" spc="192">
                <a:solidFill>
                  <a:srgbClr val="F2F0F4"/>
                </a:solidFill>
                <a:latin typeface="Gidole"/>
              </a:rPr>
              <a:t>Human Centered Design • MDLS 2020</a:t>
            </a:r>
          </a:p>
        </p:txBody>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9" name="TextBox 9"/>
          <p:cNvSpPr txBox="1"/>
          <p:nvPr/>
        </p:nvSpPr>
        <p:spPr>
          <a:xfrm>
            <a:off x="657572" y="942975"/>
            <a:ext cx="8486428" cy="1485663"/>
          </a:xfrm>
          <a:prstGeom prst="rect">
            <a:avLst/>
          </a:prstGeom>
        </p:spPr>
        <p:txBody>
          <a:bodyPr lIns="0" tIns="0" rIns="0" bIns="0" rtlCol="0" anchor="t">
            <a:spAutoFit/>
          </a:bodyPr>
          <a:lstStyle/>
          <a:p>
            <a:pPr>
              <a:lnSpc>
                <a:spcPts val="5880"/>
              </a:lnSpc>
              <a:spcBef>
                <a:spcPct val="0"/>
              </a:spcBef>
            </a:pPr>
            <a:r>
              <a:rPr lang="en-US" sz="4200" i="1" dirty="0">
                <a:solidFill>
                  <a:srgbClr val="FFFFFF"/>
                </a:solidFill>
                <a:latin typeface="League Spartan"/>
              </a:rPr>
              <a:t>Advancing into Analytics, </a:t>
            </a:r>
            <a:r>
              <a:rPr lang="en-US" sz="4200" dirty="0">
                <a:solidFill>
                  <a:srgbClr val="FFFFFF"/>
                </a:solidFill>
                <a:latin typeface="League Spartan"/>
              </a:rPr>
              <a:t>by George Mount</a:t>
            </a:r>
          </a:p>
        </p:txBody>
      </p:sp>
      <p:pic>
        <p:nvPicPr>
          <p:cNvPr id="1026" name="Picture 2" descr="Advancing into Analytics Cover Image">
            <a:extLst>
              <a:ext uri="{FF2B5EF4-FFF2-40B4-BE49-F238E27FC236}">
                <a16:creationId xmlns:a16="http://schemas.microsoft.com/office/drawing/2014/main" id="{D803E78A-3B83-4DAF-B508-DB9E387A47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11071" y="1028699"/>
            <a:ext cx="6105380" cy="7974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9053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56390"/>
            <a:ext cx="10283741" cy="10399781"/>
          </a:xfrm>
          <a:prstGeom prst="rect">
            <a:avLst/>
          </a:prstGeom>
          <a:solidFill>
            <a:srgbClr val="CF3338"/>
          </a:solidFill>
        </p:spPr>
      </p:sp>
      <p:grpSp>
        <p:nvGrpSpPr>
          <p:cNvPr id="3" name="Group 3"/>
          <p:cNvGrpSpPr/>
          <p:nvPr/>
        </p:nvGrpSpPr>
        <p:grpSpPr>
          <a:xfrm rot="5400000">
            <a:off x="9957" y="-9957"/>
            <a:ext cx="10263828" cy="10283741"/>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alpha val="19607"/>
              </a:srgbClr>
            </a:solidFill>
          </p:spPr>
        </p:sp>
      </p:grpSp>
      <p:sp>
        <p:nvSpPr>
          <p:cNvPr id="5" name="TextBox 5"/>
          <p:cNvSpPr txBox="1"/>
          <p:nvPr/>
        </p:nvSpPr>
        <p:spPr>
          <a:xfrm>
            <a:off x="1329711" y="5494822"/>
            <a:ext cx="7624318" cy="2257093"/>
          </a:xfrm>
          <a:prstGeom prst="rect">
            <a:avLst/>
          </a:prstGeom>
        </p:spPr>
        <p:txBody>
          <a:bodyPr lIns="0" tIns="0" rIns="0" bIns="0" rtlCol="0" anchor="t">
            <a:spAutoFit/>
          </a:bodyPr>
          <a:lstStyle/>
          <a:p>
            <a:pPr marL="457200" indent="-457200">
              <a:lnSpc>
                <a:spcPts val="4522"/>
              </a:lnSpc>
              <a:buFont typeface="Arial" panose="020B0604020202020204" pitchFamily="34" charset="0"/>
              <a:buChar char="•"/>
            </a:pPr>
            <a:r>
              <a:rPr lang="en-US" sz="3400" spc="340" dirty="0">
                <a:solidFill>
                  <a:srgbClr val="F2F0F4"/>
                </a:solidFill>
                <a:latin typeface="Gidole"/>
              </a:rPr>
              <a:t>On O’Reilly Learning at https://learning.oreilly.com/library/view/python-for-data/9781098104023/</a:t>
            </a:r>
          </a:p>
        </p:txBody>
      </p:sp>
      <p:sp>
        <p:nvSpPr>
          <p:cNvPr id="6" name="TextBox 6"/>
          <p:cNvSpPr txBox="1"/>
          <p:nvPr/>
        </p:nvSpPr>
        <p:spPr>
          <a:xfrm rot="5400000">
            <a:off x="15031804" y="6973654"/>
            <a:ext cx="3734903" cy="834390"/>
          </a:xfrm>
          <a:prstGeom prst="rect">
            <a:avLst/>
          </a:prstGeom>
        </p:spPr>
        <p:txBody>
          <a:bodyPr lIns="0" tIns="0" rIns="0" bIns="0" rtlCol="0" anchor="t">
            <a:spAutoFit/>
          </a:bodyPr>
          <a:lstStyle/>
          <a:p>
            <a:pPr algn="r">
              <a:lnSpc>
                <a:spcPts val="3359"/>
              </a:lnSpc>
            </a:pPr>
            <a:r>
              <a:rPr lang="en-US" sz="2400" spc="192">
                <a:solidFill>
                  <a:srgbClr val="F2F0F4"/>
                </a:solidFill>
                <a:latin typeface="Gidole"/>
              </a:rPr>
              <a:t>Human Centered Design • MDLS 2020</a:t>
            </a:r>
          </a:p>
        </p:txBody>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9" name="TextBox 9"/>
          <p:cNvSpPr txBox="1"/>
          <p:nvPr/>
        </p:nvSpPr>
        <p:spPr>
          <a:xfrm>
            <a:off x="657572" y="942975"/>
            <a:ext cx="8486428" cy="1485663"/>
          </a:xfrm>
          <a:prstGeom prst="rect">
            <a:avLst/>
          </a:prstGeom>
        </p:spPr>
        <p:txBody>
          <a:bodyPr lIns="0" tIns="0" rIns="0" bIns="0" rtlCol="0" anchor="t">
            <a:spAutoFit/>
          </a:bodyPr>
          <a:lstStyle/>
          <a:p>
            <a:pPr>
              <a:lnSpc>
                <a:spcPts val="5880"/>
              </a:lnSpc>
              <a:spcBef>
                <a:spcPct val="0"/>
              </a:spcBef>
            </a:pPr>
            <a:r>
              <a:rPr lang="en-US" sz="4200" i="1" dirty="0">
                <a:solidFill>
                  <a:srgbClr val="FFFFFF"/>
                </a:solidFill>
                <a:latin typeface="League Spartan"/>
              </a:rPr>
              <a:t>Python for Data Analysis</a:t>
            </a:r>
            <a:r>
              <a:rPr lang="en-US" sz="4200" dirty="0">
                <a:solidFill>
                  <a:srgbClr val="FFFFFF"/>
                </a:solidFill>
                <a:latin typeface="League Spartan"/>
              </a:rPr>
              <a:t>, </a:t>
            </a:r>
          </a:p>
          <a:p>
            <a:pPr>
              <a:lnSpc>
                <a:spcPts val="5880"/>
              </a:lnSpc>
              <a:spcBef>
                <a:spcPct val="0"/>
              </a:spcBef>
            </a:pPr>
            <a:r>
              <a:rPr lang="en-US" sz="4200" dirty="0">
                <a:solidFill>
                  <a:srgbClr val="FFFFFF"/>
                </a:solidFill>
                <a:latin typeface="League Spartan"/>
              </a:rPr>
              <a:t>3</a:t>
            </a:r>
            <a:r>
              <a:rPr lang="en-US" sz="4200" baseline="30000" dirty="0">
                <a:solidFill>
                  <a:srgbClr val="FFFFFF"/>
                </a:solidFill>
                <a:latin typeface="League Spartan"/>
              </a:rPr>
              <a:t>rd</a:t>
            </a:r>
            <a:r>
              <a:rPr lang="en-US" sz="4200" dirty="0">
                <a:solidFill>
                  <a:srgbClr val="FFFFFF"/>
                </a:solidFill>
                <a:latin typeface="League Spartan"/>
              </a:rPr>
              <a:t> Edition by Wes McKinney</a:t>
            </a:r>
          </a:p>
        </p:txBody>
      </p:sp>
      <p:pic>
        <p:nvPicPr>
          <p:cNvPr id="8" name="Picture 2" descr="Python for Data Analysis 3, McKinney, Wes, eBook - Amazon.com">
            <a:extLst>
              <a:ext uri="{FF2B5EF4-FFF2-40B4-BE49-F238E27FC236}">
                <a16:creationId xmlns:a16="http://schemas.microsoft.com/office/drawing/2014/main" id="{1074AD21-F84D-B24A-5E4D-98DA74CC74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0" y="1257300"/>
            <a:ext cx="5793180" cy="7602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180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56390"/>
            <a:ext cx="10283741" cy="10399781"/>
          </a:xfrm>
          <a:prstGeom prst="rect">
            <a:avLst/>
          </a:prstGeom>
          <a:solidFill>
            <a:srgbClr val="CF3338"/>
          </a:solidFill>
        </p:spPr>
      </p:sp>
      <p:grpSp>
        <p:nvGrpSpPr>
          <p:cNvPr id="3" name="Group 3"/>
          <p:cNvGrpSpPr/>
          <p:nvPr/>
        </p:nvGrpSpPr>
        <p:grpSpPr>
          <a:xfrm rot="5400000">
            <a:off x="9957" y="-9957"/>
            <a:ext cx="10263828" cy="10283741"/>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alpha val="19607"/>
              </a:srgbClr>
            </a:solidFill>
          </p:spPr>
        </p:sp>
      </p:grpSp>
      <p:sp>
        <p:nvSpPr>
          <p:cNvPr id="5" name="TextBox 5"/>
          <p:cNvSpPr txBox="1"/>
          <p:nvPr/>
        </p:nvSpPr>
        <p:spPr>
          <a:xfrm>
            <a:off x="1329711" y="5494822"/>
            <a:ext cx="7624318" cy="2257093"/>
          </a:xfrm>
          <a:prstGeom prst="rect">
            <a:avLst/>
          </a:prstGeom>
        </p:spPr>
        <p:txBody>
          <a:bodyPr lIns="0" tIns="0" rIns="0" bIns="0" rtlCol="0" anchor="t">
            <a:spAutoFit/>
          </a:bodyPr>
          <a:lstStyle/>
          <a:p>
            <a:pPr marL="457200" indent="-457200">
              <a:lnSpc>
                <a:spcPts val="4522"/>
              </a:lnSpc>
              <a:buFont typeface="Arial" panose="020B0604020202020204" pitchFamily="34" charset="0"/>
              <a:buChar char="•"/>
            </a:pPr>
            <a:r>
              <a:rPr lang="en-US" sz="3400" spc="340" dirty="0">
                <a:solidFill>
                  <a:srgbClr val="F2F0F4"/>
                </a:solidFill>
                <a:latin typeface="Gidole"/>
              </a:rPr>
              <a:t>On O’Reilly Learning at https://learning.oreilly.com/library/view/automate-the-boring/9781098122584/</a:t>
            </a:r>
          </a:p>
        </p:txBody>
      </p:sp>
      <p:sp>
        <p:nvSpPr>
          <p:cNvPr id="6" name="TextBox 6"/>
          <p:cNvSpPr txBox="1"/>
          <p:nvPr/>
        </p:nvSpPr>
        <p:spPr>
          <a:xfrm rot="5400000">
            <a:off x="15031804" y="6973654"/>
            <a:ext cx="3734903" cy="834390"/>
          </a:xfrm>
          <a:prstGeom prst="rect">
            <a:avLst/>
          </a:prstGeom>
        </p:spPr>
        <p:txBody>
          <a:bodyPr lIns="0" tIns="0" rIns="0" bIns="0" rtlCol="0" anchor="t">
            <a:spAutoFit/>
          </a:bodyPr>
          <a:lstStyle/>
          <a:p>
            <a:pPr algn="r">
              <a:lnSpc>
                <a:spcPts val="3359"/>
              </a:lnSpc>
            </a:pPr>
            <a:r>
              <a:rPr lang="en-US" sz="2400" spc="192">
                <a:solidFill>
                  <a:srgbClr val="F2F0F4"/>
                </a:solidFill>
                <a:latin typeface="Gidole"/>
              </a:rPr>
              <a:t>Human Centered Design • MDLS 2020</a:t>
            </a:r>
          </a:p>
        </p:txBody>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9" name="TextBox 9"/>
          <p:cNvSpPr txBox="1"/>
          <p:nvPr/>
        </p:nvSpPr>
        <p:spPr>
          <a:xfrm>
            <a:off x="657572" y="942975"/>
            <a:ext cx="8486428" cy="2242280"/>
          </a:xfrm>
          <a:prstGeom prst="rect">
            <a:avLst/>
          </a:prstGeom>
        </p:spPr>
        <p:txBody>
          <a:bodyPr lIns="0" tIns="0" rIns="0" bIns="0" rtlCol="0" anchor="t">
            <a:spAutoFit/>
          </a:bodyPr>
          <a:lstStyle/>
          <a:p>
            <a:pPr>
              <a:lnSpc>
                <a:spcPts val="5880"/>
              </a:lnSpc>
              <a:spcBef>
                <a:spcPct val="0"/>
              </a:spcBef>
            </a:pPr>
            <a:r>
              <a:rPr lang="en-US" sz="4200" i="1" dirty="0">
                <a:solidFill>
                  <a:srgbClr val="FFFFFF"/>
                </a:solidFill>
                <a:latin typeface="League Spartan"/>
              </a:rPr>
              <a:t>Automate the Boring Stuff with Python</a:t>
            </a:r>
            <a:r>
              <a:rPr lang="en-US" sz="4200" dirty="0">
                <a:solidFill>
                  <a:srgbClr val="FFFFFF"/>
                </a:solidFill>
                <a:latin typeface="League Spartan"/>
              </a:rPr>
              <a:t>, 2</a:t>
            </a:r>
            <a:r>
              <a:rPr lang="en-US" sz="4200" baseline="30000" dirty="0">
                <a:solidFill>
                  <a:srgbClr val="FFFFFF"/>
                </a:solidFill>
                <a:latin typeface="League Spartan"/>
              </a:rPr>
              <a:t>nd</a:t>
            </a:r>
            <a:r>
              <a:rPr lang="en-US" sz="4200" dirty="0">
                <a:solidFill>
                  <a:srgbClr val="FFFFFF"/>
                </a:solidFill>
                <a:latin typeface="League Spartan"/>
              </a:rPr>
              <a:t> </a:t>
            </a:r>
            <a:r>
              <a:rPr lang="en-US" sz="4200" dirty="0" err="1">
                <a:solidFill>
                  <a:srgbClr val="FFFFFF"/>
                </a:solidFill>
                <a:latin typeface="League Spartan"/>
              </a:rPr>
              <a:t>Editition</a:t>
            </a:r>
            <a:r>
              <a:rPr lang="en-US" sz="4200" dirty="0">
                <a:solidFill>
                  <a:srgbClr val="FFFFFF"/>
                </a:solidFill>
                <a:latin typeface="League Spartan"/>
              </a:rPr>
              <a:t> </a:t>
            </a:r>
          </a:p>
          <a:p>
            <a:pPr>
              <a:lnSpc>
                <a:spcPts val="5880"/>
              </a:lnSpc>
              <a:spcBef>
                <a:spcPct val="0"/>
              </a:spcBef>
            </a:pPr>
            <a:r>
              <a:rPr lang="en-US" sz="4200" dirty="0">
                <a:solidFill>
                  <a:srgbClr val="FFFFFF"/>
                </a:solidFill>
                <a:latin typeface="League Spartan"/>
              </a:rPr>
              <a:t>by Al </a:t>
            </a:r>
            <a:r>
              <a:rPr lang="en-US" sz="4200" dirty="0" err="1">
                <a:solidFill>
                  <a:srgbClr val="FFFFFF"/>
                </a:solidFill>
                <a:latin typeface="League Spartan"/>
              </a:rPr>
              <a:t>Sweigart</a:t>
            </a:r>
            <a:endParaRPr lang="en-US" sz="4200" dirty="0">
              <a:solidFill>
                <a:srgbClr val="FFFFFF"/>
              </a:solidFill>
              <a:latin typeface="League Spartan"/>
            </a:endParaRPr>
          </a:p>
        </p:txBody>
      </p:sp>
      <p:pic>
        <p:nvPicPr>
          <p:cNvPr id="2050" name="Picture 2" descr="Image">
            <a:extLst>
              <a:ext uri="{FF2B5EF4-FFF2-40B4-BE49-F238E27FC236}">
                <a16:creationId xmlns:a16="http://schemas.microsoft.com/office/drawing/2014/main" id="{3A21AE0E-56A4-48E8-8B0F-5481B210CD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0" y="1112520"/>
            <a:ext cx="6096000" cy="8061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521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56390"/>
            <a:ext cx="10283741" cy="10399781"/>
          </a:xfrm>
          <a:prstGeom prst="rect">
            <a:avLst/>
          </a:prstGeom>
          <a:solidFill>
            <a:srgbClr val="CF3338"/>
          </a:solidFill>
        </p:spPr>
      </p:sp>
      <p:grpSp>
        <p:nvGrpSpPr>
          <p:cNvPr id="3" name="Group 3"/>
          <p:cNvGrpSpPr/>
          <p:nvPr/>
        </p:nvGrpSpPr>
        <p:grpSpPr>
          <a:xfrm rot="5400000">
            <a:off x="9957" y="-9957"/>
            <a:ext cx="10263828" cy="10283741"/>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alpha val="19607"/>
              </a:srgbClr>
            </a:solidFill>
          </p:spPr>
        </p:sp>
      </p:grpSp>
      <p:sp>
        <p:nvSpPr>
          <p:cNvPr id="5" name="TextBox 5"/>
          <p:cNvSpPr txBox="1"/>
          <p:nvPr/>
        </p:nvSpPr>
        <p:spPr>
          <a:xfrm>
            <a:off x="1329711" y="5494822"/>
            <a:ext cx="7624318" cy="2257093"/>
          </a:xfrm>
          <a:prstGeom prst="rect">
            <a:avLst/>
          </a:prstGeom>
        </p:spPr>
        <p:txBody>
          <a:bodyPr lIns="0" tIns="0" rIns="0" bIns="0" rtlCol="0" anchor="t">
            <a:spAutoFit/>
          </a:bodyPr>
          <a:lstStyle/>
          <a:p>
            <a:pPr marL="457200" indent="-457200">
              <a:lnSpc>
                <a:spcPts val="4522"/>
              </a:lnSpc>
              <a:buFont typeface="Arial" panose="020B0604020202020204" pitchFamily="34" charset="0"/>
              <a:buChar char="•"/>
            </a:pPr>
            <a:r>
              <a:rPr lang="en-US" sz="3400" spc="340" dirty="0">
                <a:solidFill>
                  <a:srgbClr val="F2F0F4"/>
                </a:solidFill>
                <a:latin typeface="Gidole"/>
              </a:rPr>
              <a:t>On O’Reilly Learning at https://learning.oreilly.com/library/view/python-for-excel/9781492080992/</a:t>
            </a:r>
          </a:p>
        </p:txBody>
      </p:sp>
      <p:sp>
        <p:nvSpPr>
          <p:cNvPr id="6" name="TextBox 6"/>
          <p:cNvSpPr txBox="1"/>
          <p:nvPr/>
        </p:nvSpPr>
        <p:spPr>
          <a:xfrm rot="5400000">
            <a:off x="15031804" y="6973654"/>
            <a:ext cx="3734903" cy="834390"/>
          </a:xfrm>
          <a:prstGeom prst="rect">
            <a:avLst/>
          </a:prstGeom>
        </p:spPr>
        <p:txBody>
          <a:bodyPr lIns="0" tIns="0" rIns="0" bIns="0" rtlCol="0" anchor="t">
            <a:spAutoFit/>
          </a:bodyPr>
          <a:lstStyle/>
          <a:p>
            <a:pPr algn="r">
              <a:lnSpc>
                <a:spcPts val="3359"/>
              </a:lnSpc>
            </a:pPr>
            <a:r>
              <a:rPr lang="en-US" sz="2400" spc="192">
                <a:solidFill>
                  <a:srgbClr val="F2F0F4"/>
                </a:solidFill>
                <a:latin typeface="Gidole"/>
              </a:rPr>
              <a:t>Human Centered Design • MDLS 2020</a:t>
            </a:r>
          </a:p>
        </p:txBody>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9" name="TextBox 9"/>
          <p:cNvSpPr txBox="1"/>
          <p:nvPr/>
        </p:nvSpPr>
        <p:spPr>
          <a:xfrm>
            <a:off x="657572" y="942975"/>
            <a:ext cx="8486428" cy="1485663"/>
          </a:xfrm>
          <a:prstGeom prst="rect">
            <a:avLst/>
          </a:prstGeom>
        </p:spPr>
        <p:txBody>
          <a:bodyPr lIns="0" tIns="0" rIns="0" bIns="0" rtlCol="0" anchor="t">
            <a:spAutoFit/>
          </a:bodyPr>
          <a:lstStyle/>
          <a:p>
            <a:pPr>
              <a:lnSpc>
                <a:spcPts val="5880"/>
              </a:lnSpc>
              <a:spcBef>
                <a:spcPct val="0"/>
              </a:spcBef>
            </a:pPr>
            <a:r>
              <a:rPr lang="en-US" sz="4200" i="1" dirty="0">
                <a:solidFill>
                  <a:srgbClr val="FFFFFF"/>
                </a:solidFill>
                <a:latin typeface="League Spartan"/>
              </a:rPr>
              <a:t>Python for Excel </a:t>
            </a:r>
            <a:r>
              <a:rPr lang="en-US" sz="4200" dirty="0">
                <a:solidFill>
                  <a:srgbClr val="FFFFFF"/>
                </a:solidFill>
                <a:latin typeface="League Spartan"/>
              </a:rPr>
              <a:t>by Felix </a:t>
            </a:r>
            <a:r>
              <a:rPr lang="en-US" sz="4200" dirty="0" err="1">
                <a:solidFill>
                  <a:srgbClr val="FFFFFF"/>
                </a:solidFill>
                <a:latin typeface="League Spartan"/>
              </a:rPr>
              <a:t>Zumstein</a:t>
            </a:r>
            <a:endParaRPr lang="en-US" sz="4200" dirty="0">
              <a:solidFill>
                <a:srgbClr val="FFFFFF"/>
              </a:solidFill>
              <a:latin typeface="League Spartan"/>
            </a:endParaRPr>
          </a:p>
        </p:txBody>
      </p:sp>
      <p:pic>
        <p:nvPicPr>
          <p:cNvPr id="2050" name="Picture 2" descr="Responsive image">
            <a:extLst>
              <a:ext uri="{FF2B5EF4-FFF2-40B4-BE49-F238E27FC236}">
                <a16:creationId xmlns:a16="http://schemas.microsoft.com/office/drawing/2014/main" id="{F36B1FB4-C4F5-4517-B54B-443C0C432B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60444" y="1028699"/>
            <a:ext cx="5869984" cy="7696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6213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sp>
      </p:grpSp>
      <p:sp>
        <p:nvSpPr>
          <p:cNvPr id="6" name="AutoShape 6"/>
          <p:cNvSpPr/>
          <p:nvPr/>
        </p:nvSpPr>
        <p:spPr>
          <a:xfrm>
            <a:off x="9144000" y="2143604"/>
            <a:ext cx="9466400" cy="56192"/>
          </a:xfrm>
          <a:prstGeom prst="rect">
            <a:avLst/>
          </a:prstGeom>
          <a:solidFill>
            <a:srgbClr val="000000"/>
          </a:solidFill>
        </p:spPr>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7658100" cy="2308324"/>
          </a:xfrm>
          <a:prstGeom prst="rect">
            <a:avLst/>
          </a:prstGeom>
        </p:spPr>
        <p:txBody>
          <a:bodyPr wrap="square" lIns="0" tIns="0" rIns="0" bIns="0" rtlCol="0" anchor="t">
            <a:spAutoFit/>
          </a:bodyPr>
          <a:lstStyle/>
          <a:p>
            <a:pPr>
              <a:lnSpc>
                <a:spcPts val="9000"/>
              </a:lnSpc>
            </a:pPr>
            <a:r>
              <a:rPr lang="en-US" sz="7500" spc="375" dirty="0">
                <a:solidFill>
                  <a:srgbClr val="000000"/>
                </a:solidFill>
                <a:latin typeface="League Spartan Bold"/>
              </a:rPr>
              <a:t>HI, I’M GEORGE</a:t>
            </a:r>
          </a:p>
        </p:txBody>
      </p:sp>
      <p:sp>
        <p:nvSpPr>
          <p:cNvPr id="9" name="TextBox 9"/>
          <p:cNvSpPr txBox="1"/>
          <p:nvPr/>
        </p:nvSpPr>
        <p:spPr>
          <a:xfrm rot="-5400000">
            <a:off x="-436430" y="7018749"/>
            <a:ext cx="3650350" cy="828753"/>
          </a:xfrm>
          <a:prstGeom prst="rect">
            <a:avLst/>
          </a:prstGeom>
        </p:spPr>
        <p:txBody>
          <a:bodyPr lIns="0" tIns="0" rIns="0" bIns="0" rtlCol="0" anchor="t">
            <a:spAutoFit/>
          </a:bodyPr>
          <a:lstStyle/>
          <a:p>
            <a:pPr>
              <a:lnSpc>
                <a:spcPts val="3359"/>
              </a:lnSpc>
            </a:pPr>
            <a:r>
              <a:rPr lang="en-US" sz="2400" spc="192" dirty="0">
                <a:solidFill>
                  <a:srgbClr val="000000"/>
                </a:solidFill>
                <a:latin typeface="Gidole"/>
              </a:rPr>
              <a:t>Intro to Python for Finance</a:t>
            </a:r>
          </a:p>
        </p:txBody>
      </p:sp>
      <p:pic>
        <p:nvPicPr>
          <p:cNvPr id="11" name="Picture 2" descr="Stringfest Analytics main logo">
            <a:extLst>
              <a:ext uri="{FF2B5EF4-FFF2-40B4-BE49-F238E27FC236}">
                <a16:creationId xmlns:a16="http://schemas.microsoft.com/office/drawing/2014/main" id="{B9C95A93-4DE9-B57B-EFF0-258401AE0A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7550" y="5298216"/>
            <a:ext cx="5736559" cy="420718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Advancing into Analytics Cover Image">
            <a:extLst>
              <a:ext uri="{FF2B5EF4-FFF2-40B4-BE49-F238E27FC236}">
                <a16:creationId xmlns:a16="http://schemas.microsoft.com/office/drawing/2014/main" id="{7428700E-46C0-0E55-935E-4DD48C8780F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995395" y="2933700"/>
            <a:ext cx="2858690" cy="37338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Free photos of Cleveland">
            <a:extLst>
              <a:ext uri="{FF2B5EF4-FFF2-40B4-BE49-F238E27FC236}">
                <a16:creationId xmlns:a16="http://schemas.microsoft.com/office/drawing/2014/main" id="{CA159488-407D-1A03-A1C7-FB0BBB57481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59984" y="2989892"/>
            <a:ext cx="3881025" cy="2583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654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AutoShape 2"/>
          <p:cNvSpPr/>
          <p:nvPr/>
        </p:nvSpPr>
        <p:spPr>
          <a:xfrm>
            <a:off x="10729852" y="-84575"/>
            <a:ext cx="7747166" cy="10456149"/>
          </a:xfrm>
          <a:prstGeom prst="rect">
            <a:avLst/>
          </a:prstGeom>
          <a:solidFill>
            <a:srgbClr val="CF3338"/>
          </a:solidFill>
        </p:spPr>
      </p:sp>
      <p:grpSp>
        <p:nvGrpSpPr>
          <p:cNvPr id="3" name="Group 3"/>
          <p:cNvGrpSpPr/>
          <p:nvPr/>
        </p:nvGrpSpPr>
        <p:grpSpPr>
          <a:xfrm rot="-10800000">
            <a:off x="10729852" y="0"/>
            <a:ext cx="7558148" cy="10247406"/>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alpha val="19607"/>
              </a:srgbClr>
            </a:solidFill>
          </p:spPr>
        </p:sp>
      </p:grpSp>
      <p:grpSp>
        <p:nvGrpSpPr>
          <p:cNvPr id="5" name="Group 5"/>
          <p:cNvGrpSpPr/>
          <p:nvPr/>
        </p:nvGrpSpPr>
        <p:grpSpPr>
          <a:xfrm>
            <a:off x="0" y="0"/>
            <a:ext cx="10729852" cy="1889716"/>
            <a:chOff x="0" y="0"/>
            <a:chExt cx="2295968" cy="404360"/>
          </a:xfrm>
        </p:grpSpPr>
        <p:sp>
          <p:nvSpPr>
            <p:cNvPr id="6" name="Freeform 6"/>
            <p:cNvSpPr/>
            <p:nvPr/>
          </p:nvSpPr>
          <p:spPr>
            <a:xfrm>
              <a:off x="0" y="0"/>
              <a:ext cx="2295968" cy="404360"/>
            </a:xfrm>
            <a:custGeom>
              <a:avLst/>
              <a:gdLst/>
              <a:ahLst/>
              <a:cxnLst/>
              <a:rect l="l" t="t" r="r" b="b"/>
              <a:pathLst>
                <a:path w="2295968" h="404360">
                  <a:moveTo>
                    <a:pt x="0" y="0"/>
                  </a:moveTo>
                  <a:lnTo>
                    <a:pt x="2295968" y="0"/>
                  </a:lnTo>
                  <a:lnTo>
                    <a:pt x="2295968" y="404360"/>
                  </a:lnTo>
                  <a:lnTo>
                    <a:pt x="0" y="404360"/>
                  </a:lnTo>
                  <a:close/>
                </a:path>
              </a:pathLst>
            </a:custGeom>
            <a:solidFill>
              <a:srgbClr val="F2F0F4"/>
            </a:solidFill>
          </p:spPr>
        </p:sp>
      </p:grpSp>
      <p:pic>
        <p:nvPicPr>
          <p:cNvPr id="7" name="Picture 7"/>
          <p:cNvPicPr>
            <a:picLocks noChangeAspect="1"/>
          </p:cNvPicPr>
          <p:nvPr/>
        </p:nvPicPr>
        <p:blipFill>
          <a:blip r:embed="rId3"/>
          <a:srcRect/>
          <a:stretch>
            <a:fillRect/>
          </a:stretch>
        </p:blipFill>
        <p:spPr>
          <a:xfrm>
            <a:off x="299312" y="-1283891"/>
            <a:ext cx="6803245" cy="4987629"/>
          </a:xfrm>
          <a:prstGeom prst="rect">
            <a:avLst/>
          </a:prstGeom>
        </p:spPr>
      </p:pic>
      <p:sp>
        <p:nvSpPr>
          <p:cNvPr id="8" name="TextBox 8"/>
          <p:cNvSpPr txBox="1"/>
          <p:nvPr/>
        </p:nvSpPr>
        <p:spPr>
          <a:xfrm>
            <a:off x="1028700" y="2217576"/>
            <a:ext cx="7483394" cy="1143000"/>
          </a:xfrm>
          <a:prstGeom prst="rect">
            <a:avLst/>
          </a:prstGeom>
        </p:spPr>
        <p:txBody>
          <a:bodyPr lIns="0" tIns="0" rIns="0" bIns="0" rtlCol="0" anchor="t">
            <a:spAutoFit/>
          </a:bodyPr>
          <a:lstStyle/>
          <a:p>
            <a:pPr>
              <a:lnSpc>
                <a:spcPts val="9000"/>
              </a:lnSpc>
            </a:pPr>
            <a:r>
              <a:rPr lang="en-US" sz="7500" spc="375" dirty="0">
                <a:solidFill>
                  <a:srgbClr val="F2F0F4"/>
                </a:solidFill>
                <a:latin typeface="League Spartan Bold"/>
              </a:rPr>
              <a:t>LET'S TALK</a:t>
            </a:r>
          </a:p>
        </p:txBody>
      </p:sp>
      <p:sp>
        <p:nvSpPr>
          <p:cNvPr id="9" name="TextBox 9"/>
          <p:cNvSpPr txBox="1"/>
          <p:nvPr/>
        </p:nvSpPr>
        <p:spPr>
          <a:xfrm>
            <a:off x="1028700" y="6776228"/>
            <a:ext cx="7624318" cy="525850"/>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WEBSITE</a:t>
            </a:r>
          </a:p>
        </p:txBody>
      </p:sp>
      <p:sp>
        <p:nvSpPr>
          <p:cNvPr id="10" name="TextBox 10"/>
          <p:cNvSpPr txBox="1"/>
          <p:nvPr/>
        </p:nvSpPr>
        <p:spPr>
          <a:xfrm>
            <a:off x="1028700" y="7424888"/>
            <a:ext cx="7624318" cy="514885"/>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stringfestanalytics.com</a:t>
            </a:r>
          </a:p>
        </p:txBody>
      </p:sp>
      <p:sp>
        <p:nvSpPr>
          <p:cNvPr id="11" name="TextBox 11"/>
          <p:cNvSpPr txBox="1"/>
          <p:nvPr/>
        </p:nvSpPr>
        <p:spPr>
          <a:xfrm>
            <a:off x="1028700" y="5086350"/>
            <a:ext cx="7624318" cy="525850"/>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EMAIL ADDRESS</a:t>
            </a:r>
          </a:p>
        </p:txBody>
      </p:sp>
      <p:sp>
        <p:nvSpPr>
          <p:cNvPr id="12" name="TextBox 12"/>
          <p:cNvSpPr txBox="1"/>
          <p:nvPr/>
        </p:nvSpPr>
        <p:spPr>
          <a:xfrm>
            <a:off x="1028700" y="5706603"/>
            <a:ext cx="7624318" cy="514885"/>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george@stringfestanalytics.com</a:t>
            </a:r>
          </a:p>
        </p:txBody>
      </p:sp>
      <p:sp>
        <p:nvSpPr>
          <p:cNvPr id="13" name="TextBox 13"/>
          <p:cNvSpPr txBox="1"/>
          <p:nvPr/>
        </p:nvSpPr>
        <p:spPr>
          <a:xfrm>
            <a:off x="1028700" y="3455244"/>
            <a:ext cx="7624318" cy="572516"/>
          </a:xfrm>
          <a:prstGeom prst="rect">
            <a:avLst/>
          </a:prstGeom>
        </p:spPr>
        <p:txBody>
          <a:bodyPr lIns="0" tIns="0" rIns="0" bIns="0" rtlCol="0" anchor="t">
            <a:spAutoFit/>
          </a:bodyPr>
          <a:lstStyle/>
          <a:p>
            <a:pPr>
              <a:lnSpc>
                <a:spcPts val="4522"/>
              </a:lnSpc>
            </a:pPr>
            <a:r>
              <a:rPr lang="en-US" sz="3400" spc="340">
                <a:solidFill>
                  <a:srgbClr val="F2F0F4"/>
                </a:solidFill>
                <a:latin typeface="Gidole"/>
              </a:rPr>
              <a:t>LINKEDIN</a:t>
            </a:r>
          </a:p>
        </p:txBody>
      </p:sp>
      <p:sp>
        <p:nvSpPr>
          <p:cNvPr id="14" name="TextBox 14"/>
          <p:cNvSpPr txBox="1"/>
          <p:nvPr/>
        </p:nvSpPr>
        <p:spPr>
          <a:xfrm>
            <a:off x="1028700" y="4037855"/>
            <a:ext cx="7624318" cy="561975"/>
          </a:xfrm>
          <a:prstGeom prst="rect">
            <a:avLst/>
          </a:prstGeom>
        </p:spPr>
        <p:txBody>
          <a:bodyPr lIns="0" tIns="0" rIns="0" bIns="0" rtlCol="0" anchor="t">
            <a:spAutoFit/>
          </a:bodyPr>
          <a:lstStyle/>
          <a:p>
            <a:pPr>
              <a:lnSpc>
                <a:spcPts val="4500"/>
              </a:lnSpc>
            </a:pPr>
            <a:r>
              <a:rPr lang="en-US" sz="3000" spc="30">
                <a:solidFill>
                  <a:srgbClr val="F2F0F4"/>
                </a:solidFill>
                <a:latin typeface="Gidole"/>
              </a:rPr>
              <a:t>linkedin.com/in/gjmount</a:t>
            </a:r>
          </a:p>
        </p:txBody>
      </p:sp>
      <p:sp>
        <p:nvSpPr>
          <p:cNvPr id="15" name="TextBox 15"/>
          <p:cNvSpPr txBox="1"/>
          <p:nvPr/>
        </p:nvSpPr>
        <p:spPr>
          <a:xfrm>
            <a:off x="1028700" y="8337238"/>
            <a:ext cx="7624318" cy="525850"/>
          </a:xfrm>
          <a:prstGeom prst="rect">
            <a:avLst/>
          </a:prstGeom>
        </p:spPr>
        <p:txBody>
          <a:bodyPr lIns="0" tIns="0" rIns="0" bIns="0" rtlCol="0" anchor="t">
            <a:spAutoFit/>
          </a:bodyPr>
          <a:lstStyle/>
          <a:p>
            <a:pPr>
              <a:lnSpc>
                <a:spcPts val="4522"/>
              </a:lnSpc>
            </a:pPr>
            <a:r>
              <a:rPr lang="en-US" sz="3400" spc="340" dirty="0">
                <a:solidFill>
                  <a:srgbClr val="F2F0F4"/>
                </a:solidFill>
                <a:latin typeface="Gidole"/>
              </a:rPr>
              <a:t>GITHUB</a:t>
            </a:r>
          </a:p>
        </p:txBody>
      </p:sp>
      <p:sp>
        <p:nvSpPr>
          <p:cNvPr id="16" name="TextBox 16"/>
          <p:cNvSpPr txBox="1"/>
          <p:nvPr/>
        </p:nvSpPr>
        <p:spPr>
          <a:xfrm>
            <a:off x="1028700" y="8924925"/>
            <a:ext cx="7624318" cy="514885"/>
          </a:xfrm>
          <a:prstGeom prst="rect">
            <a:avLst/>
          </a:prstGeom>
        </p:spPr>
        <p:txBody>
          <a:bodyPr lIns="0" tIns="0" rIns="0" bIns="0" rtlCol="0" anchor="t">
            <a:spAutoFit/>
          </a:bodyPr>
          <a:lstStyle/>
          <a:p>
            <a:pPr>
              <a:lnSpc>
                <a:spcPts val="4500"/>
              </a:lnSpc>
            </a:pPr>
            <a:r>
              <a:rPr lang="en-US" sz="3000" spc="30" dirty="0">
                <a:solidFill>
                  <a:srgbClr val="F2F0F4"/>
                </a:solidFill>
                <a:latin typeface="Gidole"/>
              </a:rPr>
              <a:t>github.com/summerofgeorge</a:t>
            </a:r>
          </a:p>
        </p:txBody>
      </p:sp>
      <p:pic>
        <p:nvPicPr>
          <p:cNvPr id="17" name="Picture 17"/>
          <p:cNvPicPr>
            <a:picLocks noChangeAspect="1"/>
          </p:cNvPicPr>
          <p:nvPr/>
        </p:nvPicPr>
        <p:blipFill>
          <a:blip r:embed="rId4"/>
          <a:srcRect/>
          <a:stretch>
            <a:fillRect/>
          </a:stretch>
        </p:blipFill>
        <p:spPr>
          <a:xfrm>
            <a:off x="16100583" y="9258300"/>
            <a:ext cx="2005783" cy="147049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1208994" y="579839"/>
            <a:ext cx="6868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QUESTIONS?</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Tree>
    <p:extLst>
      <p:ext uri="{BB962C8B-B14F-4D97-AF65-F5344CB8AC3E}">
        <p14:creationId xmlns:p14="http://schemas.microsoft.com/office/powerpoint/2010/main" val="1109891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pic>
        <p:nvPicPr>
          <p:cNvPr id="3" name="Graphic 2" descr="Filing Box Archive">
            <a:extLst>
              <a:ext uri="{FF2B5EF4-FFF2-40B4-BE49-F238E27FC236}">
                <a16:creationId xmlns:a16="http://schemas.microsoft.com/office/drawing/2014/main" id="{6407755F-2929-4B1E-99D4-E261717A14F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71801" y="616116"/>
            <a:ext cx="2667000" cy="2667000"/>
          </a:xfrm>
          <a:prstGeom prst="rect">
            <a:avLst/>
          </a:prstGeom>
        </p:spPr>
      </p:pic>
      <p:pic>
        <p:nvPicPr>
          <p:cNvPr id="4" name="Graphic 3" descr="Filing Box Archive">
            <a:extLst>
              <a:ext uri="{FF2B5EF4-FFF2-40B4-BE49-F238E27FC236}">
                <a16:creationId xmlns:a16="http://schemas.microsoft.com/office/drawing/2014/main" id="{DA8C15A3-F495-4FBD-A33E-5C6D15B0DA3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967790" y="3293142"/>
            <a:ext cx="2667000" cy="2667000"/>
          </a:xfrm>
          <a:prstGeom prst="rect">
            <a:avLst/>
          </a:prstGeom>
        </p:spPr>
      </p:pic>
      <p:pic>
        <p:nvPicPr>
          <p:cNvPr id="6" name="Graphic 5" descr="Filing Box Archive">
            <a:extLst>
              <a:ext uri="{FF2B5EF4-FFF2-40B4-BE49-F238E27FC236}">
                <a16:creationId xmlns:a16="http://schemas.microsoft.com/office/drawing/2014/main" id="{FB9A5113-C367-4458-A031-54138C14C24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67790" y="5960142"/>
            <a:ext cx="2667000" cy="2667000"/>
          </a:xfrm>
          <a:prstGeom prst="rect">
            <a:avLst/>
          </a:prstGeom>
        </p:spPr>
      </p:pic>
      <p:sp>
        <p:nvSpPr>
          <p:cNvPr id="11" name="Arrow: Right 10">
            <a:extLst>
              <a:ext uri="{FF2B5EF4-FFF2-40B4-BE49-F238E27FC236}">
                <a16:creationId xmlns:a16="http://schemas.microsoft.com/office/drawing/2014/main" id="{1A5B13DB-262A-4C21-95DF-C0DA39543875}"/>
              </a:ext>
            </a:extLst>
          </p:cNvPr>
          <p:cNvSpPr/>
          <p:nvPr/>
        </p:nvSpPr>
        <p:spPr>
          <a:xfrm>
            <a:off x="6091990" y="1800474"/>
            <a:ext cx="3052010" cy="298284"/>
          </a:xfrm>
          <a:prstGeom prst="rightArrow">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3ACD6AA2-6704-43B7-8A60-CDA6E38419E6}"/>
              </a:ext>
            </a:extLst>
          </p:cNvPr>
          <p:cNvSpPr/>
          <p:nvPr/>
        </p:nvSpPr>
        <p:spPr>
          <a:xfrm>
            <a:off x="6091990" y="4477500"/>
            <a:ext cx="3052010" cy="298284"/>
          </a:xfrm>
          <a:prstGeom prst="rightArrow">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DB0A2153-E8E7-4BA6-8A7B-618E1FB1DBDE}"/>
              </a:ext>
            </a:extLst>
          </p:cNvPr>
          <p:cNvSpPr/>
          <p:nvPr/>
        </p:nvSpPr>
        <p:spPr>
          <a:xfrm>
            <a:off x="6091990" y="7213931"/>
            <a:ext cx="3052010" cy="298284"/>
          </a:xfrm>
          <a:prstGeom prst="rightArrow">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F1656C1-E2F9-4634-A0B6-67DC91635FAB}"/>
              </a:ext>
            </a:extLst>
          </p:cNvPr>
          <p:cNvSpPr txBox="1"/>
          <p:nvPr/>
        </p:nvSpPr>
        <p:spPr>
          <a:xfrm>
            <a:off x="8305800" y="923311"/>
            <a:ext cx="4876800" cy="1877437"/>
          </a:xfrm>
          <a:prstGeom prst="rect">
            <a:avLst/>
          </a:prstGeom>
          <a:noFill/>
        </p:spPr>
        <p:txBody>
          <a:bodyPr wrap="square" rtlCol="0">
            <a:spAutoFit/>
          </a:bodyPr>
          <a:lstStyle/>
          <a:p>
            <a:pPr algn="ctr"/>
            <a:r>
              <a:rPr lang="en-US" sz="4000" b="1" dirty="0">
                <a:latin typeface="Consolas" panose="020B0609020204030204" pitchFamily="49" charset="0"/>
              </a:rPr>
              <a:t>‘Hello, world!’</a:t>
            </a:r>
          </a:p>
          <a:p>
            <a:pPr algn="ctr"/>
            <a:endParaRPr lang="en-US" sz="3600" b="1" dirty="0">
              <a:latin typeface="Pragmatica" pitchFamily="2" charset="0"/>
            </a:endParaRPr>
          </a:p>
          <a:p>
            <a:pPr algn="ctr"/>
            <a:r>
              <a:rPr lang="en-US" sz="3600" b="1" dirty="0">
                <a:latin typeface="Pragmatica" pitchFamily="2" charset="0"/>
              </a:rPr>
              <a:t>String</a:t>
            </a:r>
          </a:p>
        </p:txBody>
      </p:sp>
      <p:sp>
        <p:nvSpPr>
          <p:cNvPr id="18" name="TextBox 17">
            <a:extLst>
              <a:ext uri="{FF2B5EF4-FFF2-40B4-BE49-F238E27FC236}">
                <a16:creationId xmlns:a16="http://schemas.microsoft.com/office/drawing/2014/main" id="{89E87BCE-1EC6-47E1-A43C-4715565AF90D}"/>
              </a:ext>
            </a:extLst>
          </p:cNvPr>
          <p:cNvSpPr txBox="1"/>
          <p:nvPr/>
        </p:nvSpPr>
        <p:spPr>
          <a:xfrm>
            <a:off x="8305800" y="3389174"/>
            <a:ext cx="4876800" cy="1815882"/>
          </a:xfrm>
          <a:prstGeom prst="rect">
            <a:avLst/>
          </a:prstGeom>
          <a:noFill/>
        </p:spPr>
        <p:txBody>
          <a:bodyPr wrap="square" rtlCol="0">
            <a:spAutoFit/>
          </a:bodyPr>
          <a:lstStyle/>
          <a:p>
            <a:pPr algn="ctr"/>
            <a:r>
              <a:rPr lang="en-US" sz="4000" b="1" dirty="0">
                <a:latin typeface="Consolas" panose="020B0609020204030204" pitchFamily="49" charset="0"/>
              </a:rPr>
              <a:t>2.365</a:t>
            </a:r>
          </a:p>
          <a:p>
            <a:pPr algn="ctr"/>
            <a:endParaRPr lang="en-US" sz="3600" b="1" dirty="0">
              <a:latin typeface="Pragmatica" pitchFamily="2" charset="0"/>
            </a:endParaRPr>
          </a:p>
          <a:p>
            <a:pPr algn="ctr"/>
            <a:r>
              <a:rPr lang="en-US" sz="3600" b="1" dirty="0">
                <a:latin typeface="Pragmatica" pitchFamily="2" charset="0"/>
              </a:rPr>
              <a:t>Float</a:t>
            </a:r>
          </a:p>
        </p:txBody>
      </p:sp>
      <p:sp>
        <p:nvSpPr>
          <p:cNvPr id="20" name="TextBox 19">
            <a:extLst>
              <a:ext uri="{FF2B5EF4-FFF2-40B4-BE49-F238E27FC236}">
                <a16:creationId xmlns:a16="http://schemas.microsoft.com/office/drawing/2014/main" id="{E83A7970-4D6A-497F-90B6-EB9968BDEA68}"/>
              </a:ext>
            </a:extLst>
          </p:cNvPr>
          <p:cNvSpPr txBox="1"/>
          <p:nvPr/>
        </p:nvSpPr>
        <p:spPr>
          <a:xfrm>
            <a:off x="8305800" y="6416479"/>
            <a:ext cx="4876800" cy="1815882"/>
          </a:xfrm>
          <a:prstGeom prst="rect">
            <a:avLst/>
          </a:prstGeom>
          <a:noFill/>
        </p:spPr>
        <p:txBody>
          <a:bodyPr wrap="square" rtlCol="0">
            <a:spAutoFit/>
          </a:bodyPr>
          <a:lstStyle/>
          <a:p>
            <a:pPr algn="ctr"/>
            <a:r>
              <a:rPr lang="en-US" sz="4000" b="1" dirty="0">
                <a:latin typeface="Consolas" panose="020B0609020204030204" pitchFamily="49" charset="0"/>
              </a:rPr>
              <a:t>False</a:t>
            </a:r>
          </a:p>
          <a:p>
            <a:pPr algn="ctr"/>
            <a:endParaRPr lang="en-US" sz="3600" b="1" dirty="0">
              <a:latin typeface="Pragmatica" pitchFamily="2" charset="0"/>
            </a:endParaRPr>
          </a:p>
          <a:p>
            <a:pPr algn="ctr"/>
            <a:r>
              <a:rPr lang="en-US" sz="3600" b="1" dirty="0">
                <a:latin typeface="Pragmatica" pitchFamily="2" charset="0"/>
              </a:rPr>
              <a:t>Boolean</a:t>
            </a:r>
          </a:p>
        </p:txBody>
      </p:sp>
      <p:pic>
        <p:nvPicPr>
          <p:cNvPr id="22" name="Picture 21">
            <a:extLst>
              <a:ext uri="{FF2B5EF4-FFF2-40B4-BE49-F238E27FC236}">
                <a16:creationId xmlns:a16="http://schemas.microsoft.com/office/drawing/2014/main" id="{FCB1A5DD-D05A-46ED-95A0-EAD1274479B7}"/>
              </a:ext>
            </a:extLst>
          </p:cNvPr>
          <p:cNvPicPr>
            <a:picLocks noChangeAspect="1"/>
          </p:cNvPicPr>
          <p:nvPr/>
        </p:nvPicPr>
        <p:blipFill>
          <a:blip r:embed="rId11"/>
          <a:stretch>
            <a:fillRect/>
          </a:stretch>
        </p:blipFill>
        <p:spPr>
          <a:xfrm>
            <a:off x="8915400" y="1028700"/>
            <a:ext cx="10217782" cy="8010838"/>
          </a:xfrm>
          <a:prstGeom prst="rect">
            <a:avLst/>
          </a:prstGeom>
        </p:spPr>
      </p:pic>
    </p:spTree>
    <p:extLst>
      <p:ext uri="{BB962C8B-B14F-4D97-AF65-F5344CB8AC3E}">
        <p14:creationId xmlns:p14="http://schemas.microsoft.com/office/powerpoint/2010/main" val="2483906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Graphic 2" descr="Filing Box Archive">
            <a:extLst>
              <a:ext uri="{FF2B5EF4-FFF2-40B4-BE49-F238E27FC236}">
                <a16:creationId xmlns:a16="http://schemas.microsoft.com/office/drawing/2014/main" id="{6407755F-2929-4B1E-99D4-E261717A14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290" y="383962"/>
            <a:ext cx="2667000" cy="2667000"/>
          </a:xfrm>
          <a:prstGeom prst="rect">
            <a:avLst/>
          </a:prstGeom>
        </p:spPr>
      </p:pic>
      <p:pic>
        <p:nvPicPr>
          <p:cNvPr id="4" name="Graphic 3" descr="Filing Box Archive">
            <a:extLst>
              <a:ext uri="{FF2B5EF4-FFF2-40B4-BE49-F238E27FC236}">
                <a16:creationId xmlns:a16="http://schemas.microsoft.com/office/drawing/2014/main" id="{DA8C15A3-F495-4FBD-A33E-5C6D15B0DA3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290" y="2795923"/>
            <a:ext cx="2667000" cy="2667000"/>
          </a:xfrm>
          <a:prstGeom prst="rect">
            <a:avLst/>
          </a:prstGeom>
        </p:spPr>
      </p:pic>
      <p:pic>
        <p:nvPicPr>
          <p:cNvPr id="6" name="Graphic 5" descr="Filing Box Archive">
            <a:extLst>
              <a:ext uri="{FF2B5EF4-FFF2-40B4-BE49-F238E27FC236}">
                <a16:creationId xmlns:a16="http://schemas.microsoft.com/office/drawing/2014/main" id="{FB9A5113-C367-4458-A031-54138C14C24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53600" y="383962"/>
            <a:ext cx="2667000" cy="2667000"/>
          </a:xfrm>
          <a:prstGeom prst="rect">
            <a:avLst/>
          </a:prstGeom>
        </p:spPr>
      </p:pic>
      <p:sp>
        <p:nvSpPr>
          <p:cNvPr id="11" name="Arrow: Right 10">
            <a:extLst>
              <a:ext uri="{FF2B5EF4-FFF2-40B4-BE49-F238E27FC236}">
                <a16:creationId xmlns:a16="http://schemas.microsoft.com/office/drawing/2014/main" id="{1A5B13DB-262A-4C21-95DF-C0DA39543875}"/>
              </a:ext>
            </a:extLst>
          </p:cNvPr>
          <p:cNvSpPr/>
          <p:nvPr/>
        </p:nvSpPr>
        <p:spPr>
          <a:xfrm>
            <a:off x="3133479" y="1568320"/>
            <a:ext cx="3052010" cy="298284"/>
          </a:xfrm>
          <a:prstGeom prst="rightArrow">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3ACD6AA2-6704-43B7-8A60-CDA6E38419E6}"/>
              </a:ext>
            </a:extLst>
          </p:cNvPr>
          <p:cNvSpPr/>
          <p:nvPr/>
        </p:nvSpPr>
        <p:spPr>
          <a:xfrm>
            <a:off x="3137490" y="3980281"/>
            <a:ext cx="3052010" cy="298284"/>
          </a:xfrm>
          <a:prstGeom prst="rightArrow">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DB0A2153-E8E7-4BA6-8A7B-618E1FB1DBDE}"/>
              </a:ext>
            </a:extLst>
          </p:cNvPr>
          <p:cNvSpPr/>
          <p:nvPr/>
        </p:nvSpPr>
        <p:spPr>
          <a:xfrm>
            <a:off x="12877800" y="1637751"/>
            <a:ext cx="3052010" cy="298284"/>
          </a:xfrm>
          <a:prstGeom prst="rightArrow">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F1656C1-E2F9-4634-A0B6-67DC91635FAB}"/>
              </a:ext>
            </a:extLst>
          </p:cNvPr>
          <p:cNvSpPr txBox="1"/>
          <p:nvPr/>
        </p:nvSpPr>
        <p:spPr>
          <a:xfrm>
            <a:off x="5347289" y="691157"/>
            <a:ext cx="4876800" cy="1877437"/>
          </a:xfrm>
          <a:prstGeom prst="rect">
            <a:avLst/>
          </a:prstGeom>
          <a:noFill/>
        </p:spPr>
        <p:txBody>
          <a:bodyPr wrap="square" rtlCol="0">
            <a:spAutoFit/>
          </a:bodyPr>
          <a:lstStyle/>
          <a:p>
            <a:pPr algn="ctr"/>
            <a:r>
              <a:rPr lang="en-US" sz="4000" b="1" dirty="0">
                <a:latin typeface="Consolas" panose="020B0609020204030204" pitchFamily="49" charset="0"/>
              </a:rPr>
              <a:t>‘Hello, world!’</a:t>
            </a:r>
          </a:p>
          <a:p>
            <a:pPr algn="ctr"/>
            <a:endParaRPr lang="en-US" sz="3600" b="1" dirty="0">
              <a:latin typeface="Pragmatica" pitchFamily="2" charset="0"/>
            </a:endParaRPr>
          </a:p>
          <a:p>
            <a:pPr algn="ctr"/>
            <a:r>
              <a:rPr lang="en-US" sz="3600" b="1" dirty="0">
                <a:latin typeface="Pragmatica" pitchFamily="2" charset="0"/>
              </a:rPr>
              <a:t>String</a:t>
            </a:r>
          </a:p>
        </p:txBody>
      </p:sp>
      <p:sp>
        <p:nvSpPr>
          <p:cNvPr id="18" name="TextBox 17">
            <a:extLst>
              <a:ext uri="{FF2B5EF4-FFF2-40B4-BE49-F238E27FC236}">
                <a16:creationId xmlns:a16="http://schemas.microsoft.com/office/drawing/2014/main" id="{89E87BCE-1EC6-47E1-A43C-4715565AF90D}"/>
              </a:ext>
            </a:extLst>
          </p:cNvPr>
          <p:cNvSpPr txBox="1"/>
          <p:nvPr/>
        </p:nvSpPr>
        <p:spPr>
          <a:xfrm>
            <a:off x="5351300" y="2891955"/>
            <a:ext cx="4876800" cy="1815882"/>
          </a:xfrm>
          <a:prstGeom prst="rect">
            <a:avLst/>
          </a:prstGeom>
          <a:noFill/>
        </p:spPr>
        <p:txBody>
          <a:bodyPr wrap="square" rtlCol="0">
            <a:spAutoFit/>
          </a:bodyPr>
          <a:lstStyle/>
          <a:p>
            <a:pPr algn="ctr"/>
            <a:r>
              <a:rPr lang="en-US" sz="4000" b="1" dirty="0">
                <a:latin typeface="Consolas" panose="020B0609020204030204" pitchFamily="49" charset="0"/>
              </a:rPr>
              <a:t>2.365</a:t>
            </a:r>
          </a:p>
          <a:p>
            <a:pPr algn="ctr"/>
            <a:endParaRPr lang="en-US" sz="3600" b="1" dirty="0">
              <a:latin typeface="Pragmatica" pitchFamily="2" charset="0"/>
            </a:endParaRPr>
          </a:p>
          <a:p>
            <a:pPr algn="ctr"/>
            <a:r>
              <a:rPr lang="en-US" sz="3600" b="1" dirty="0">
                <a:latin typeface="Pragmatica" pitchFamily="2" charset="0"/>
              </a:rPr>
              <a:t>Float</a:t>
            </a:r>
          </a:p>
        </p:txBody>
      </p:sp>
      <p:sp>
        <p:nvSpPr>
          <p:cNvPr id="20" name="TextBox 19">
            <a:extLst>
              <a:ext uri="{FF2B5EF4-FFF2-40B4-BE49-F238E27FC236}">
                <a16:creationId xmlns:a16="http://schemas.microsoft.com/office/drawing/2014/main" id="{E83A7970-4D6A-497F-90B6-EB9968BDEA68}"/>
              </a:ext>
            </a:extLst>
          </p:cNvPr>
          <p:cNvSpPr txBox="1"/>
          <p:nvPr/>
        </p:nvSpPr>
        <p:spPr>
          <a:xfrm>
            <a:off x="14935200" y="729810"/>
            <a:ext cx="4876800" cy="1815882"/>
          </a:xfrm>
          <a:prstGeom prst="rect">
            <a:avLst/>
          </a:prstGeom>
          <a:noFill/>
        </p:spPr>
        <p:txBody>
          <a:bodyPr wrap="square" rtlCol="0">
            <a:spAutoFit/>
          </a:bodyPr>
          <a:lstStyle/>
          <a:p>
            <a:pPr algn="ctr"/>
            <a:r>
              <a:rPr lang="en-US" sz="4000" b="1" dirty="0">
                <a:latin typeface="Consolas" panose="020B0609020204030204" pitchFamily="49" charset="0"/>
              </a:rPr>
              <a:t>3</a:t>
            </a:r>
          </a:p>
          <a:p>
            <a:pPr algn="ctr"/>
            <a:endParaRPr lang="en-US" sz="3600" b="1" dirty="0">
              <a:latin typeface="Pragmatica" pitchFamily="2" charset="0"/>
            </a:endParaRPr>
          </a:p>
          <a:p>
            <a:pPr algn="ctr"/>
            <a:r>
              <a:rPr lang="en-US" sz="3600" b="1" dirty="0">
                <a:latin typeface="Pragmatica" pitchFamily="2" charset="0"/>
              </a:rPr>
              <a:t>Integer</a:t>
            </a:r>
          </a:p>
        </p:txBody>
      </p:sp>
      <p:pic>
        <p:nvPicPr>
          <p:cNvPr id="2" name="Graphic 1" descr="Filing Box Archive">
            <a:extLst>
              <a:ext uri="{FF2B5EF4-FFF2-40B4-BE49-F238E27FC236}">
                <a16:creationId xmlns:a16="http://schemas.microsoft.com/office/drawing/2014/main" id="{8356E93E-952B-443D-928C-0348C5A4D6F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18729" y="2568594"/>
            <a:ext cx="2667000" cy="2667000"/>
          </a:xfrm>
          <a:prstGeom prst="rect">
            <a:avLst/>
          </a:prstGeom>
        </p:spPr>
      </p:pic>
      <p:sp>
        <p:nvSpPr>
          <p:cNvPr id="7" name="Arrow: Right 6">
            <a:extLst>
              <a:ext uri="{FF2B5EF4-FFF2-40B4-BE49-F238E27FC236}">
                <a16:creationId xmlns:a16="http://schemas.microsoft.com/office/drawing/2014/main" id="{D7F842A2-7B03-4D5F-853B-1F7C7F25C8BD}"/>
              </a:ext>
            </a:extLst>
          </p:cNvPr>
          <p:cNvSpPr/>
          <p:nvPr/>
        </p:nvSpPr>
        <p:spPr>
          <a:xfrm>
            <a:off x="12842929" y="3822383"/>
            <a:ext cx="3052010" cy="298284"/>
          </a:xfrm>
          <a:prstGeom prst="rightArrow">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8742D26-4DA1-405B-8884-663912AE7FDD}"/>
              </a:ext>
            </a:extLst>
          </p:cNvPr>
          <p:cNvSpPr txBox="1"/>
          <p:nvPr/>
        </p:nvSpPr>
        <p:spPr>
          <a:xfrm>
            <a:off x="14935200" y="2914442"/>
            <a:ext cx="4876800" cy="1815882"/>
          </a:xfrm>
          <a:prstGeom prst="rect">
            <a:avLst/>
          </a:prstGeom>
          <a:noFill/>
        </p:spPr>
        <p:txBody>
          <a:bodyPr wrap="square" rtlCol="0">
            <a:spAutoFit/>
          </a:bodyPr>
          <a:lstStyle/>
          <a:p>
            <a:pPr algn="ctr"/>
            <a:r>
              <a:rPr lang="en-US" sz="4000" b="1" dirty="0">
                <a:latin typeface="Consolas" panose="020B0609020204030204" pitchFamily="49" charset="0"/>
              </a:rPr>
              <a:t>False</a:t>
            </a:r>
          </a:p>
          <a:p>
            <a:pPr algn="ctr"/>
            <a:endParaRPr lang="en-US" sz="3600" b="1" dirty="0">
              <a:latin typeface="Pragmatica" pitchFamily="2" charset="0"/>
            </a:endParaRPr>
          </a:p>
          <a:p>
            <a:pPr algn="ctr"/>
            <a:r>
              <a:rPr lang="en-US" sz="3600" b="1" dirty="0">
                <a:latin typeface="Pragmatica" pitchFamily="2" charset="0"/>
              </a:rPr>
              <a:t>Boolean</a:t>
            </a:r>
          </a:p>
        </p:txBody>
      </p:sp>
      <p:pic>
        <p:nvPicPr>
          <p:cNvPr id="25" name="Picture 24">
            <a:extLst>
              <a:ext uri="{FF2B5EF4-FFF2-40B4-BE49-F238E27FC236}">
                <a16:creationId xmlns:a16="http://schemas.microsoft.com/office/drawing/2014/main" id="{CC1BA55C-0A94-4DC3-AACA-D466576F7144}"/>
              </a:ext>
            </a:extLst>
          </p:cNvPr>
          <p:cNvPicPr>
            <a:picLocks noChangeAspect="1"/>
          </p:cNvPicPr>
          <p:nvPr/>
        </p:nvPicPr>
        <p:blipFill>
          <a:blip r:embed="rId11"/>
          <a:stretch>
            <a:fillRect/>
          </a:stretch>
        </p:blipFill>
        <p:spPr>
          <a:xfrm>
            <a:off x="-228600" y="4753872"/>
            <a:ext cx="18288000" cy="4690241"/>
          </a:xfrm>
          <a:prstGeom prst="rect">
            <a:avLst/>
          </a:prstGeom>
        </p:spPr>
      </p:pic>
    </p:spTree>
    <p:extLst>
      <p:ext uri="{BB962C8B-B14F-4D97-AF65-F5344CB8AC3E}">
        <p14:creationId xmlns:p14="http://schemas.microsoft.com/office/powerpoint/2010/main" val="935588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pic>
        <p:nvPicPr>
          <p:cNvPr id="3" name="Graphic 2" descr="Filing Box Archive">
            <a:extLst>
              <a:ext uri="{FF2B5EF4-FFF2-40B4-BE49-F238E27FC236}">
                <a16:creationId xmlns:a16="http://schemas.microsoft.com/office/drawing/2014/main" id="{6407755F-2929-4B1E-99D4-E261717A14F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71801" y="616116"/>
            <a:ext cx="2667000" cy="2667000"/>
          </a:xfrm>
          <a:prstGeom prst="rect">
            <a:avLst/>
          </a:prstGeom>
        </p:spPr>
      </p:pic>
      <p:pic>
        <p:nvPicPr>
          <p:cNvPr id="4" name="Graphic 3" descr="Filing Box Archive">
            <a:extLst>
              <a:ext uri="{FF2B5EF4-FFF2-40B4-BE49-F238E27FC236}">
                <a16:creationId xmlns:a16="http://schemas.microsoft.com/office/drawing/2014/main" id="{DA8C15A3-F495-4FBD-A33E-5C6D15B0DA3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967790" y="3293142"/>
            <a:ext cx="2667000" cy="2667000"/>
          </a:xfrm>
          <a:prstGeom prst="rect">
            <a:avLst/>
          </a:prstGeom>
        </p:spPr>
      </p:pic>
      <p:pic>
        <p:nvPicPr>
          <p:cNvPr id="6" name="Graphic 5" descr="Filing Box Archive">
            <a:extLst>
              <a:ext uri="{FF2B5EF4-FFF2-40B4-BE49-F238E27FC236}">
                <a16:creationId xmlns:a16="http://schemas.microsoft.com/office/drawing/2014/main" id="{FB9A5113-C367-4458-A031-54138C14C24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67790" y="5960142"/>
            <a:ext cx="2667000" cy="2667000"/>
          </a:xfrm>
          <a:prstGeom prst="rect">
            <a:avLst/>
          </a:prstGeom>
        </p:spPr>
      </p:pic>
      <p:sp>
        <p:nvSpPr>
          <p:cNvPr id="11" name="Arrow: Right 10">
            <a:extLst>
              <a:ext uri="{FF2B5EF4-FFF2-40B4-BE49-F238E27FC236}">
                <a16:creationId xmlns:a16="http://schemas.microsoft.com/office/drawing/2014/main" id="{1A5B13DB-262A-4C21-95DF-C0DA39543875}"/>
              </a:ext>
            </a:extLst>
          </p:cNvPr>
          <p:cNvSpPr/>
          <p:nvPr/>
        </p:nvSpPr>
        <p:spPr>
          <a:xfrm>
            <a:off x="6091990" y="1800474"/>
            <a:ext cx="3052010" cy="298284"/>
          </a:xfrm>
          <a:prstGeom prst="rightArrow">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3ACD6AA2-6704-43B7-8A60-CDA6E38419E6}"/>
              </a:ext>
            </a:extLst>
          </p:cNvPr>
          <p:cNvSpPr/>
          <p:nvPr/>
        </p:nvSpPr>
        <p:spPr>
          <a:xfrm>
            <a:off x="6091990" y="4477500"/>
            <a:ext cx="3052010" cy="298284"/>
          </a:xfrm>
          <a:prstGeom prst="rightArrow">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DB0A2153-E8E7-4BA6-8A7B-618E1FB1DBDE}"/>
              </a:ext>
            </a:extLst>
          </p:cNvPr>
          <p:cNvSpPr/>
          <p:nvPr/>
        </p:nvSpPr>
        <p:spPr>
          <a:xfrm>
            <a:off x="6091990" y="7213931"/>
            <a:ext cx="3052010" cy="298284"/>
          </a:xfrm>
          <a:prstGeom prst="rightArrow">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F1656C1-E2F9-4634-A0B6-67DC91635FAB}"/>
              </a:ext>
            </a:extLst>
          </p:cNvPr>
          <p:cNvSpPr txBox="1"/>
          <p:nvPr/>
        </p:nvSpPr>
        <p:spPr>
          <a:xfrm>
            <a:off x="8305800" y="923311"/>
            <a:ext cx="4876800" cy="1877437"/>
          </a:xfrm>
          <a:prstGeom prst="rect">
            <a:avLst/>
          </a:prstGeom>
          <a:noFill/>
        </p:spPr>
        <p:txBody>
          <a:bodyPr wrap="square" rtlCol="0">
            <a:spAutoFit/>
          </a:bodyPr>
          <a:lstStyle/>
          <a:p>
            <a:pPr algn="ctr"/>
            <a:r>
              <a:rPr lang="en-US" sz="4000" b="1" dirty="0">
                <a:latin typeface="Consolas" panose="020B0609020204030204" pitchFamily="49" charset="0"/>
              </a:rPr>
              <a:t>‘Hello, world!’</a:t>
            </a:r>
          </a:p>
          <a:p>
            <a:pPr algn="ctr"/>
            <a:endParaRPr lang="en-US" sz="3600" b="1" dirty="0">
              <a:latin typeface="Pragmatica" pitchFamily="2" charset="0"/>
            </a:endParaRPr>
          </a:p>
          <a:p>
            <a:pPr algn="ctr"/>
            <a:r>
              <a:rPr lang="en-US" sz="3600" b="1" dirty="0">
                <a:latin typeface="Pragmatica" pitchFamily="2" charset="0"/>
              </a:rPr>
              <a:t>String</a:t>
            </a:r>
          </a:p>
        </p:txBody>
      </p:sp>
      <p:sp>
        <p:nvSpPr>
          <p:cNvPr id="18" name="TextBox 17">
            <a:extLst>
              <a:ext uri="{FF2B5EF4-FFF2-40B4-BE49-F238E27FC236}">
                <a16:creationId xmlns:a16="http://schemas.microsoft.com/office/drawing/2014/main" id="{89E87BCE-1EC6-47E1-A43C-4715565AF90D}"/>
              </a:ext>
            </a:extLst>
          </p:cNvPr>
          <p:cNvSpPr txBox="1"/>
          <p:nvPr/>
        </p:nvSpPr>
        <p:spPr>
          <a:xfrm>
            <a:off x="8305800" y="3389174"/>
            <a:ext cx="4876800" cy="1815882"/>
          </a:xfrm>
          <a:prstGeom prst="rect">
            <a:avLst/>
          </a:prstGeom>
          <a:noFill/>
        </p:spPr>
        <p:txBody>
          <a:bodyPr wrap="square" rtlCol="0">
            <a:spAutoFit/>
          </a:bodyPr>
          <a:lstStyle/>
          <a:p>
            <a:pPr algn="ctr"/>
            <a:r>
              <a:rPr lang="en-US" sz="4000" b="1" dirty="0">
                <a:latin typeface="Consolas" panose="020B0609020204030204" pitchFamily="49" charset="0"/>
              </a:rPr>
              <a:t>2.365</a:t>
            </a:r>
          </a:p>
          <a:p>
            <a:pPr algn="ctr"/>
            <a:endParaRPr lang="en-US" sz="3600" b="1" dirty="0">
              <a:latin typeface="Pragmatica" pitchFamily="2" charset="0"/>
            </a:endParaRPr>
          </a:p>
          <a:p>
            <a:pPr algn="ctr"/>
            <a:r>
              <a:rPr lang="en-US" sz="3600" b="1" dirty="0">
                <a:latin typeface="Pragmatica" pitchFamily="2" charset="0"/>
              </a:rPr>
              <a:t>Float</a:t>
            </a:r>
          </a:p>
        </p:txBody>
      </p:sp>
      <p:sp>
        <p:nvSpPr>
          <p:cNvPr id="20" name="TextBox 19">
            <a:extLst>
              <a:ext uri="{FF2B5EF4-FFF2-40B4-BE49-F238E27FC236}">
                <a16:creationId xmlns:a16="http://schemas.microsoft.com/office/drawing/2014/main" id="{E83A7970-4D6A-497F-90B6-EB9968BDEA68}"/>
              </a:ext>
            </a:extLst>
          </p:cNvPr>
          <p:cNvSpPr txBox="1"/>
          <p:nvPr/>
        </p:nvSpPr>
        <p:spPr>
          <a:xfrm>
            <a:off x="8305800" y="6416479"/>
            <a:ext cx="4876800" cy="1815882"/>
          </a:xfrm>
          <a:prstGeom prst="rect">
            <a:avLst/>
          </a:prstGeom>
          <a:noFill/>
        </p:spPr>
        <p:txBody>
          <a:bodyPr wrap="square" rtlCol="0">
            <a:spAutoFit/>
          </a:bodyPr>
          <a:lstStyle/>
          <a:p>
            <a:pPr algn="ctr"/>
            <a:r>
              <a:rPr lang="en-US" sz="4000" b="1" dirty="0">
                <a:latin typeface="Consolas" panose="020B0609020204030204" pitchFamily="49" charset="0"/>
              </a:rPr>
              <a:t>[1,2,2.5,False]</a:t>
            </a:r>
          </a:p>
          <a:p>
            <a:pPr algn="ctr"/>
            <a:endParaRPr lang="en-US" sz="3600" b="1" dirty="0">
              <a:latin typeface="Pragmatica" pitchFamily="2" charset="0"/>
            </a:endParaRPr>
          </a:p>
          <a:p>
            <a:pPr algn="ctr"/>
            <a:r>
              <a:rPr lang="en-US" sz="3600" b="1" dirty="0">
                <a:latin typeface="Pragmatica" pitchFamily="2" charset="0"/>
              </a:rPr>
              <a:t>List</a:t>
            </a:r>
          </a:p>
        </p:txBody>
      </p:sp>
      <p:pic>
        <p:nvPicPr>
          <p:cNvPr id="7" name="Picture 6">
            <a:extLst>
              <a:ext uri="{FF2B5EF4-FFF2-40B4-BE49-F238E27FC236}">
                <a16:creationId xmlns:a16="http://schemas.microsoft.com/office/drawing/2014/main" id="{2262BB9C-BE22-4FC1-B089-9F6BA3E87FCE}"/>
              </a:ext>
            </a:extLst>
          </p:cNvPr>
          <p:cNvPicPr>
            <a:picLocks noChangeAspect="1"/>
          </p:cNvPicPr>
          <p:nvPr/>
        </p:nvPicPr>
        <p:blipFill>
          <a:blip r:embed="rId11"/>
          <a:stretch>
            <a:fillRect/>
          </a:stretch>
        </p:blipFill>
        <p:spPr>
          <a:xfrm>
            <a:off x="9568094" y="946171"/>
            <a:ext cx="10217782" cy="8010838"/>
          </a:xfrm>
          <a:prstGeom prst="rect">
            <a:avLst/>
          </a:prstGeom>
        </p:spPr>
      </p:pic>
    </p:spTree>
    <p:extLst>
      <p:ext uri="{BB962C8B-B14F-4D97-AF65-F5344CB8AC3E}">
        <p14:creationId xmlns:p14="http://schemas.microsoft.com/office/powerpoint/2010/main" val="4051793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sp>
      </p:grpSp>
      <p:sp>
        <p:nvSpPr>
          <p:cNvPr id="6" name="AutoShape 6"/>
          <p:cNvSpPr/>
          <p:nvPr/>
        </p:nvSpPr>
        <p:spPr>
          <a:xfrm>
            <a:off x="9144000" y="2143604"/>
            <a:ext cx="9466400" cy="56192"/>
          </a:xfrm>
          <a:prstGeom prst="rect">
            <a:avLst/>
          </a:prstGeom>
          <a:solidFill>
            <a:srgbClr val="000000"/>
          </a:solidFill>
        </p:spPr>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7658100" cy="2308324"/>
          </a:xfrm>
          <a:prstGeom prst="rect">
            <a:avLst/>
          </a:prstGeom>
        </p:spPr>
        <p:txBody>
          <a:bodyPr wrap="square" lIns="0" tIns="0" rIns="0" bIns="0" rtlCol="0" anchor="t">
            <a:spAutoFit/>
          </a:bodyPr>
          <a:lstStyle/>
          <a:p>
            <a:pPr>
              <a:lnSpc>
                <a:spcPts val="9000"/>
              </a:lnSpc>
            </a:pPr>
            <a:r>
              <a:rPr lang="en-US" sz="7500" spc="375" dirty="0">
                <a:solidFill>
                  <a:srgbClr val="000000"/>
                </a:solidFill>
                <a:latin typeface="League Spartan Bold"/>
              </a:rPr>
              <a:t>HI, I’M GEORGE</a:t>
            </a:r>
          </a:p>
        </p:txBody>
      </p:sp>
      <p:sp>
        <p:nvSpPr>
          <p:cNvPr id="9" name="TextBox 9"/>
          <p:cNvSpPr txBox="1"/>
          <p:nvPr/>
        </p:nvSpPr>
        <p:spPr>
          <a:xfrm rot="-5400000">
            <a:off x="-436430" y="7018749"/>
            <a:ext cx="3650350" cy="828753"/>
          </a:xfrm>
          <a:prstGeom prst="rect">
            <a:avLst/>
          </a:prstGeom>
        </p:spPr>
        <p:txBody>
          <a:bodyPr lIns="0" tIns="0" rIns="0" bIns="0" rtlCol="0" anchor="t">
            <a:spAutoFit/>
          </a:bodyPr>
          <a:lstStyle/>
          <a:p>
            <a:pPr>
              <a:lnSpc>
                <a:spcPts val="3359"/>
              </a:lnSpc>
            </a:pPr>
            <a:r>
              <a:rPr lang="en-US" sz="2400" spc="192" dirty="0">
                <a:solidFill>
                  <a:srgbClr val="000000"/>
                </a:solidFill>
                <a:latin typeface="Gidole"/>
              </a:rPr>
              <a:t>Intro to Python for Finance</a:t>
            </a:r>
          </a:p>
        </p:txBody>
      </p:sp>
      <p:pic>
        <p:nvPicPr>
          <p:cNvPr id="11" name="Picture 2" descr="Stringfest Analytics main logo">
            <a:extLst>
              <a:ext uri="{FF2B5EF4-FFF2-40B4-BE49-F238E27FC236}">
                <a16:creationId xmlns:a16="http://schemas.microsoft.com/office/drawing/2014/main" id="{B9C95A93-4DE9-B57B-EFF0-258401AE0A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7550" y="5298216"/>
            <a:ext cx="5736559" cy="420718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Advancing into Analytics Cover Image">
            <a:extLst>
              <a:ext uri="{FF2B5EF4-FFF2-40B4-BE49-F238E27FC236}">
                <a16:creationId xmlns:a16="http://schemas.microsoft.com/office/drawing/2014/main" id="{7428700E-46C0-0E55-935E-4DD48C8780F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995395" y="2933700"/>
            <a:ext cx="2858690" cy="37338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Free photos of Cleveland">
            <a:extLst>
              <a:ext uri="{FF2B5EF4-FFF2-40B4-BE49-F238E27FC236}">
                <a16:creationId xmlns:a16="http://schemas.microsoft.com/office/drawing/2014/main" id="{CA159488-407D-1A03-A1C7-FB0BBB57481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59984" y="2989892"/>
            <a:ext cx="3881025" cy="258330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Free photos of People">
            <a:extLst>
              <a:ext uri="{FF2B5EF4-FFF2-40B4-BE49-F238E27FC236}">
                <a16:creationId xmlns:a16="http://schemas.microsoft.com/office/drawing/2014/main" id="{7CA6A0A9-5A92-CD0D-5FF7-D396B3B9F39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02976" y="7182369"/>
            <a:ext cx="4168652" cy="2761732"/>
          </a:xfrm>
          <a:prstGeom prst="rect">
            <a:avLst/>
          </a:prstGeom>
          <a:noFill/>
          <a:extLst>
            <a:ext uri="{909E8E84-426E-40DD-AFC4-6F175D3DCCD1}">
              <a14:hiddenFill xmlns:a14="http://schemas.microsoft.com/office/drawing/2010/main">
                <a:solidFill>
                  <a:srgbClr val="FFFFFF"/>
                </a:solidFill>
              </a14:hiddenFill>
            </a:ext>
          </a:extLst>
        </p:spPr>
      </p:pic>
      <p:sp>
        <p:nvSpPr>
          <p:cNvPr id="17" name="Multiplication Sign 16">
            <a:extLst>
              <a:ext uri="{FF2B5EF4-FFF2-40B4-BE49-F238E27FC236}">
                <a16:creationId xmlns:a16="http://schemas.microsoft.com/office/drawing/2014/main" id="{D019BD80-D9E1-10F1-A456-8145EAD4CE73}"/>
              </a:ext>
            </a:extLst>
          </p:cNvPr>
          <p:cNvSpPr/>
          <p:nvPr/>
        </p:nvSpPr>
        <p:spPr>
          <a:xfrm>
            <a:off x="8726501" y="7253510"/>
            <a:ext cx="5443189" cy="2447480"/>
          </a:xfrm>
          <a:prstGeom prst="mathMultiply">
            <a:avLst>
              <a:gd name="adj1" fmla="val 647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8127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sp>
      </p:grpSp>
      <p:sp>
        <p:nvSpPr>
          <p:cNvPr id="6" name="AutoShape 6"/>
          <p:cNvSpPr/>
          <p:nvPr/>
        </p:nvSpPr>
        <p:spPr>
          <a:xfrm>
            <a:off x="9144000" y="2143604"/>
            <a:ext cx="9466400" cy="56192"/>
          </a:xfrm>
          <a:prstGeom prst="rect">
            <a:avLst/>
          </a:prstGeom>
          <a:solidFill>
            <a:srgbClr val="000000"/>
          </a:solidFill>
        </p:spPr>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7933762" cy="1477328"/>
          </a:xfrm>
          <a:prstGeom prst="rect">
            <a:avLst/>
          </a:prstGeom>
        </p:spPr>
        <p:txBody>
          <a:bodyPr wrap="square" lIns="0" tIns="0" rIns="0" bIns="0" rtlCol="0" anchor="t">
            <a:spAutoFit/>
          </a:bodyPr>
          <a:lstStyle/>
          <a:p>
            <a:r>
              <a:rPr lang="en-US" sz="4800" b="1" spc="375" dirty="0">
                <a:solidFill>
                  <a:srgbClr val="000000"/>
                </a:solidFill>
                <a:latin typeface="League Spartan Bold"/>
              </a:rPr>
              <a:t>COURSE OBJECTIVES (with a twist of finance)</a:t>
            </a:r>
          </a:p>
        </p:txBody>
      </p:sp>
      <p:sp>
        <p:nvSpPr>
          <p:cNvPr id="9" name="TextBox 9"/>
          <p:cNvSpPr txBox="1"/>
          <p:nvPr/>
        </p:nvSpPr>
        <p:spPr>
          <a:xfrm rot="-5400000">
            <a:off x="-436430" y="7018749"/>
            <a:ext cx="3650350" cy="828753"/>
          </a:xfrm>
          <a:prstGeom prst="rect">
            <a:avLst/>
          </a:prstGeom>
        </p:spPr>
        <p:txBody>
          <a:bodyPr lIns="0" tIns="0" rIns="0" bIns="0" rtlCol="0" anchor="t">
            <a:spAutoFit/>
          </a:bodyPr>
          <a:lstStyle/>
          <a:p>
            <a:pPr>
              <a:lnSpc>
                <a:spcPts val="3359"/>
              </a:lnSpc>
            </a:pPr>
            <a:r>
              <a:rPr lang="en-US" sz="2400" spc="192" dirty="0">
                <a:solidFill>
                  <a:srgbClr val="000000"/>
                </a:solidFill>
                <a:latin typeface="Gidole"/>
              </a:rPr>
              <a:t>Intro to Python for Finance</a:t>
            </a:r>
          </a:p>
        </p:txBody>
      </p:sp>
      <p:sp>
        <p:nvSpPr>
          <p:cNvPr id="10" name="TextBox 10"/>
          <p:cNvSpPr txBox="1"/>
          <p:nvPr/>
        </p:nvSpPr>
        <p:spPr>
          <a:xfrm>
            <a:off x="3420038" y="3316520"/>
            <a:ext cx="8924362" cy="5808000"/>
          </a:xfrm>
          <a:prstGeom prst="rect">
            <a:avLst/>
          </a:prstGeom>
        </p:spPr>
        <p:txBody>
          <a:bodyPr wrap="square" lIns="0" tIns="0" rIns="0" bIns="0" rtlCol="0" anchor="t">
            <a:spAutoFit/>
          </a:bodyPr>
          <a:lstStyle/>
          <a:p>
            <a:pPr marL="457200" indent="-457200">
              <a:lnSpc>
                <a:spcPts val="3750"/>
              </a:lnSpc>
              <a:buFont typeface="Arial" panose="020B0604020202020204" pitchFamily="34" charset="0"/>
              <a:buChar char="•"/>
            </a:pPr>
            <a:r>
              <a:rPr lang="en-US" sz="3200" spc="30" dirty="0">
                <a:solidFill>
                  <a:srgbClr val="000000"/>
                </a:solidFill>
                <a:latin typeface="Gidole"/>
              </a:rPr>
              <a:t>Load, view and write spreadsheet files from Python</a:t>
            </a:r>
          </a:p>
          <a:p>
            <a:pPr marL="457200" indent="-457200">
              <a:lnSpc>
                <a:spcPts val="3750"/>
              </a:lnSpc>
              <a:buFont typeface="Arial" panose="020B0604020202020204" pitchFamily="34" charset="0"/>
              <a:buChar char="•"/>
            </a:pPr>
            <a:endParaRPr lang="en-US" sz="3200" spc="30" dirty="0">
              <a:solidFill>
                <a:srgbClr val="000000"/>
              </a:solidFill>
              <a:latin typeface="Gidole"/>
            </a:endParaRPr>
          </a:p>
          <a:p>
            <a:pPr marL="457200" indent="-457200">
              <a:lnSpc>
                <a:spcPts val="3750"/>
              </a:lnSpc>
              <a:buFont typeface="Arial" panose="020B0604020202020204" pitchFamily="34" charset="0"/>
              <a:buChar char="•"/>
            </a:pPr>
            <a:r>
              <a:rPr lang="en-US" sz="3200" spc="30" dirty="0">
                <a:solidFill>
                  <a:srgbClr val="000000"/>
                </a:solidFill>
                <a:latin typeface="Gidole"/>
              </a:rPr>
              <a:t>Perform common data wrangling tasks such as sorting, filtering, and aggregation</a:t>
            </a:r>
          </a:p>
          <a:p>
            <a:pPr marL="457200" indent="-457200">
              <a:lnSpc>
                <a:spcPts val="3750"/>
              </a:lnSpc>
              <a:buFont typeface="Arial" panose="020B0604020202020204" pitchFamily="34" charset="0"/>
              <a:buChar char="•"/>
            </a:pPr>
            <a:endParaRPr lang="en-US" sz="3200" spc="30" dirty="0">
              <a:solidFill>
                <a:srgbClr val="000000"/>
              </a:solidFill>
              <a:latin typeface="Gidole"/>
            </a:endParaRPr>
          </a:p>
          <a:p>
            <a:pPr marL="457200" indent="-457200">
              <a:lnSpc>
                <a:spcPts val="3750"/>
              </a:lnSpc>
              <a:buFont typeface="Arial" panose="020B0604020202020204" pitchFamily="34" charset="0"/>
              <a:buChar char="•"/>
            </a:pPr>
            <a:r>
              <a:rPr lang="en-US" sz="3200" spc="30" dirty="0">
                <a:solidFill>
                  <a:srgbClr val="000000"/>
                </a:solidFill>
                <a:latin typeface="Gidole"/>
              </a:rPr>
              <a:t>Navigate and execute code in </a:t>
            </a:r>
            <a:r>
              <a:rPr lang="en-US" sz="3200" spc="30" dirty="0" err="1">
                <a:solidFill>
                  <a:srgbClr val="000000"/>
                </a:solidFill>
                <a:latin typeface="Gidole"/>
              </a:rPr>
              <a:t>Jupyter</a:t>
            </a:r>
            <a:r>
              <a:rPr lang="en-US" sz="3200" spc="30" dirty="0">
                <a:solidFill>
                  <a:srgbClr val="000000"/>
                </a:solidFill>
                <a:latin typeface="Gidole"/>
              </a:rPr>
              <a:t> notebooks</a:t>
            </a:r>
          </a:p>
          <a:p>
            <a:pPr>
              <a:lnSpc>
                <a:spcPts val="3750"/>
              </a:lnSpc>
            </a:pPr>
            <a:endParaRPr lang="en-US" sz="3200" spc="30" dirty="0">
              <a:solidFill>
                <a:srgbClr val="000000"/>
              </a:solidFill>
              <a:latin typeface="Gidole"/>
            </a:endParaRPr>
          </a:p>
          <a:p>
            <a:pPr marL="457200" indent="-457200">
              <a:lnSpc>
                <a:spcPts val="3750"/>
              </a:lnSpc>
              <a:buFont typeface="Arial" panose="020B0604020202020204" pitchFamily="34" charset="0"/>
              <a:buChar char="•"/>
            </a:pPr>
            <a:r>
              <a:rPr lang="en-US" sz="3200" spc="30" dirty="0">
                <a:solidFill>
                  <a:srgbClr val="000000"/>
                </a:solidFill>
                <a:latin typeface="Gidole"/>
              </a:rPr>
              <a:t>Identify, install and implement useful packages for your needs</a:t>
            </a:r>
          </a:p>
          <a:p>
            <a:pPr marL="457200" indent="-457200">
              <a:lnSpc>
                <a:spcPts val="3750"/>
              </a:lnSpc>
              <a:buFont typeface="Arial" panose="020B0604020202020204" pitchFamily="34" charset="0"/>
              <a:buChar char="•"/>
            </a:pPr>
            <a:endParaRPr lang="en-US" sz="3200" spc="30" dirty="0">
              <a:solidFill>
                <a:srgbClr val="000000"/>
              </a:solidFill>
              <a:latin typeface="Gidole"/>
            </a:endParaRPr>
          </a:p>
          <a:p>
            <a:pPr marL="457200" indent="-457200">
              <a:lnSpc>
                <a:spcPts val="3750"/>
              </a:lnSpc>
              <a:buFont typeface="Arial" panose="020B0604020202020204" pitchFamily="34" charset="0"/>
              <a:buChar char="•"/>
            </a:pPr>
            <a:r>
              <a:rPr lang="en-US" sz="3200" spc="30" dirty="0">
                <a:solidFill>
                  <a:srgbClr val="000000"/>
                </a:solidFill>
                <a:latin typeface="Gidole"/>
              </a:rPr>
              <a:t>Not panicking</a:t>
            </a:r>
            <a:endParaRPr lang="en-US" sz="3000" spc="30" dirty="0">
              <a:solidFill>
                <a:srgbClr val="000000"/>
              </a:solidFill>
              <a:latin typeface="Gidole"/>
            </a:endParaRPr>
          </a:p>
          <a:p>
            <a:pPr>
              <a:lnSpc>
                <a:spcPts val="3750"/>
              </a:lnSpc>
            </a:pPr>
            <a:endParaRPr lang="en-US" sz="3000" spc="30" dirty="0">
              <a:solidFill>
                <a:srgbClr val="000000"/>
              </a:solidFill>
              <a:latin typeface="Gidole"/>
            </a:endParaRPr>
          </a:p>
        </p:txBody>
      </p:sp>
    </p:spTree>
    <p:extLst>
      <p:ext uri="{BB962C8B-B14F-4D97-AF65-F5344CB8AC3E}">
        <p14:creationId xmlns:p14="http://schemas.microsoft.com/office/powerpoint/2010/main" val="2129462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sp>
      </p:grpSp>
      <p:sp>
        <p:nvSpPr>
          <p:cNvPr id="6" name="AutoShape 6"/>
          <p:cNvSpPr/>
          <p:nvPr/>
        </p:nvSpPr>
        <p:spPr>
          <a:xfrm>
            <a:off x="9144000" y="2143604"/>
            <a:ext cx="9466400" cy="56192"/>
          </a:xfrm>
          <a:prstGeom prst="rect">
            <a:avLst/>
          </a:prstGeom>
          <a:solidFill>
            <a:srgbClr val="000000"/>
          </a:solidFill>
        </p:spPr>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7567947" cy="2308324"/>
          </a:xfrm>
          <a:prstGeom prst="rect">
            <a:avLst/>
          </a:prstGeom>
        </p:spPr>
        <p:txBody>
          <a:bodyPr lIns="0" tIns="0" rIns="0" bIns="0" rtlCol="0" anchor="t">
            <a:spAutoFit/>
          </a:bodyPr>
          <a:lstStyle/>
          <a:p>
            <a:pPr>
              <a:lnSpc>
                <a:spcPts val="9000"/>
              </a:lnSpc>
            </a:pPr>
            <a:r>
              <a:rPr lang="en-US" sz="7500" spc="375" dirty="0">
                <a:solidFill>
                  <a:srgbClr val="000000"/>
                </a:solidFill>
                <a:latin typeface="League Spartan Bold"/>
              </a:rPr>
              <a:t>FOLLOWING ALONG</a:t>
            </a:r>
          </a:p>
        </p:txBody>
      </p:sp>
      <p:sp>
        <p:nvSpPr>
          <p:cNvPr id="9" name="TextBox 9"/>
          <p:cNvSpPr txBox="1"/>
          <p:nvPr/>
        </p:nvSpPr>
        <p:spPr>
          <a:xfrm rot="-5400000">
            <a:off x="-436430" y="7018749"/>
            <a:ext cx="3650350" cy="828753"/>
          </a:xfrm>
          <a:prstGeom prst="rect">
            <a:avLst/>
          </a:prstGeom>
        </p:spPr>
        <p:txBody>
          <a:bodyPr lIns="0" tIns="0" rIns="0" bIns="0" rtlCol="0" anchor="t">
            <a:spAutoFit/>
          </a:bodyPr>
          <a:lstStyle/>
          <a:p>
            <a:pPr>
              <a:lnSpc>
                <a:spcPts val="3359"/>
              </a:lnSpc>
            </a:pPr>
            <a:r>
              <a:rPr lang="en-US" sz="2400" spc="192" dirty="0">
                <a:solidFill>
                  <a:srgbClr val="000000"/>
                </a:solidFill>
                <a:latin typeface="Gidole"/>
              </a:rPr>
              <a:t>Intro to Python for Finance</a:t>
            </a:r>
          </a:p>
        </p:txBody>
      </p:sp>
      <p:sp>
        <p:nvSpPr>
          <p:cNvPr id="10" name="TextBox 10"/>
          <p:cNvSpPr txBox="1"/>
          <p:nvPr/>
        </p:nvSpPr>
        <p:spPr>
          <a:xfrm>
            <a:off x="3420038" y="3316520"/>
            <a:ext cx="9305362" cy="5320687"/>
          </a:xfrm>
          <a:prstGeom prst="rect">
            <a:avLst/>
          </a:prstGeom>
        </p:spPr>
        <p:txBody>
          <a:bodyPr wrap="square" lIns="0" tIns="0" rIns="0" bIns="0" rtlCol="0" anchor="t">
            <a:spAutoFit/>
          </a:bodyPr>
          <a:lstStyle/>
          <a:p>
            <a:pPr>
              <a:lnSpc>
                <a:spcPts val="3750"/>
              </a:lnSpc>
            </a:pPr>
            <a:r>
              <a:rPr lang="en-US" sz="3200" spc="30" dirty="0">
                <a:solidFill>
                  <a:srgbClr val="000000"/>
                </a:solidFill>
                <a:latin typeface="Gidole"/>
              </a:rPr>
              <a:t>Course repo: </a:t>
            </a:r>
            <a:r>
              <a:rPr lang="en-US" sz="3200" spc="30" dirty="0">
                <a:solidFill>
                  <a:srgbClr val="000000"/>
                </a:solidFill>
                <a:latin typeface="Gidole"/>
                <a:hlinkClick r:id="rId4"/>
              </a:rPr>
              <a:t>https://github.com/stringfestdata/thunderbird-intro-python-finance</a:t>
            </a:r>
            <a:r>
              <a:rPr lang="en-US" sz="3200" spc="30" dirty="0">
                <a:solidFill>
                  <a:srgbClr val="000000"/>
                </a:solidFill>
                <a:latin typeface="Gidole"/>
              </a:rPr>
              <a:t>  </a:t>
            </a:r>
          </a:p>
          <a:p>
            <a:pPr marL="457200" indent="-457200">
              <a:lnSpc>
                <a:spcPts val="3750"/>
              </a:lnSpc>
              <a:buFont typeface="Arial" panose="020B0604020202020204" pitchFamily="34" charset="0"/>
              <a:buChar char="•"/>
            </a:pPr>
            <a:endParaRPr lang="en-US" sz="3200" spc="30" dirty="0">
              <a:solidFill>
                <a:srgbClr val="000000"/>
              </a:solidFill>
              <a:latin typeface="Gidole"/>
            </a:endParaRPr>
          </a:p>
          <a:p>
            <a:pPr marL="457200" indent="-457200">
              <a:lnSpc>
                <a:spcPts val="3750"/>
              </a:lnSpc>
              <a:buFont typeface="Arial" panose="020B0604020202020204" pitchFamily="34" charset="0"/>
              <a:buChar char="•"/>
            </a:pPr>
            <a:r>
              <a:rPr lang="en-US" sz="3200" spc="30" dirty="0">
                <a:solidFill>
                  <a:srgbClr val="000000"/>
                </a:solidFill>
                <a:latin typeface="Gidole"/>
              </a:rPr>
              <a:t>Each section is a sub-folder</a:t>
            </a:r>
          </a:p>
          <a:p>
            <a:pPr>
              <a:lnSpc>
                <a:spcPts val="3750"/>
              </a:lnSpc>
            </a:pPr>
            <a:endParaRPr lang="en-US" sz="3200" spc="30" dirty="0">
              <a:solidFill>
                <a:srgbClr val="000000"/>
              </a:solidFill>
              <a:latin typeface="Gidole"/>
            </a:endParaRPr>
          </a:p>
          <a:p>
            <a:pPr marL="457200" indent="-457200">
              <a:lnSpc>
                <a:spcPts val="3750"/>
              </a:lnSpc>
              <a:buFont typeface="Arial" panose="020B0604020202020204" pitchFamily="34" charset="0"/>
              <a:buChar char="•"/>
            </a:pPr>
            <a:r>
              <a:rPr lang="en-US" sz="3200" spc="30" dirty="0">
                <a:solidFill>
                  <a:srgbClr val="000000"/>
                </a:solidFill>
                <a:latin typeface="Gidole"/>
              </a:rPr>
              <a:t>Demos = follow along with me</a:t>
            </a:r>
          </a:p>
          <a:p>
            <a:pPr>
              <a:lnSpc>
                <a:spcPts val="3750"/>
              </a:lnSpc>
            </a:pPr>
            <a:endParaRPr lang="en-US" sz="3200" spc="30" dirty="0">
              <a:solidFill>
                <a:srgbClr val="000000"/>
              </a:solidFill>
              <a:latin typeface="Gidole"/>
            </a:endParaRPr>
          </a:p>
          <a:p>
            <a:pPr marL="457200" indent="-457200">
              <a:lnSpc>
                <a:spcPts val="3750"/>
              </a:lnSpc>
              <a:buFont typeface="Arial" panose="020B0604020202020204" pitchFamily="34" charset="0"/>
              <a:buChar char="•"/>
            </a:pPr>
            <a:r>
              <a:rPr lang="en-US" sz="3200" spc="30" dirty="0">
                <a:solidFill>
                  <a:srgbClr val="000000"/>
                </a:solidFill>
                <a:latin typeface="Gidole"/>
              </a:rPr>
              <a:t>Drills = try it yourself</a:t>
            </a:r>
          </a:p>
          <a:p>
            <a:pPr>
              <a:lnSpc>
                <a:spcPts val="3750"/>
              </a:lnSpc>
            </a:pPr>
            <a:endParaRPr lang="en-US" sz="3000" spc="30" dirty="0">
              <a:solidFill>
                <a:srgbClr val="000000"/>
              </a:solidFill>
              <a:latin typeface="Gidole"/>
            </a:endParaRPr>
          </a:p>
          <a:p>
            <a:pPr>
              <a:lnSpc>
                <a:spcPts val="3750"/>
              </a:lnSpc>
            </a:pPr>
            <a:endParaRPr lang="en-US" sz="3000" spc="30" dirty="0">
              <a:solidFill>
                <a:srgbClr val="000000"/>
              </a:solidFill>
              <a:latin typeface="Gidole"/>
            </a:endParaRPr>
          </a:p>
        </p:txBody>
      </p:sp>
    </p:spTree>
    <p:extLst>
      <p:ext uri="{BB962C8B-B14F-4D97-AF65-F5344CB8AC3E}">
        <p14:creationId xmlns:p14="http://schemas.microsoft.com/office/powerpoint/2010/main" val="3926009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sp>
      </p:grpSp>
      <p:sp>
        <p:nvSpPr>
          <p:cNvPr id="6" name="AutoShape 6"/>
          <p:cNvSpPr/>
          <p:nvPr/>
        </p:nvSpPr>
        <p:spPr>
          <a:xfrm>
            <a:off x="9144000" y="2143604"/>
            <a:ext cx="9466400" cy="56192"/>
          </a:xfrm>
          <a:prstGeom prst="rect">
            <a:avLst/>
          </a:prstGeom>
          <a:solidFill>
            <a:srgbClr val="000000"/>
          </a:solidFill>
        </p:spPr>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7567947" cy="2308324"/>
          </a:xfrm>
          <a:prstGeom prst="rect">
            <a:avLst/>
          </a:prstGeom>
        </p:spPr>
        <p:txBody>
          <a:bodyPr lIns="0" tIns="0" rIns="0" bIns="0" rtlCol="0" anchor="t">
            <a:spAutoFit/>
          </a:bodyPr>
          <a:lstStyle/>
          <a:p>
            <a:pPr>
              <a:lnSpc>
                <a:spcPts val="9000"/>
              </a:lnSpc>
            </a:pPr>
            <a:r>
              <a:rPr lang="en-US" sz="7500" spc="375" dirty="0">
                <a:solidFill>
                  <a:srgbClr val="000000"/>
                </a:solidFill>
                <a:latin typeface="League Spartan Bold"/>
              </a:rPr>
              <a:t>LAUNCHING JUPYTER</a:t>
            </a:r>
          </a:p>
        </p:txBody>
      </p:sp>
      <p:sp>
        <p:nvSpPr>
          <p:cNvPr id="9" name="TextBox 9"/>
          <p:cNvSpPr txBox="1"/>
          <p:nvPr/>
        </p:nvSpPr>
        <p:spPr>
          <a:xfrm rot="-5400000">
            <a:off x="-436430" y="7018749"/>
            <a:ext cx="3650350" cy="828753"/>
          </a:xfrm>
          <a:prstGeom prst="rect">
            <a:avLst/>
          </a:prstGeom>
        </p:spPr>
        <p:txBody>
          <a:bodyPr lIns="0" tIns="0" rIns="0" bIns="0" rtlCol="0" anchor="t">
            <a:spAutoFit/>
          </a:bodyPr>
          <a:lstStyle/>
          <a:p>
            <a:pPr>
              <a:lnSpc>
                <a:spcPts val="3359"/>
              </a:lnSpc>
            </a:pPr>
            <a:r>
              <a:rPr lang="en-US" sz="2400" spc="192" dirty="0">
                <a:solidFill>
                  <a:srgbClr val="000000"/>
                </a:solidFill>
                <a:latin typeface="Gidole"/>
              </a:rPr>
              <a:t>Intro to Python for Finance</a:t>
            </a:r>
          </a:p>
        </p:txBody>
      </p:sp>
      <p:sp>
        <p:nvSpPr>
          <p:cNvPr id="10" name="TextBox 10"/>
          <p:cNvSpPr txBox="1"/>
          <p:nvPr/>
        </p:nvSpPr>
        <p:spPr>
          <a:xfrm>
            <a:off x="3420038" y="3316520"/>
            <a:ext cx="9305362" cy="3371436"/>
          </a:xfrm>
          <a:prstGeom prst="rect">
            <a:avLst/>
          </a:prstGeom>
        </p:spPr>
        <p:txBody>
          <a:bodyPr wrap="square" lIns="0" tIns="0" rIns="0" bIns="0" rtlCol="0" anchor="t">
            <a:spAutoFit/>
          </a:bodyPr>
          <a:lstStyle/>
          <a:p>
            <a:pPr marL="457200" indent="-457200">
              <a:lnSpc>
                <a:spcPts val="3750"/>
              </a:lnSpc>
              <a:buFont typeface="Arial" panose="020B0604020202020204" pitchFamily="34" charset="0"/>
              <a:buChar char="•"/>
            </a:pPr>
            <a:endParaRPr lang="en-US" sz="32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On Windows:</a:t>
            </a:r>
          </a:p>
          <a:p>
            <a:pPr marL="914400" lvl="1" indent="-457200">
              <a:lnSpc>
                <a:spcPts val="3750"/>
              </a:lnSpc>
              <a:buFont typeface="Arial" panose="020B0604020202020204" pitchFamily="34" charset="0"/>
              <a:buChar char="•"/>
            </a:pPr>
            <a:r>
              <a:rPr lang="en-US" sz="3000" spc="30" dirty="0">
                <a:solidFill>
                  <a:srgbClr val="000000"/>
                </a:solidFill>
                <a:latin typeface="Gidole"/>
              </a:rPr>
              <a:t>Window key &gt; search “Jupyter Notebook” &gt; Enter</a:t>
            </a:r>
          </a:p>
          <a:p>
            <a:pPr lvl="1">
              <a:lnSpc>
                <a:spcPts val="3750"/>
              </a:lnSpc>
            </a:pP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On Mac:</a:t>
            </a:r>
          </a:p>
          <a:p>
            <a:pPr marL="914400" lvl="1" indent="-457200">
              <a:lnSpc>
                <a:spcPts val="3750"/>
              </a:lnSpc>
              <a:buFont typeface="Arial" panose="020B0604020202020204" pitchFamily="34" charset="0"/>
              <a:buChar char="•"/>
            </a:pPr>
            <a:r>
              <a:rPr lang="en-US" sz="3000" spc="30" dirty="0">
                <a:solidFill>
                  <a:srgbClr val="000000"/>
                </a:solidFill>
                <a:latin typeface="Gidole"/>
              </a:rPr>
              <a:t>Terminal &gt; type </a:t>
            </a:r>
            <a:r>
              <a:rPr lang="en-US" sz="3000" spc="30" dirty="0" err="1">
                <a:solidFill>
                  <a:srgbClr val="000000"/>
                </a:solidFill>
                <a:latin typeface="Consolas" panose="020B0609020204030204" pitchFamily="49" charset="0"/>
              </a:rPr>
              <a:t>jupyter</a:t>
            </a:r>
            <a:r>
              <a:rPr lang="en-US" sz="3000" spc="30" dirty="0">
                <a:solidFill>
                  <a:srgbClr val="000000"/>
                </a:solidFill>
                <a:latin typeface="Consolas" panose="020B0609020204030204" pitchFamily="49" charset="0"/>
              </a:rPr>
              <a:t> notebook</a:t>
            </a:r>
            <a:r>
              <a:rPr lang="en-US" sz="3000" spc="30" dirty="0">
                <a:solidFill>
                  <a:srgbClr val="000000"/>
                </a:solidFill>
                <a:latin typeface="Gidole"/>
              </a:rPr>
              <a:t> &gt; Enter</a:t>
            </a:r>
          </a:p>
          <a:p>
            <a:pPr>
              <a:lnSpc>
                <a:spcPts val="3750"/>
              </a:lnSpc>
            </a:pPr>
            <a:endParaRPr lang="en-US" sz="3000" spc="30" dirty="0">
              <a:solidFill>
                <a:srgbClr val="000000"/>
              </a:solidFill>
              <a:latin typeface="Gidole"/>
            </a:endParaRPr>
          </a:p>
        </p:txBody>
      </p:sp>
    </p:spTree>
    <p:extLst>
      <p:ext uri="{BB962C8B-B14F-4D97-AF65-F5344CB8AC3E}">
        <p14:creationId xmlns:p14="http://schemas.microsoft.com/office/powerpoint/2010/main" val="973614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0401" y="0"/>
            <a:ext cx="18485333" cy="10287000"/>
          </a:xfrm>
          <a:prstGeom prst="rect">
            <a:avLst/>
          </a:prstGeom>
          <a:solidFill>
            <a:srgbClr val="CF3338"/>
          </a:solidFill>
        </p:spPr>
      </p:sp>
      <p:grpSp>
        <p:nvGrpSpPr>
          <p:cNvPr id="3" name="Group 3"/>
          <p:cNvGrpSpPr/>
          <p:nvPr/>
        </p:nvGrpSpPr>
        <p:grpSpPr>
          <a:xfrm>
            <a:off x="-100401" y="2733413"/>
            <a:ext cx="7565692" cy="755358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D3935"/>
            </a:solidFill>
          </p:spPr>
        </p:sp>
      </p:grpSp>
      <p:grpSp>
        <p:nvGrpSpPr>
          <p:cNvPr id="5" name="Group 5"/>
          <p:cNvGrpSpPr/>
          <p:nvPr/>
        </p:nvGrpSpPr>
        <p:grpSpPr>
          <a:xfrm rot="-10800000">
            <a:off x="-3132158" y="5143500"/>
            <a:ext cx="6063514" cy="5251003"/>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FFFFFF">
                <a:alpha val="34901"/>
              </a:srgbClr>
            </a:solidFill>
          </p:spPr>
        </p:sp>
      </p:gr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7666093" y="264557"/>
            <a:ext cx="9593207" cy="4616648"/>
          </a:xfrm>
          <a:prstGeom prst="rect">
            <a:avLst/>
          </a:prstGeom>
        </p:spPr>
        <p:txBody>
          <a:bodyPr wrap="square" lIns="0" tIns="0" rIns="0" bIns="0" rtlCol="0" anchor="t">
            <a:spAutoFit/>
          </a:bodyPr>
          <a:lstStyle/>
          <a:p>
            <a:pPr algn="r">
              <a:lnSpc>
                <a:spcPts val="9000"/>
              </a:lnSpc>
            </a:pPr>
            <a:r>
              <a:rPr lang="en-US" sz="7500" spc="375" dirty="0">
                <a:solidFill>
                  <a:srgbClr val="FFFFFF"/>
                </a:solidFill>
                <a:latin typeface="League Spartan Bold"/>
              </a:rPr>
              <a:t>1. INTRO TO PYTHON LANGUAGE &amp; ECOSYSTEM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1295400" y="261320"/>
            <a:ext cx="16012206" cy="1209818"/>
          </a:xfrm>
          <a:prstGeom prst="rect">
            <a:avLst/>
          </a:prstGeom>
        </p:spPr>
        <p:txBody>
          <a:bodyPr wrap="square" lIns="0" tIns="0" rIns="0" bIns="0" rtlCol="0" anchor="t">
            <a:spAutoFit/>
          </a:bodyPr>
          <a:lstStyle/>
          <a:p>
            <a:pPr algn="ctr">
              <a:lnSpc>
                <a:spcPts val="10080"/>
              </a:lnSpc>
              <a:spcBef>
                <a:spcPct val="0"/>
              </a:spcBef>
            </a:pPr>
            <a:r>
              <a:rPr lang="en-US" sz="7200" dirty="0">
                <a:solidFill>
                  <a:srgbClr val="000000"/>
                </a:solidFill>
                <a:latin typeface="Open Sans Extra Bold"/>
              </a:rPr>
              <a:t>THE DATA ANALYTICS STACK</a:t>
            </a:r>
          </a:p>
        </p:txBody>
      </p:sp>
      <p:pic>
        <p:nvPicPr>
          <p:cNvPr id="1026" name="Picture 2">
            <a:extLst>
              <a:ext uri="{FF2B5EF4-FFF2-40B4-BE49-F238E27FC236}">
                <a16:creationId xmlns:a16="http://schemas.microsoft.com/office/drawing/2014/main" id="{8FCBDFD7-F826-4AF2-9DC4-4E015E43E2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2342" y="1831535"/>
            <a:ext cx="7498321" cy="74104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77ADF9C-E54E-44A4-801B-532359868A14}"/>
              </a:ext>
            </a:extLst>
          </p:cNvPr>
          <p:cNvSpPr/>
          <p:nvPr/>
        </p:nvSpPr>
        <p:spPr>
          <a:xfrm>
            <a:off x="152400" y="9710625"/>
            <a:ext cx="8340809" cy="369332"/>
          </a:xfrm>
          <a:prstGeom prst="rect">
            <a:avLst/>
          </a:prstGeom>
        </p:spPr>
        <p:txBody>
          <a:bodyPr wrap="none">
            <a:spAutoFit/>
          </a:bodyPr>
          <a:lstStyle/>
          <a:p>
            <a:r>
              <a:rPr lang="en-US" dirty="0">
                <a:solidFill>
                  <a:srgbClr val="333333"/>
                </a:solidFill>
                <a:latin typeface="PT Sans"/>
                <a:hlinkClick r:id="rId5"/>
              </a:rPr>
              <a:t>http://www.datacommunitydc.org/blog/2013/09/the-data-products-venn-diagram</a:t>
            </a:r>
            <a:r>
              <a:rPr lang="en-US" dirty="0">
                <a:solidFill>
                  <a:srgbClr val="222222"/>
                </a:solidFill>
                <a:latin typeface="PT Sans"/>
              </a:rPr>
              <a:t> </a:t>
            </a:r>
            <a:endParaRPr lang="en-US" dirty="0"/>
          </a:p>
        </p:txBody>
      </p:sp>
      <p:grpSp>
        <p:nvGrpSpPr>
          <p:cNvPr id="6" name="Group 4">
            <a:extLst>
              <a:ext uri="{FF2B5EF4-FFF2-40B4-BE49-F238E27FC236}">
                <a16:creationId xmlns:a16="http://schemas.microsoft.com/office/drawing/2014/main" id="{362972CA-F6D4-48C5-A45D-22482E629FA9}"/>
              </a:ext>
            </a:extLst>
          </p:cNvPr>
          <p:cNvGrpSpPr/>
          <p:nvPr/>
        </p:nvGrpSpPr>
        <p:grpSpPr>
          <a:xfrm rot="-10800000">
            <a:off x="-2110659" y="-189185"/>
            <a:ext cx="4221318" cy="3655661"/>
            <a:chOff x="0" y="0"/>
            <a:chExt cx="6350000" cy="5499100"/>
          </a:xfrm>
        </p:grpSpPr>
        <p:sp>
          <p:nvSpPr>
            <p:cNvPr id="7" name="Freeform 5">
              <a:extLst>
                <a:ext uri="{FF2B5EF4-FFF2-40B4-BE49-F238E27FC236}">
                  <a16:creationId xmlns:a16="http://schemas.microsoft.com/office/drawing/2014/main" id="{C4ADD5DA-3806-4B47-B75F-2C030989B8BF}"/>
                </a:ext>
              </a:extLst>
            </p:cNvPr>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sp>
      </p:grpSp>
    </p:spTree>
    <p:extLst>
      <p:ext uri="{BB962C8B-B14F-4D97-AF65-F5344CB8AC3E}">
        <p14:creationId xmlns:p14="http://schemas.microsoft.com/office/powerpoint/2010/main" val="4015082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457200" y="579839"/>
            <a:ext cx="17678400"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PYTHON IS:					PYTHON IS NOT:</a:t>
            </a:r>
          </a:p>
        </p:txBody>
      </p:sp>
      <p:sp>
        <p:nvSpPr>
          <p:cNvPr id="10" name="TextBox 10"/>
          <p:cNvSpPr txBox="1"/>
          <p:nvPr/>
        </p:nvSpPr>
        <p:spPr>
          <a:xfrm>
            <a:off x="9296400" y="1968532"/>
            <a:ext cx="8239806" cy="1661993"/>
          </a:xfrm>
          <a:prstGeom prst="rect">
            <a:avLst/>
          </a:prstGeom>
        </p:spPr>
        <p:txBody>
          <a:bodyPr wrap="square" lIns="0" tIns="0" rIns="0" bIns="0" rtlCol="0" anchor="t">
            <a:spAutoFit/>
          </a:bodyPr>
          <a:lstStyle/>
          <a:p>
            <a:pPr marL="803910" lvl="1" indent="-457200">
              <a:buFont typeface="Arial" panose="020B0604020202020204" pitchFamily="34" charset="0"/>
              <a:buChar char="•"/>
            </a:pPr>
            <a:r>
              <a:rPr lang="en-US" sz="3600" dirty="0">
                <a:solidFill>
                  <a:srgbClr val="000000"/>
                </a:solidFill>
                <a:latin typeface="Gidole" panose="020B0604020202020204" charset="0"/>
                <a:ea typeface="Roboto Mono" pitchFamily="2" charset="0"/>
              </a:rPr>
              <a:t>A spreadsheet</a:t>
            </a:r>
          </a:p>
          <a:p>
            <a:pPr marL="803910" lvl="1" indent="-457200">
              <a:buFont typeface="Arial" panose="020B0604020202020204" pitchFamily="34" charset="0"/>
              <a:buChar char="•"/>
            </a:pPr>
            <a:r>
              <a:rPr lang="en-US" sz="3600" dirty="0">
                <a:solidFill>
                  <a:srgbClr val="000000"/>
                </a:solidFill>
                <a:latin typeface="Gidole" panose="020B0604020202020204" charset="0"/>
                <a:ea typeface="Roboto Mono" pitchFamily="2" charset="0"/>
              </a:rPr>
              <a:t>A database</a:t>
            </a:r>
          </a:p>
          <a:p>
            <a:pPr marL="803910" lvl="1" indent="-457200">
              <a:buFont typeface="Arial" panose="020B0604020202020204" pitchFamily="34" charset="0"/>
              <a:buChar char="•"/>
            </a:pPr>
            <a:r>
              <a:rPr lang="en-US" sz="3600" dirty="0">
                <a:solidFill>
                  <a:srgbClr val="000000"/>
                </a:solidFill>
                <a:latin typeface="Gidole" panose="020B0604020202020204" charset="0"/>
                <a:ea typeface="Roboto Mono" pitchFamily="2" charset="0"/>
              </a:rPr>
              <a:t>Commercially supported</a:t>
            </a:r>
          </a:p>
        </p:txBody>
      </p:sp>
      <p:sp>
        <p:nvSpPr>
          <p:cNvPr id="6" name="TextBox 10">
            <a:extLst>
              <a:ext uri="{FF2B5EF4-FFF2-40B4-BE49-F238E27FC236}">
                <a16:creationId xmlns:a16="http://schemas.microsoft.com/office/drawing/2014/main" id="{FB226F49-9F81-418A-95D0-D83B7EDC2A08}"/>
              </a:ext>
            </a:extLst>
          </p:cNvPr>
          <p:cNvSpPr txBox="1"/>
          <p:nvPr/>
        </p:nvSpPr>
        <p:spPr>
          <a:xfrm>
            <a:off x="609600" y="1968533"/>
            <a:ext cx="8239806" cy="1107996"/>
          </a:xfrm>
          <a:prstGeom prst="rect">
            <a:avLst/>
          </a:prstGeom>
        </p:spPr>
        <p:txBody>
          <a:bodyPr wrap="square" lIns="0" tIns="0" rIns="0" bIns="0" rtlCol="0" anchor="t">
            <a:spAutoFit/>
          </a:bodyPr>
          <a:lstStyle/>
          <a:p>
            <a:pPr marL="803910" lvl="1" indent="-457200">
              <a:buFont typeface="Arial" panose="020B0604020202020204" pitchFamily="34" charset="0"/>
              <a:buChar char="•"/>
            </a:pPr>
            <a:r>
              <a:rPr lang="en-US" sz="3600" dirty="0">
                <a:solidFill>
                  <a:srgbClr val="000000"/>
                </a:solidFill>
                <a:latin typeface="Gidole" panose="020B0604020202020204" charset="0"/>
                <a:ea typeface="Roboto Mono" pitchFamily="2" charset="0"/>
              </a:rPr>
              <a:t>A programming language</a:t>
            </a:r>
          </a:p>
          <a:p>
            <a:pPr marL="803910" lvl="1" indent="-457200">
              <a:buFont typeface="Arial" panose="020B0604020202020204" pitchFamily="34" charset="0"/>
              <a:buChar char="•"/>
            </a:pPr>
            <a:r>
              <a:rPr lang="en-US" sz="3600" dirty="0">
                <a:solidFill>
                  <a:srgbClr val="000000"/>
                </a:solidFill>
                <a:latin typeface="Gidole" panose="020B0604020202020204" charset="0"/>
                <a:ea typeface="Roboto Mono" pitchFamily="2" charset="0"/>
              </a:rPr>
              <a:t>Open-source</a:t>
            </a:r>
          </a:p>
        </p:txBody>
      </p:sp>
    </p:spTree>
    <p:extLst>
      <p:ext uri="{BB962C8B-B14F-4D97-AF65-F5344CB8AC3E}">
        <p14:creationId xmlns:p14="http://schemas.microsoft.com/office/powerpoint/2010/main" val="1023782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3680</TotalTime>
  <Words>2497</Words>
  <Application>Microsoft Office PowerPoint</Application>
  <PresentationFormat>Custom</PresentationFormat>
  <Paragraphs>190</Paragraphs>
  <Slides>24</Slides>
  <Notes>24</Notes>
  <HiddenSlides>3</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Gidole</vt:lpstr>
      <vt:lpstr>League Spartan</vt:lpstr>
      <vt:lpstr>Roboto Mono</vt:lpstr>
      <vt:lpstr>League Spartan Bold</vt:lpstr>
      <vt:lpstr>League Spartan Italics</vt:lpstr>
      <vt:lpstr>Consolas</vt:lpstr>
      <vt:lpstr>PT Sans</vt:lpstr>
      <vt:lpstr>Pragmatica</vt:lpstr>
      <vt:lpstr>Calibri</vt:lpstr>
      <vt:lpstr>Open Sans Extra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excel-statistics-for-business-analytics</dc:title>
  <dc:creator>User</dc:creator>
  <cp:lastModifiedBy>George Mount</cp:lastModifiedBy>
  <cp:revision>292</cp:revision>
  <dcterms:created xsi:type="dcterms:W3CDTF">2006-08-16T00:00:00Z</dcterms:created>
  <dcterms:modified xsi:type="dcterms:W3CDTF">2022-11-18T15:56:44Z</dcterms:modified>
  <dc:identifier>DADurESpNu8</dc:identifier>
</cp:coreProperties>
</file>