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358" r:id="rId3"/>
    <p:sldId id="258" r:id="rId4"/>
    <p:sldId id="427" r:id="rId5"/>
    <p:sldId id="364" r:id="rId6"/>
    <p:sldId id="426" r:id="rId7"/>
    <p:sldId id="420" r:id="rId8"/>
    <p:sldId id="421" r:id="rId9"/>
    <p:sldId id="422" r:id="rId10"/>
    <p:sldId id="401" r:id="rId11"/>
    <p:sldId id="423" r:id="rId12"/>
    <p:sldId id="424" r:id="rId13"/>
    <p:sldId id="425" r:id="rId14"/>
    <p:sldId id="398" r:id="rId15"/>
    <p:sldId id="354" r:id="rId16"/>
    <p:sldId id="428" r:id="rId17"/>
    <p:sldId id="400" r:id="rId18"/>
    <p:sldId id="404" r:id="rId19"/>
    <p:sldId id="35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A7684158-E8C8-9BE0-21EB-718D906F94A5}" name="George Mount" initials="GM" userId="S::george@stringfestanalytics.com::22d0b802-afc6-4b8f-ba57-7a855d96927f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orge M" initials="GM" lastIdx="1" clrIdx="0">
    <p:extLst>
      <p:ext uri="{19B8F6BF-5375-455C-9EA6-DF929625EA0E}">
        <p15:presenceInfo xmlns:p15="http://schemas.microsoft.com/office/powerpoint/2012/main" userId="S::george@georgejmount.com::f62b7f9a-d362-4c96-927b-ee32451abea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3338"/>
    <a:srgbClr val="BAA783"/>
    <a:srgbClr val="628EA9"/>
    <a:srgbClr val="707070"/>
    <a:srgbClr val="FCA426"/>
    <a:srgbClr val="F5F5F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58" autoAdjust="0"/>
    <p:restoredTop sz="94660"/>
  </p:normalViewPr>
  <p:slideViewPr>
    <p:cSldViewPr snapToGrid="0">
      <p:cViewPr varScale="1">
        <p:scale>
          <a:sx n="80" d="100"/>
          <a:sy n="80" d="100"/>
        </p:scale>
        <p:origin x="5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Relationship Id="rId27" Type="http://schemas.microsoft.com/office/2018/10/relationships/authors" Target="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534BD0-1400-4EBA-BBA1-04F52AB31B36}" type="datetimeFigureOut">
              <a:rPr lang="en-US" smtClean="0"/>
              <a:t>8/20/2023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00335D-9F13-4B80-ADC5-B0EA3E10F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47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B66621-ADCC-4EF8-8003-B9D3E881DCD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2751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Don’t worry too much about the building blocks right now – I have this in here to gauge everyone’s interest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4195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Don’t worry too much about the building blocks right now – I have this in here to gauge everyone’s interest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0478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I’m a data analyst give me data on how I did</a:t>
            </a:r>
          </a:p>
          <a:p>
            <a:r>
              <a:rPr lang="en-US" dirty="0"/>
              <a:t>Testimonials also VERY helpful.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B500C5-13F7-48FC-8160-C29AECF6C60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4518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Any questions on descriptive statistics?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B500C5-13F7-48FC-8160-C29AECF6C60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4771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8B082-EFC2-46C1-B47C-51736C670379}" type="datetimeFigureOut">
              <a:rPr lang="en-US" smtClean="0"/>
              <a:t>8/20/2023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2523A-7918-41A0-844B-71898058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054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8B082-EFC2-46C1-B47C-51736C670379}" type="datetimeFigureOut">
              <a:rPr lang="en-US" smtClean="0"/>
              <a:t>8/20/2023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2523A-7918-41A0-844B-71898058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216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8B082-EFC2-46C1-B47C-51736C670379}" type="datetimeFigureOut">
              <a:rPr lang="en-US" smtClean="0"/>
              <a:t>8/20/2023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2523A-7918-41A0-844B-71898058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404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8B082-EFC2-46C1-B47C-51736C670379}" type="datetimeFigureOut">
              <a:rPr lang="en-US" smtClean="0"/>
              <a:t>8/20/2023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2523A-7918-41A0-844B-71898058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231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8B082-EFC2-46C1-B47C-51736C670379}" type="datetimeFigureOut">
              <a:rPr lang="en-US" smtClean="0"/>
              <a:t>8/20/2023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2523A-7918-41A0-844B-71898058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333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8B082-EFC2-46C1-B47C-51736C670379}" type="datetimeFigureOut">
              <a:rPr lang="en-US" smtClean="0"/>
              <a:t>8/20/2023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2523A-7918-41A0-844B-71898058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656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8B082-EFC2-46C1-B47C-51736C670379}" type="datetimeFigureOut">
              <a:rPr lang="en-US" smtClean="0"/>
              <a:t>8/20/2023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2523A-7918-41A0-844B-71898058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397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8B082-EFC2-46C1-B47C-51736C670379}" type="datetimeFigureOut">
              <a:rPr lang="en-US" smtClean="0"/>
              <a:t>8/20/2023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2523A-7918-41A0-844B-71898058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089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8B082-EFC2-46C1-B47C-51736C670379}" type="datetimeFigureOut">
              <a:rPr lang="en-US" smtClean="0"/>
              <a:t>8/20/2023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2523A-7918-41A0-844B-71898058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045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8B082-EFC2-46C1-B47C-51736C670379}" type="datetimeFigureOut">
              <a:rPr lang="en-US" smtClean="0"/>
              <a:t>8/20/2023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2523A-7918-41A0-844B-71898058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850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8B082-EFC2-46C1-B47C-51736C670379}" type="datetimeFigureOut">
              <a:rPr lang="en-US" smtClean="0"/>
              <a:t>8/20/2023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2523A-7918-41A0-844B-71898058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457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38B082-EFC2-46C1-B47C-51736C670379}" type="datetimeFigureOut">
              <a:rPr lang="en-US" smtClean="0"/>
              <a:t>8/20/2023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D2523A-7918-41A0-844B-71898058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048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tringfestanalytics.com/maxl/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hyperlink" Target="https://social.stringfestanalytics.com/event-feedback" TargetMode="Externa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swiy.co/FW6U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28530" y="3233394"/>
            <a:ext cx="3163469" cy="362387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38496" y="-2482770"/>
            <a:ext cx="10171472" cy="745988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24091" y="1687545"/>
            <a:ext cx="79865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CF3338"/>
                </a:solidFill>
                <a:latin typeface="Pragmatica" panose="020B0403040502020204" pitchFamily="34" charset="0"/>
              </a:rPr>
              <a:t>Introducing Excel dynamic array functions</a:t>
            </a:r>
          </a:p>
        </p:txBody>
      </p:sp>
      <p:pic>
        <p:nvPicPr>
          <p:cNvPr id="3" name="Picture 2" descr="A close up of a table&#10;&#10;Description automatically generated">
            <a:extLst>
              <a:ext uri="{FF2B5EF4-FFF2-40B4-BE49-F238E27FC236}">
                <a16:creationId xmlns:a16="http://schemas.microsoft.com/office/drawing/2014/main" id="{1CA0DBD0-40CD-1E3A-75B2-68F63838C8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" y="143285"/>
            <a:ext cx="12190476" cy="6571429"/>
          </a:xfrm>
          <a:prstGeom prst="rect">
            <a:avLst/>
          </a:prstGeom>
        </p:spPr>
      </p:pic>
      <p:pic>
        <p:nvPicPr>
          <p:cNvPr id="5" name="Picture 4" descr="A close-up of a graph&#10;&#10;Description automatically generated">
            <a:extLst>
              <a:ext uri="{FF2B5EF4-FFF2-40B4-BE49-F238E27FC236}">
                <a16:creationId xmlns:a16="http://schemas.microsoft.com/office/drawing/2014/main" id="{F665B1E7-11D1-5BEA-82A5-52FA23A28A0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" y="143285"/>
            <a:ext cx="12190476" cy="6571429"/>
          </a:xfrm>
          <a:prstGeom prst="rect">
            <a:avLst/>
          </a:prstGeom>
        </p:spPr>
      </p:pic>
      <p:pic>
        <p:nvPicPr>
          <p:cNvPr id="6" name="Picture 5" descr="A close-up of a graph&#10;&#10;Description automatically generated">
            <a:extLst>
              <a:ext uri="{FF2B5EF4-FFF2-40B4-BE49-F238E27FC236}">
                <a16:creationId xmlns:a16="http://schemas.microsoft.com/office/drawing/2014/main" id="{3269284E-1DE0-3161-E2AF-62A03FAE67B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" y="143285"/>
            <a:ext cx="12190476" cy="6571429"/>
          </a:xfrm>
          <a:prstGeom prst="rect">
            <a:avLst/>
          </a:prstGeom>
        </p:spPr>
      </p:pic>
      <p:pic>
        <p:nvPicPr>
          <p:cNvPr id="7" name="Picture 6" descr="A close-up of a dice&#10;&#10;Description automatically generated">
            <a:extLst>
              <a:ext uri="{FF2B5EF4-FFF2-40B4-BE49-F238E27FC236}">
                <a16:creationId xmlns:a16="http://schemas.microsoft.com/office/drawing/2014/main" id="{56EF235E-689D-B1CC-49CB-8DF06D958E6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" y="143285"/>
            <a:ext cx="12190476" cy="65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591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20861" y="393539"/>
            <a:ext cx="1032461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Joining data sources with </a:t>
            </a:r>
            <a:r>
              <a:rPr lang="en-US" sz="6600" b="1" dirty="0">
                <a:solidFill>
                  <a:schemeClr val="bg1"/>
                </a:solidFill>
                <a:latin typeface="Consolas" panose="020B0609020204030204" pitchFamily="49" charset="0"/>
              </a:rPr>
              <a:t>XLOOKUP()</a:t>
            </a:r>
          </a:p>
        </p:txBody>
      </p:sp>
      <p:pic>
        <p:nvPicPr>
          <p:cNvPr id="3" name="Picture 2" descr="Company name&#10;&#10;Description automatically generated with medium confidence">
            <a:extLst>
              <a:ext uri="{FF2B5EF4-FFF2-40B4-BE49-F238E27FC236}">
                <a16:creationId xmlns:a16="http://schemas.microsoft.com/office/drawing/2014/main" id="{D3C76AE8-3221-A25B-7C8F-9CDE92B8744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8288" y="1864483"/>
            <a:ext cx="3561142" cy="4748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8399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47240" y="113388"/>
            <a:ext cx="103480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Aliens &amp; cows" panose="00000500000000000000" pitchFamily="2" charset="0"/>
              </a:rPr>
              <a:t>Say bye-bye to </a:t>
            </a:r>
            <a:r>
              <a:rPr lang="en-US" sz="4800" dirty="0">
                <a:latin typeface="Consolas" panose="020B0609020204030204" pitchFamily="49" charset="0"/>
              </a:rPr>
              <a:t>VLOOKUP()</a:t>
            </a:r>
            <a:endParaRPr lang="en-US" sz="4800" dirty="0">
              <a:latin typeface="Aliens &amp; cows" panose="00000500000000000000" pitchFamily="2" charset="0"/>
            </a:endParaRPr>
          </a:p>
        </p:txBody>
      </p:sp>
      <p:pic>
        <p:nvPicPr>
          <p:cNvPr id="15" name="Picture 14" descr="A close up of a sign&#10;&#10;Description automatically generated">
            <a:extLst>
              <a:ext uri="{FF2B5EF4-FFF2-40B4-BE49-F238E27FC236}">
                <a16:creationId xmlns:a16="http://schemas.microsoft.com/office/drawing/2014/main" id="{29761B90-A7DE-4A60-A915-F085BD87CA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4024" y="5372286"/>
            <a:ext cx="1295238" cy="148571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C9AAFED-EFE9-09D1-C311-028312093479}"/>
              </a:ext>
            </a:extLst>
          </p:cNvPr>
          <p:cNvSpPr txBox="1"/>
          <p:nvPr/>
        </p:nvSpPr>
        <p:spPr>
          <a:xfrm>
            <a:off x="347240" y="1181720"/>
            <a:ext cx="5686425" cy="2848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6200" marR="190500" lvl="0">
              <a:lnSpc>
                <a:spcPct val="115000"/>
              </a:lnSpc>
              <a:spcBef>
                <a:spcPts val="800"/>
              </a:spcBef>
              <a:buClr>
                <a:srgbClr val="CF3338"/>
              </a:buClr>
              <a:buSzPts val="2400"/>
            </a:pPr>
            <a:r>
              <a:rPr lang="en-US" sz="2800" dirty="0">
                <a:solidFill>
                  <a:srgbClr val="505050"/>
                </a:solidFill>
                <a:latin typeface="Consolas" panose="020B0609020204030204" pitchFamily="49" charset="0"/>
              </a:rPr>
              <a:t>XLOOKUP()</a:t>
            </a:r>
            <a:r>
              <a:rPr lang="en-US" sz="2800" dirty="0">
                <a:solidFill>
                  <a:srgbClr val="505050"/>
                </a:solidFill>
              </a:rPr>
              <a:t> can: </a:t>
            </a:r>
          </a:p>
          <a:p>
            <a:pPr marL="457200" marR="190500" lvl="0" indent="-381000">
              <a:lnSpc>
                <a:spcPct val="115000"/>
              </a:lnSpc>
              <a:spcBef>
                <a:spcPts val="800"/>
              </a:spcBef>
              <a:buClr>
                <a:srgbClr val="CF3338"/>
              </a:buClr>
              <a:buSzPts val="2400"/>
              <a:buChar char="•"/>
            </a:pPr>
            <a:r>
              <a:rPr lang="en-US" sz="2800" dirty="0">
                <a:solidFill>
                  <a:srgbClr val="505050"/>
                </a:solidFill>
              </a:rPr>
              <a:t>Easily look up to the left </a:t>
            </a:r>
          </a:p>
          <a:p>
            <a:pPr marL="457200" marR="190500" lvl="0" indent="-381000">
              <a:lnSpc>
                <a:spcPct val="115000"/>
              </a:lnSpc>
              <a:spcBef>
                <a:spcPts val="800"/>
              </a:spcBef>
              <a:buClr>
                <a:srgbClr val="CF3338"/>
              </a:buClr>
              <a:buSzPts val="2400"/>
              <a:buChar char="•"/>
            </a:pPr>
            <a:r>
              <a:rPr lang="en-US" sz="2800" dirty="0">
                <a:solidFill>
                  <a:srgbClr val="505050"/>
                </a:solidFill>
              </a:rPr>
              <a:t>Handle errors </a:t>
            </a:r>
          </a:p>
          <a:p>
            <a:pPr marL="457200" marR="190500" lvl="0" indent="-381000">
              <a:lnSpc>
                <a:spcPct val="115000"/>
              </a:lnSpc>
              <a:spcBef>
                <a:spcPts val="800"/>
              </a:spcBef>
              <a:buClr>
                <a:srgbClr val="CF3338"/>
              </a:buClr>
              <a:buSzPts val="2400"/>
              <a:buChar char="•"/>
            </a:pPr>
            <a:r>
              <a:rPr lang="en-US" sz="2800" dirty="0">
                <a:solidFill>
                  <a:srgbClr val="505050"/>
                </a:solidFill>
              </a:rPr>
              <a:t>Search the lookup table in multiple directions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1200F76-46B8-E85F-F01C-E74656FDB3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8335" y="1694830"/>
            <a:ext cx="5686425" cy="398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35199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574420" y="0"/>
            <a:ext cx="5617580" cy="6858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0386349" y="5029795"/>
            <a:ext cx="1805651" cy="199171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73620" y="219919"/>
            <a:ext cx="5937813" cy="4473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CF3338"/>
                </a:solidFill>
                <a:latin typeface="Pragmatica" panose="020B0403040502020204" pitchFamily="34" charset="0"/>
              </a:rPr>
              <a:t>Demo</a:t>
            </a:r>
          </a:p>
          <a:p>
            <a:pPr marL="95250" lvl="0">
              <a:lnSpc>
                <a:spcPct val="115000"/>
              </a:lnSpc>
              <a:spcBef>
                <a:spcPts val="750"/>
              </a:spcBef>
              <a:buClr>
                <a:srgbClr val="C00000"/>
              </a:buClr>
              <a:buSzPts val="2100"/>
            </a:pPr>
            <a:r>
              <a:rPr lang="en-US" sz="2400" dirty="0">
                <a:solidFill>
                  <a:srgbClr val="C00000"/>
                </a:solidFill>
                <a:latin typeface="Pragmatica" panose="020B0403040502020204"/>
                <a:ea typeface="Consolas"/>
                <a:cs typeface="Consolas"/>
                <a:sym typeface="Consolas"/>
              </a:rPr>
              <a:t>Worksheet: 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office-employees</a:t>
            </a:r>
          </a:p>
          <a:p>
            <a:pPr marL="438150" lvl="0" indent="-342900">
              <a:lnSpc>
                <a:spcPct val="115000"/>
              </a:lnSpc>
              <a:spcBef>
                <a:spcPts val="750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C00000"/>
                </a:solidFill>
                <a:latin typeface="Pragmatica" panose="020B0403040502020204"/>
                <a:ea typeface="Consolas"/>
                <a:cs typeface="Consolas"/>
                <a:sym typeface="Consolas"/>
              </a:rPr>
              <a:t>Combine data from outside tables with 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XLOOKUP()</a:t>
            </a:r>
          </a:p>
          <a:p>
            <a:pPr marL="438150" lvl="0" indent="-342900">
              <a:lnSpc>
                <a:spcPct val="115000"/>
              </a:lnSpc>
              <a:spcBef>
                <a:spcPts val="750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C00000"/>
                </a:solidFill>
                <a:latin typeface="Pragmatica" panose="020B0403040502020204"/>
                <a:ea typeface="Consolas"/>
                <a:cs typeface="Consolas"/>
                <a:sym typeface="Consolas"/>
              </a:rPr>
              <a:t>Look up data to the left</a:t>
            </a:r>
          </a:p>
          <a:p>
            <a:pPr marL="438150" lvl="0" indent="-342900">
              <a:lnSpc>
                <a:spcPct val="115000"/>
              </a:lnSpc>
              <a:spcBef>
                <a:spcPts val="750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C00000"/>
                </a:solidFill>
                <a:latin typeface="Pragmatica" panose="020B0403040502020204"/>
                <a:ea typeface="Consolas"/>
                <a:cs typeface="Consolas"/>
                <a:sym typeface="Consolas"/>
              </a:rPr>
              <a:t>Handle lookup errors</a:t>
            </a:r>
          </a:p>
          <a:p>
            <a:endParaRPr lang="en-US" sz="40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endParaRPr lang="en-US" sz="4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02260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574420" y="0"/>
            <a:ext cx="5617580" cy="6858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0386349" y="5029795"/>
            <a:ext cx="1805651" cy="199171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73620" y="219919"/>
            <a:ext cx="5937813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CF3338"/>
                </a:solidFill>
                <a:latin typeface="Pragmatica" panose="020B0403040502020204" pitchFamily="34" charset="0"/>
              </a:rPr>
              <a:t>Demo</a:t>
            </a:r>
          </a:p>
          <a:p>
            <a:pPr marL="95250" lvl="0">
              <a:lnSpc>
                <a:spcPct val="115000"/>
              </a:lnSpc>
              <a:spcBef>
                <a:spcPts val="750"/>
              </a:spcBef>
              <a:buClr>
                <a:srgbClr val="C00000"/>
              </a:buClr>
              <a:buSzPts val="2100"/>
            </a:pPr>
            <a:r>
              <a:rPr lang="en-US" sz="2400" dirty="0">
                <a:solidFill>
                  <a:srgbClr val="C00000"/>
                </a:solidFill>
                <a:latin typeface="Pragmatica" panose="020B0403040502020204"/>
                <a:ea typeface="Consolas"/>
                <a:cs typeface="Consolas"/>
                <a:sym typeface="Consolas"/>
              </a:rPr>
              <a:t>Worksheet: 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superstore</a:t>
            </a:r>
          </a:p>
          <a:p>
            <a:pPr marL="438150" lvl="0" indent="-342900">
              <a:lnSpc>
                <a:spcPct val="115000"/>
              </a:lnSpc>
              <a:spcBef>
                <a:spcPts val="750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C00000"/>
                </a:solidFill>
                <a:latin typeface="Pragmatica" panose="020B0403040502020204"/>
                <a:ea typeface="Consolas"/>
                <a:cs typeface="Consolas"/>
                <a:sym typeface="Consolas"/>
              </a:rPr>
              <a:t>Determine which orders were returned as a “Yes/No” column</a:t>
            </a:r>
            <a:endParaRPr lang="en-US" sz="2400" dirty="0">
              <a:solidFill>
                <a:srgbClr val="C00000"/>
              </a:solidFill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  <a:p>
            <a:pPr marL="438150" lvl="0" indent="-342900">
              <a:lnSpc>
                <a:spcPct val="115000"/>
              </a:lnSpc>
              <a:spcBef>
                <a:spcPts val="750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C00000"/>
                </a:solidFill>
                <a:latin typeface="Pragmatica" panose="020B0403040502020204"/>
                <a:ea typeface="Consolas"/>
                <a:cs typeface="Consolas"/>
                <a:sym typeface="Consolas"/>
              </a:rPr>
              <a:t>Find the salesperson responsible for each region</a:t>
            </a:r>
            <a:endParaRPr lang="en-US" sz="40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endParaRPr lang="en-US" sz="4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52505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8136460" y="2210765"/>
            <a:ext cx="4055539" cy="464723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38496" y="-2482770"/>
            <a:ext cx="10171472" cy="745988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24091" y="1687545"/>
            <a:ext cx="79865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CF3338"/>
                </a:solidFill>
                <a:latin typeface="Pragmatica" panose="020B0403040502020204" pitchFamily="34" charset="0"/>
              </a:rPr>
              <a:t>Questions?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A06221-5316-4BCF-9FDA-BDB95FF4A7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36460" y="2211492"/>
            <a:ext cx="4055539" cy="4645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7611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28530" y="3233394"/>
            <a:ext cx="3163469" cy="362387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38496" y="-2482770"/>
            <a:ext cx="10171472" cy="745988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24091" y="1687545"/>
            <a:ext cx="7986531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CF3338"/>
              </a:buClr>
            </a:pPr>
            <a:r>
              <a:rPr lang="en-US" sz="4400" b="1" dirty="0">
                <a:solidFill>
                  <a:srgbClr val="CF3338"/>
                </a:solidFill>
                <a:latin typeface="Pragmatica" panose="020B0403040502020204" pitchFamily="34" charset="0"/>
              </a:rPr>
              <a:t>Find me</a:t>
            </a:r>
          </a:p>
          <a:p>
            <a:pPr marL="571500" indent="-5715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707070"/>
                </a:solidFill>
                <a:latin typeface="Pragmatica" panose="020B0403040502020204" pitchFamily="34" charset="0"/>
              </a:rPr>
              <a:t>stringfestanalytics.com  </a:t>
            </a:r>
          </a:p>
          <a:p>
            <a:pPr marL="571500" indent="-5715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707070"/>
                </a:solidFill>
                <a:latin typeface="Pragmatica" panose="020B0403040502020204" pitchFamily="34" charset="0"/>
              </a:rPr>
              <a:t>Linkedin.com/in/gjmount</a:t>
            </a:r>
          </a:p>
          <a:p>
            <a:pPr marL="571500" indent="-5715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707070"/>
                </a:solidFill>
                <a:latin typeface="Pragmatica" panose="020B0403040502020204" pitchFamily="34" charset="0"/>
              </a:rPr>
              <a:t>Twitter.com/gjmount</a:t>
            </a:r>
          </a:p>
          <a:p>
            <a:endParaRPr lang="en-US" sz="3600" b="1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21364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574420" y="0"/>
            <a:ext cx="5617580" cy="6858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0386349" y="5029795"/>
            <a:ext cx="1805651" cy="199171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73620" y="219919"/>
            <a:ext cx="6288549" cy="6063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i="1" dirty="0">
                <a:solidFill>
                  <a:srgbClr val="CF3338"/>
                </a:solidFill>
                <a:latin typeface="Pragmatica" panose="020B0403040502020204" pitchFamily="34" charset="0"/>
              </a:rPr>
              <a:t>Modern Data Analytics in Excel</a:t>
            </a:r>
          </a:p>
          <a:p>
            <a:endParaRPr lang="en-US" sz="4000" b="1" i="1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endParaRPr lang="en-US" sz="40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endParaRPr lang="en-US" sz="40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endParaRPr lang="en-US" sz="40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endParaRPr lang="en-US" sz="40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endParaRPr lang="en-US" sz="40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r>
              <a:rPr lang="en-US" sz="4000" dirty="0">
                <a:solidFill>
                  <a:srgbClr val="CF3338"/>
                </a:solidFill>
                <a:latin typeface="Pragmatica" panose="020B0403040502020204" pitchFamily="34" charset="0"/>
              </a:rPr>
              <a:t>Available in early release: </a:t>
            </a:r>
            <a:r>
              <a:rPr lang="en-US" sz="2800" dirty="0">
                <a:latin typeface="Pragmatica" panose="020B04030405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https://stringfestanalytics.com/maxl/</a:t>
            </a:r>
            <a:r>
              <a:rPr lang="en-US" sz="2800" dirty="0">
                <a:latin typeface="Pragmatica" panose="020B0403040502020204" pitchFamily="34" charset="0"/>
              </a:rPr>
              <a:t>  </a:t>
            </a:r>
            <a:endParaRPr lang="en-US" sz="4000" dirty="0">
              <a:latin typeface="Pragmatica" panose="020B0403040502020204" pitchFamily="34" charset="0"/>
            </a:endParaRPr>
          </a:p>
        </p:txBody>
      </p:sp>
      <p:pic>
        <p:nvPicPr>
          <p:cNvPr id="1026" name="Picture 2" descr="Modern analytics in Excel cover ">
            <a:extLst>
              <a:ext uri="{FF2B5EF4-FFF2-40B4-BE49-F238E27FC236}">
                <a16:creationId xmlns:a16="http://schemas.microsoft.com/office/drawing/2014/main" id="{A5A802EA-8E14-7D50-3D79-28EFA72A60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9677" y="615706"/>
            <a:ext cx="3810000" cy="500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86361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8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0972800" y="-66052"/>
            <a:ext cx="1337189" cy="980327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558800" y="411412"/>
            <a:ext cx="10420804" cy="78451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6720"/>
              </a:lnSpc>
              <a:spcBef>
                <a:spcPct val="0"/>
              </a:spcBef>
            </a:pPr>
            <a:r>
              <a:rPr lang="en-US" sz="4800" dirty="0">
                <a:solidFill>
                  <a:srgbClr val="000000"/>
                </a:solidFill>
                <a:latin typeface="Open Sans Extra Bold"/>
              </a:rPr>
              <a:t>TAKE THE SURVEY</a:t>
            </a:r>
          </a:p>
        </p:txBody>
      </p:sp>
      <p:pic>
        <p:nvPicPr>
          <p:cNvPr id="5" name="Picture 6">
            <a:extLst>
              <a:ext uri="{FF2B5EF4-FFF2-40B4-BE49-F238E27FC236}">
                <a16:creationId xmlns:a16="http://schemas.microsoft.com/office/drawing/2014/main" id="{01C401A0-8EBC-47CA-B2DE-F204DE6EEF5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b="44190"/>
          <a:stretch>
            <a:fillRect/>
          </a:stretch>
        </p:blipFill>
        <p:spPr>
          <a:xfrm>
            <a:off x="10730080" y="6176837"/>
            <a:ext cx="1342081" cy="5491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72B56F1-579F-4CEC-BF86-0455EEB5C6F1}"/>
              </a:ext>
            </a:extLst>
          </p:cNvPr>
          <p:cNvSpPr txBox="1"/>
          <p:nvPr/>
        </p:nvSpPr>
        <p:spPr>
          <a:xfrm>
            <a:off x="571500" y="1295400"/>
            <a:ext cx="5818020" cy="40114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Gidole" panose="02000503000000000000" pitchFamily="2" charset="0"/>
                <a:ea typeface="Roboto Mono" pitchFamily="2" charset="0"/>
              </a:rPr>
              <a:t>How did I do today? Testimonials or other data welcome.</a:t>
            </a:r>
          </a:p>
          <a:p>
            <a:endParaRPr lang="en-US" sz="2667" dirty="0">
              <a:latin typeface="Gidole" panose="02000503000000000000" pitchFamily="2" charset="0"/>
              <a:ea typeface="Roboto Mono" pitchFamily="2" charset="0"/>
            </a:endParaRPr>
          </a:p>
          <a:p>
            <a:r>
              <a:rPr lang="en-US" sz="4400" dirty="0">
                <a:latin typeface="Gidole" panose="02000503000000000000" pitchFamily="2" charset="0"/>
                <a:ea typeface="Roboto Mono" pitchFamily="2" charset="0"/>
                <a:hlinkClick r:id="rId5"/>
              </a:rPr>
              <a:t>https://social.stringfestanalytics.com/event-feedback</a:t>
            </a:r>
            <a:r>
              <a:rPr lang="en-US" sz="4400" dirty="0">
                <a:latin typeface="Gidole" panose="02000503000000000000" pitchFamily="2" charset="0"/>
                <a:ea typeface="Roboto Mono" pitchFamily="2" charset="0"/>
              </a:rPr>
              <a:t>  </a:t>
            </a:r>
          </a:p>
        </p:txBody>
      </p:sp>
      <p:pic>
        <p:nvPicPr>
          <p:cNvPr id="3" name="Picture 2" descr="Shape&#10;&#10;Description automatically generated with low confidence">
            <a:extLst>
              <a:ext uri="{FF2B5EF4-FFF2-40B4-BE49-F238E27FC236}">
                <a16:creationId xmlns:a16="http://schemas.microsoft.com/office/drawing/2014/main" id="{42F3175D-B642-4C36-959D-6981F5B7F69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7200" y="3224189"/>
            <a:ext cx="3505200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0959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8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0972800" y="-66052"/>
            <a:ext cx="1337189" cy="980327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558800" y="411412"/>
            <a:ext cx="10420804" cy="78451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6720"/>
              </a:lnSpc>
              <a:spcBef>
                <a:spcPct val="0"/>
              </a:spcBef>
            </a:pPr>
            <a:r>
              <a:rPr lang="en-US" sz="4800" dirty="0">
                <a:solidFill>
                  <a:srgbClr val="000000"/>
                </a:solidFill>
                <a:latin typeface="Open Sans Extra Bold"/>
              </a:rPr>
              <a:t>FINAL QUESTIONS?</a:t>
            </a:r>
          </a:p>
        </p:txBody>
      </p:sp>
      <p:pic>
        <p:nvPicPr>
          <p:cNvPr id="5" name="Picture 6">
            <a:extLst>
              <a:ext uri="{FF2B5EF4-FFF2-40B4-BE49-F238E27FC236}">
                <a16:creationId xmlns:a16="http://schemas.microsoft.com/office/drawing/2014/main" id="{01C401A0-8EBC-47CA-B2DE-F204DE6EEF5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b="44190"/>
          <a:stretch>
            <a:fillRect/>
          </a:stretch>
        </p:blipFill>
        <p:spPr>
          <a:xfrm>
            <a:off x="10730080" y="6176837"/>
            <a:ext cx="1342081" cy="5491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72B56F1-579F-4CEC-BF86-0455EEB5C6F1}"/>
              </a:ext>
            </a:extLst>
          </p:cNvPr>
          <p:cNvSpPr txBox="1"/>
          <p:nvPr/>
        </p:nvSpPr>
        <p:spPr>
          <a:xfrm>
            <a:off x="571500" y="1295400"/>
            <a:ext cx="8585200" cy="3375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67" dirty="0">
                <a:latin typeface="Gidole" panose="02000503000000000000" pitchFamily="2" charset="0"/>
                <a:ea typeface="Roboto Mono" pitchFamily="2" charset="0"/>
              </a:rPr>
              <a:t>Thanks for joining! </a:t>
            </a:r>
          </a:p>
          <a:p>
            <a:endParaRPr lang="en-US" sz="2667" dirty="0">
              <a:latin typeface="Gidole" panose="02000503000000000000" pitchFamily="2" charset="0"/>
              <a:ea typeface="Roboto Mono" pitchFamily="2" charset="0"/>
            </a:endParaRPr>
          </a:p>
          <a:p>
            <a:r>
              <a:rPr lang="en-US" sz="2667" dirty="0">
                <a:latin typeface="Gidole" panose="02000503000000000000" pitchFamily="2" charset="0"/>
                <a:ea typeface="Roboto Mono" pitchFamily="2" charset="0"/>
              </a:rPr>
              <a:t>A recap email with recording, survey and more will be coming…</a:t>
            </a:r>
          </a:p>
          <a:p>
            <a:endParaRPr lang="en-US" sz="2667" dirty="0">
              <a:latin typeface="Gidole" panose="02000503000000000000" pitchFamily="2" charset="0"/>
              <a:ea typeface="Roboto Mono" pitchFamily="2" charset="0"/>
            </a:endParaRPr>
          </a:p>
          <a:p>
            <a:r>
              <a:rPr lang="en-US" sz="2667" dirty="0">
                <a:latin typeface="Gidole" panose="02000503000000000000" pitchFamily="2" charset="0"/>
                <a:ea typeface="Roboto Mono" pitchFamily="2" charset="0"/>
              </a:rPr>
              <a:t>The recording stays up for seven days.</a:t>
            </a:r>
          </a:p>
          <a:p>
            <a:endParaRPr lang="en-US" sz="2667" dirty="0">
              <a:latin typeface="Gidole" panose="02000503000000000000" pitchFamily="2" charset="0"/>
              <a:ea typeface="Roboto Mono" pitchFamily="2" charset="0"/>
            </a:endParaRPr>
          </a:p>
          <a:p>
            <a:r>
              <a:rPr lang="en-US" sz="2667" dirty="0">
                <a:latin typeface="Gidole" panose="02000503000000000000" pitchFamily="2" charset="0"/>
                <a:ea typeface="Roboto Mono" pitchFamily="2" charset="0"/>
              </a:rPr>
              <a:t>I </a:t>
            </a:r>
            <a:r>
              <a:rPr lang="en-US" sz="2667">
                <a:latin typeface="Gidole" panose="02000503000000000000" pitchFamily="2" charset="0"/>
                <a:ea typeface="Roboto Mono" pitchFamily="2" charset="0"/>
              </a:rPr>
              <a:t>appreciate your reviews &amp; referrals. </a:t>
            </a:r>
            <a:endParaRPr lang="en-US" sz="2667" dirty="0">
              <a:latin typeface="Gidole" panose="02000503000000000000" pitchFamily="2" charset="0"/>
              <a:ea typeface="Roboto Mon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63932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28530" y="3233394"/>
            <a:ext cx="3163469" cy="362387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38496" y="-2482770"/>
            <a:ext cx="10171472" cy="745988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24091" y="1687545"/>
            <a:ext cx="798653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CF3338"/>
              </a:buClr>
            </a:pPr>
            <a:r>
              <a:rPr lang="en-US" sz="8000" b="1" dirty="0">
                <a:solidFill>
                  <a:srgbClr val="CF3338"/>
                </a:solidFill>
                <a:latin typeface="Pragmatica" panose="020B04030405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931018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20861" y="393539"/>
            <a:ext cx="1032461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Hi, I’m George</a:t>
            </a:r>
          </a:p>
        </p:txBody>
      </p:sp>
      <p:pic>
        <p:nvPicPr>
          <p:cNvPr id="3" name="Picture 4" descr="Advancing into Analytics Cover Image">
            <a:extLst>
              <a:ext uri="{FF2B5EF4-FFF2-40B4-BE49-F238E27FC236}">
                <a16:creationId xmlns:a16="http://schemas.microsoft.com/office/drawing/2014/main" id="{588F684B-18EF-D76C-5F7B-15E4BAD606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8155" y="350009"/>
            <a:ext cx="2830945" cy="3697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Free photos of Cleveland">
            <a:extLst>
              <a:ext uri="{FF2B5EF4-FFF2-40B4-BE49-F238E27FC236}">
                <a16:creationId xmlns:a16="http://schemas.microsoft.com/office/drawing/2014/main" id="{CBA53EEE-E3E1-D99E-A4DC-1C4DD2E6CE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461" y="1979206"/>
            <a:ext cx="3690239" cy="2456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97E0F267-87DF-961E-1FAA-47FD4F27A5C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2460" y="4001797"/>
            <a:ext cx="4965539" cy="3641787"/>
          </a:xfrm>
          <a:prstGeom prst="rect">
            <a:avLst/>
          </a:prstGeom>
        </p:spPr>
      </p:pic>
      <p:pic>
        <p:nvPicPr>
          <p:cNvPr id="1026" name="Picture 2" descr="Excel MVP Led Training - The Best Way to Learn Excel.">
            <a:extLst>
              <a:ext uri="{FF2B5EF4-FFF2-40B4-BE49-F238E27FC236}">
                <a16:creationId xmlns:a16="http://schemas.microsoft.com/office/drawing/2014/main" id="{2A1CA193-2FA9-8F81-F4B7-A7434CB374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588" y="4765760"/>
            <a:ext cx="4532872" cy="1828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785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47240" y="113388"/>
            <a:ext cx="798653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Aliens &amp; cows" panose="00000500000000000000" pitchFamily="2" charset="0"/>
              </a:rPr>
              <a:t>Objectives for this session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47240" y="2127965"/>
            <a:ext cx="959541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Understanding the importance of sample size</a:t>
            </a:r>
          </a:p>
          <a:p>
            <a:pPr marL="457200" indent="-4572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Checking for statistical significance in A/B testing</a:t>
            </a:r>
          </a:p>
          <a:p>
            <a:pPr marL="457200" indent="-4572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Getting started with correlation &amp; regression </a:t>
            </a:r>
          </a:p>
        </p:txBody>
      </p:sp>
      <p:pic>
        <p:nvPicPr>
          <p:cNvPr id="15" name="Picture 14" descr="A close up of a sign&#10;&#10;Description automatically generated">
            <a:extLst>
              <a:ext uri="{FF2B5EF4-FFF2-40B4-BE49-F238E27FC236}">
                <a16:creationId xmlns:a16="http://schemas.microsoft.com/office/drawing/2014/main" id="{29761B90-A7DE-4A60-A915-F085BD87CA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4024" y="5372286"/>
            <a:ext cx="1295238" cy="14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029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47240" y="113388"/>
            <a:ext cx="79865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Aliens &amp; cows" panose="00000500000000000000" pitchFamily="2" charset="0"/>
              </a:rPr>
              <a:t>Download the files: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47240" y="2127965"/>
            <a:ext cx="959541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2800">
                <a:solidFill>
                  <a:srgbClr val="707070"/>
                </a:solidFill>
                <a:latin typeface="Pragmatica" panose="020B0403040502020204" pitchFamily="34" charset="0"/>
                <a:hlinkClick r:id="rId2"/>
              </a:rPr>
              <a:t>https://swiy.co/FW6U</a:t>
            </a:r>
            <a:r>
              <a:rPr lang="en-US" sz="2800">
                <a:solidFill>
                  <a:srgbClr val="707070"/>
                </a:solidFill>
                <a:latin typeface="Pragmatica" panose="020B0403040502020204" pitchFamily="34" charset="0"/>
              </a:rPr>
              <a:t>  </a:t>
            </a:r>
            <a:endParaRPr lang="en-US" sz="2800" dirty="0">
              <a:solidFill>
                <a:srgbClr val="707070"/>
              </a:solidFill>
              <a:latin typeface="Pragmatica" panose="020B0403040502020204" pitchFamily="34" charset="0"/>
            </a:endParaRPr>
          </a:p>
          <a:p>
            <a:pPr marL="457200" indent="-4572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Feel free to share to latecomers</a:t>
            </a:r>
          </a:p>
          <a:p>
            <a:pPr marL="457200" indent="-4572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Downloads &amp; recording will move to </a:t>
            </a:r>
            <a:r>
              <a:rPr lang="en-US" sz="2800" dirty="0" err="1">
                <a:solidFill>
                  <a:srgbClr val="707070"/>
                </a:solidFill>
                <a:latin typeface="Pragmatica" panose="020B0403040502020204" pitchFamily="34" charset="0"/>
              </a:rPr>
              <a:t>Patreon</a:t>
            </a: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 after 48 </a:t>
            </a:r>
            <a:r>
              <a:rPr lang="en-US" sz="2800" dirty="0" err="1">
                <a:solidFill>
                  <a:srgbClr val="707070"/>
                </a:solidFill>
                <a:latin typeface="Pragmatica" panose="020B0403040502020204" pitchFamily="34" charset="0"/>
              </a:rPr>
              <a:t>hrs</a:t>
            </a: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 </a:t>
            </a:r>
          </a:p>
        </p:txBody>
      </p:sp>
      <p:pic>
        <p:nvPicPr>
          <p:cNvPr id="15" name="Picture 14" descr="A close up of a sign&#10;&#10;Description automatically generated">
            <a:extLst>
              <a:ext uri="{FF2B5EF4-FFF2-40B4-BE49-F238E27FC236}">
                <a16:creationId xmlns:a16="http://schemas.microsoft.com/office/drawing/2014/main" id="{29761B90-A7DE-4A60-A915-F085BD87CA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4024" y="5372286"/>
            <a:ext cx="1295238" cy="14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450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0894024" y="5370653"/>
            <a:ext cx="1297975" cy="148734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47240" y="113388"/>
            <a:ext cx="97999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Aliens &amp; cows" panose="00000500000000000000" pitchFamily="2" charset="0"/>
              </a:rPr>
              <a:t>Terms of engagement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62987" y="1365813"/>
            <a:ext cx="9595413" cy="49384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ts val="3750"/>
              </a:lnSpc>
              <a:buFont typeface="Arial" panose="020B0604020202020204" pitchFamily="34" charset="0"/>
              <a:buChar char="•"/>
            </a:pPr>
            <a:r>
              <a:rPr lang="en-US" sz="2800" spc="30" dirty="0">
                <a:solidFill>
                  <a:srgbClr val="000000"/>
                </a:solidFill>
                <a:latin typeface="Gidole"/>
              </a:rPr>
              <a:t>Feel free to share the download link with latecomers </a:t>
            </a:r>
            <a:r>
              <a:rPr lang="en-US" sz="2800" spc="30" dirty="0">
                <a:solidFill>
                  <a:srgbClr val="000000"/>
                </a:solidFill>
                <a:latin typeface="Gidole"/>
                <a:sym typeface="Wingdings" panose="05000000000000000000" pitchFamily="2" charset="2"/>
              </a:rPr>
              <a:t> </a:t>
            </a:r>
            <a:br>
              <a:rPr lang="en-US" sz="2800" spc="30" dirty="0">
                <a:solidFill>
                  <a:srgbClr val="000000"/>
                </a:solidFill>
                <a:latin typeface="Gidole"/>
                <a:sym typeface="Wingdings" panose="05000000000000000000" pitchFamily="2" charset="2"/>
              </a:rPr>
            </a:br>
            <a:endParaRPr lang="en-US" sz="2800" spc="30" dirty="0">
              <a:solidFill>
                <a:srgbClr val="000000"/>
              </a:solidFill>
              <a:latin typeface="Gidole"/>
            </a:endParaRPr>
          </a:p>
          <a:p>
            <a:pPr marL="457200" indent="-457200">
              <a:lnSpc>
                <a:spcPts val="3750"/>
              </a:lnSpc>
              <a:buFont typeface="Arial" panose="020B0604020202020204" pitchFamily="34" charset="0"/>
              <a:buChar char="•"/>
            </a:pPr>
            <a:r>
              <a:rPr lang="en-US" sz="2800" spc="30" dirty="0">
                <a:solidFill>
                  <a:srgbClr val="000000"/>
                </a:solidFill>
                <a:latin typeface="Gidole"/>
              </a:rPr>
              <a:t>Participation is welcome via the chat/unmute</a:t>
            </a:r>
            <a:br>
              <a:rPr lang="en-US" sz="2800" spc="30" dirty="0">
                <a:solidFill>
                  <a:srgbClr val="000000"/>
                </a:solidFill>
                <a:latin typeface="Gidole"/>
              </a:rPr>
            </a:br>
            <a:endParaRPr lang="en-US" sz="2800" spc="30" dirty="0">
              <a:solidFill>
                <a:srgbClr val="000000"/>
              </a:solidFill>
              <a:latin typeface="Gidole"/>
            </a:endParaRPr>
          </a:p>
          <a:p>
            <a:pPr marL="457200" indent="-457200">
              <a:lnSpc>
                <a:spcPts val="3750"/>
              </a:lnSpc>
              <a:buFont typeface="Arial" panose="020B0604020202020204" pitchFamily="34" charset="0"/>
              <a:buChar char="•"/>
            </a:pPr>
            <a:r>
              <a:rPr lang="en-US" sz="2800" spc="30" dirty="0">
                <a:solidFill>
                  <a:srgbClr val="000000"/>
                </a:solidFill>
                <a:latin typeface="Gidole"/>
              </a:rPr>
              <a:t>Demos work best with 365 for PC</a:t>
            </a:r>
            <a:br>
              <a:rPr lang="en-US" sz="2800" spc="30" dirty="0">
                <a:solidFill>
                  <a:srgbClr val="000000"/>
                </a:solidFill>
                <a:latin typeface="Gidole"/>
              </a:rPr>
            </a:br>
            <a:endParaRPr lang="en-US" sz="2800" spc="30" dirty="0">
              <a:solidFill>
                <a:srgbClr val="000000"/>
              </a:solidFill>
              <a:latin typeface="Gidole"/>
            </a:endParaRPr>
          </a:p>
          <a:p>
            <a:pPr marL="457200" indent="-457200">
              <a:lnSpc>
                <a:spcPts val="3750"/>
              </a:lnSpc>
              <a:buFont typeface="Arial" panose="020B0604020202020204" pitchFamily="34" charset="0"/>
              <a:buChar char="•"/>
            </a:pPr>
            <a:r>
              <a:rPr lang="en-US" sz="2800" spc="30" dirty="0">
                <a:solidFill>
                  <a:srgbClr val="000000"/>
                </a:solidFill>
                <a:latin typeface="Gidole"/>
              </a:rPr>
              <a:t>Recording goes out later today, moves to </a:t>
            </a:r>
            <a:r>
              <a:rPr lang="en-US" sz="2800" spc="30" dirty="0" err="1">
                <a:solidFill>
                  <a:srgbClr val="000000"/>
                </a:solidFill>
                <a:latin typeface="Gidole"/>
              </a:rPr>
              <a:t>Patreon</a:t>
            </a:r>
            <a:r>
              <a:rPr lang="en-US" sz="2800" spc="30" dirty="0">
                <a:solidFill>
                  <a:srgbClr val="000000"/>
                </a:solidFill>
                <a:latin typeface="Gidole"/>
              </a:rPr>
              <a:t> after 2 days</a:t>
            </a:r>
            <a:br>
              <a:rPr lang="en-US" sz="2800" spc="30" dirty="0">
                <a:solidFill>
                  <a:srgbClr val="000000"/>
                </a:solidFill>
                <a:latin typeface="Gidole"/>
              </a:rPr>
            </a:br>
            <a:endParaRPr lang="en-US" sz="2800" spc="30" dirty="0">
              <a:solidFill>
                <a:srgbClr val="000000"/>
              </a:solidFill>
              <a:latin typeface="Gidole"/>
            </a:endParaRPr>
          </a:p>
          <a:p>
            <a:pPr marL="457200" indent="-457200">
              <a:lnSpc>
                <a:spcPts val="3750"/>
              </a:lnSpc>
              <a:buFont typeface="Arial" panose="020B0604020202020204" pitchFamily="34" charset="0"/>
              <a:buChar char="•"/>
            </a:pPr>
            <a:r>
              <a:rPr lang="en-US" sz="2800" spc="30" dirty="0">
                <a:solidFill>
                  <a:srgbClr val="000000"/>
                </a:solidFill>
                <a:latin typeface="Gidole"/>
              </a:rPr>
              <a:t>I will do my best to answer your questions</a:t>
            </a:r>
          </a:p>
        </p:txBody>
      </p:sp>
    </p:spTree>
    <p:extLst>
      <p:ext uri="{BB962C8B-B14F-4D97-AF65-F5344CB8AC3E}">
        <p14:creationId xmlns:p14="http://schemas.microsoft.com/office/powerpoint/2010/main" val="7354165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574420" y="0"/>
            <a:ext cx="5617580" cy="6858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0386349" y="5029795"/>
            <a:ext cx="1805651" cy="199171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73620" y="219919"/>
            <a:ext cx="5937813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CF3338"/>
                </a:solidFill>
                <a:latin typeface="Pragmatica" panose="020B0403040502020204" pitchFamily="34" charset="0"/>
              </a:rPr>
              <a:t>Demo</a:t>
            </a:r>
          </a:p>
          <a:p>
            <a:pPr marL="95250" lvl="0">
              <a:lnSpc>
                <a:spcPct val="115000"/>
              </a:lnSpc>
              <a:spcBef>
                <a:spcPts val="750"/>
              </a:spcBef>
              <a:buClr>
                <a:srgbClr val="C00000"/>
              </a:buClr>
              <a:buSzPts val="2100"/>
            </a:pPr>
            <a:r>
              <a:rPr lang="en-US" sz="2400" dirty="0">
                <a:solidFill>
                  <a:srgbClr val="C00000"/>
                </a:solidFill>
                <a:latin typeface="Pragmatica" panose="020B0403040502020204"/>
                <a:ea typeface="Consolas"/>
                <a:cs typeface="Consolas"/>
                <a:sym typeface="Consolas"/>
              </a:rPr>
              <a:t>Worksheets: 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array-references, array-functions</a:t>
            </a:r>
          </a:p>
          <a:p>
            <a:pPr marL="438150" lvl="0" indent="-342900">
              <a:lnSpc>
                <a:spcPct val="115000"/>
              </a:lnSpc>
              <a:spcBef>
                <a:spcPts val="750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C00000"/>
                </a:solidFill>
                <a:latin typeface="Pragmatica" panose="020B0403040502020204"/>
                <a:ea typeface="Consolas"/>
                <a:cs typeface="Consolas"/>
                <a:sym typeface="Consolas"/>
              </a:rPr>
              <a:t>What is an array? Array reference? Array function?</a:t>
            </a:r>
          </a:p>
          <a:p>
            <a:pPr marL="438150" lvl="0" indent="-342900">
              <a:lnSpc>
                <a:spcPct val="115000"/>
              </a:lnSpc>
              <a:spcBef>
                <a:spcPts val="750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C00000"/>
                </a:solidFill>
                <a:latin typeface="Pragmatica" panose="020B0403040502020204"/>
                <a:ea typeface="Consolas"/>
                <a:cs typeface="Consolas"/>
                <a:sym typeface="Consolas"/>
              </a:rPr>
              <a:t>What makes them static? Dynamic?</a:t>
            </a:r>
            <a:endParaRPr lang="en-US" sz="2400" dirty="0">
              <a:solidFill>
                <a:srgbClr val="C00000"/>
              </a:solidFill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  <a:p>
            <a:endParaRPr lang="en-US" sz="40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endParaRPr lang="en-US" sz="4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70243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47240" y="113388"/>
            <a:ext cx="103480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Aliens &amp; cows" panose="00000500000000000000" pitchFamily="2" charset="0"/>
              </a:rPr>
              <a:t>One formula, many cells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6908" y="6102641"/>
            <a:ext cx="9072632" cy="6419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6200" marR="190500" lvl="0">
              <a:lnSpc>
                <a:spcPct val="115000"/>
              </a:lnSpc>
              <a:spcBef>
                <a:spcPts val="800"/>
              </a:spcBef>
              <a:buClr>
                <a:srgbClr val="CF3338"/>
              </a:buClr>
              <a:buSzPts val="2400"/>
            </a:pPr>
            <a:r>
              <a:rPr lang="en-US" sz="1600" dirty="0">
                <a:solidFill>
                  <a:srgbClr val="505050"/>
                </a:solidFill>
              </a:rPr>
              <a:t>But wait, there’s more: https://support.microsoft.com/en-us/office/dynamic-array-formulas-and-spilled-array-behavior-205c6b06-03ba-4151-89a1-87a7eb36e531</a:t>
            </a:r>
          </a:p>
        </p:txBody>
      </p:sp>
      <p:pic>
        <p:nvPicPr>
          <p:cNvPr id="15" name="Picture 14" descr="A close up of a sign&#10;&#10;Description automatically generated">
            <a:extLst>
              <a:ext uri="{FF2B5EF4-FFF2-40B4-BE49-F238E27FC236}">
                <a16:creationId xmlns:a16="http://schemas.microsoft.com/office/drawing/2014/main" id="{29761B90-A7DE-4A60-A915-F085BD87CA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4024" y="5372286"/>
            <a:ext cx="1295238" cy="1485714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1DD254AC-1199-F24B-EF79-7EDE7A0E7F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5800" y="1593779"/>
            <a:ext cx="4148168" cy="3945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8AE7B4A-02AC-0E59-2DA0-98BB049A77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0613766"/>
              </p:ext>
            </p:extLst>
          </p:nvPr>
        </p:nvGraphicFramePr>
        <p:xfrm>
          <a:off x="388351" y="1512538"/>
          <a:ext cx="7084504" cy="4349048"/>
        </p:xfrm>
        <a:graphic>
          <a:graphicData uri="http://schemas.openxmlformats.org/drawingml/2006/table">
            <a:tbl>
              <a:tblPr/>
              <a:tblGrid>
                <a:gridCol w="2769257">
                  <a:extLst>
                    <a:ext uri="{9D8B030D-6E8A-4147-A177-3AD203B41FA5}">
                      <a16:colId xmlns:a16="http://schemas.microsoft.com/office/drawing/2014/main" val="2629133829"/>
                    </a:ext>
                  </a:extLst>
                </a:gridCol>
                <a:gridCol w="4315247">
                  <a:extLst>
                    <a:ext uri="{9D8B030D-6E8A-4147-A177-3AD203B41FA5}">
                      <a16:colId xmlns:a16="http://schemas.microsoft.com/office/drawing/2014/main" val="985116657"/>
                    </a:ext>
                  </a:extLst>
                </a:gridCol>
              </a:tblGrid>
              <a:tr h="964274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1" i="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Pragmatica" panose="020B0403040502020204" pitchFamily="34" charset="0"/>
                        </a:rPr>
                        <a:t>Function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F333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1" i="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Pragmatica" panose="020B0403040502020204" pitchFamily="34" charset="0"/>
                        </a:rPr>
                        <a:t>What it does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F33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320149"/>
                  </a:ext>
                </a:extLst>
              </a:tr>
              <a:tr h="890100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0" i="0" u="none" strike="noStrike" dirty="0">
                          <a:solidFill>
                            <a:srgbClr val="CF3338"/>
                          </a:solidFill>
                          <a:effectLst/>
                          <a:latin typeface="Consolas" panose="020B0609020204030204" pitchFamily="49" charset="0"/>
                        </a:rPr>
                        <a:t>UNIQUE()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0" i="0" u="none" strike="noStrike" dirty="0">
                          <a:solidFill>
                            <a:srgbClr val="CF3338"/>
                          </a:solidFill>
                          <a:effectLst/>
                          <a:latin typeface="Pragmatica" panose="020B0403040502020204" pitchFamily="34" charset="0"/>
                        </a:rPr>
                        <a:t>Finds the unique items in an array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8129098"/>
                  </a:ext>
                </a:extLst>
              </a:tr>
              <a:tr h="709974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0" i="0" u="none" strike="noStrike" dirty="0">
                          <a:solidFill>
                            <a:srgbClr val="CF3338"/>
                          </a:solidFill>
                          <a:effectLst/>
                          <a:latin typeface="Consolas" panose="020B0609020204030204" pitchFamily="49" charset="0"/>
                        </a:rPr>
                        <a:t>FILTER()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0" i="0" u="none" strike="noStrike" dirty="0">
                          <a:solidFill>
                            <a:srgbClr val="CF3338"/>
                          </a:solidFill>
                          <a:effectLst/>
                          <a:latin typeface="Pragmatica" panose="020B0403040502020204" pitchFamily="34" charset="0"/>
                        </a:rPr>
                        <a:t>Filters an array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6523719"/>
                  </a:ext>
                </a:extLst>
              </a:tr>
              <a:tr h="892350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0" i="0" u="none" strike="noStrike" dirty="0">
                          <a:solidFill>
                            <a:srgbClr val="CF3338"/>
                          </a:solidFill>
                          <a:effectLst/>
                          <a:latin typeface="Consolas" panose="020B0609020204030204" pitchFamily="49" charset="0"/>
                        </a:rPr>
                        <a:t>SORTBY()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0" i="0" u="none" strike="noStrike" dirty="0">
                          <a:solidFill>
                            <a:srgbClr val="CF3338"/>
                          </a:solidFill>
                          <a:effectLst/>
                          <a:latin typeface="Pragmatica" panose="020B0403040502020204" pitchFamily="34" charset="0"/>
                        </a:rPr>
                        <a:t>Sorts an array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4127386"/>
                  </a:ext>
                </a:extLst>
              </a:tr>
              <a:tr h="89235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i="0" u="none" strike="noStrike" dirty="0">
                          <a:solidFill>
                            <a:srgbClr val="CF3338"/>
                          </a:solidFill>
                          <a:effectLst/>
                          <a:latin typeface="Consolas" panose="020B0609020204030204" pitchFamily="49" charset="0"/>
                        </a:rPr>
                        <a:t>XLOOKUP()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0" i="0" u="none" strike="noStrike" dirty="0">
                          <a:solidFill>
                            <a:srgbClr val="CF3338"/>
                          </a:solidFill>
                          <a:effectLst/>
                          <a:latin typeface="Pragmatica" panose="020B0403040502020204" pitchFamily="34" charset="0"/>
                        </a:rPr>
                        <a:t>Combines data from two sources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34701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68092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574420" y="0"/>
            <a:ext cx="5617580" cy="6858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0386349" y="5029795"/>
            <a:ext cx="1805651" cy="199171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73620" y="219919"/>
            <a:ext cx="5937813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CF3338"/>
                </a:solidFill>
                <a:latin typeface="Pragmatica" panose="020B0403040502020204" pitchFamily="34" charset="0"/>
              </a:rPr>
              <a:t>Demo</a:t>
            </a:r>
          </a:p>
          <a:p>
            <a:pPr marL="95250" lvl="0">
              <a:lnSpc>
                <a:spcPct val="115000"/>
              </a:lnSpc>
              <a:spcBef>
                <a:spcPts val="750"/>
              </a:spcBef>
              <a:buClr>
                <a:srgbClr val="C00000"/>
              </a:buClr>
              <a:buSzPts val="2100"/>
            </a:pPr>
            <a:r>
              <a:rPr lang="en-US" sz="2400" dirty="0">
                <a:solidFill>
                  <a:srgbClr val="C00000"/>
                </a:solidFill>
                <a:latin typeface="Pragmatica" panose="020B0403040502020204"/>
                <a:ea typeface="Consolas"/>
                <a:cs typeface="Consolas"/>
                <a:sym typeface="Consolas"/>
              </a:rPr>
              <a:t>Worksheet: 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computers</a:t>
            </a:r>
          </a:p>
          <a:p>
            <a:pPr marL="438150" lvl="0" indent="-342900">
              <a:lnSpc>
                <a:spcPct val="115000"/>
              </a:lnSpc>
              <a:spcBef>
                <a:spcPts val="750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C00000"/>
                </a:solidFill>
                <a:latin typeface="Pragmatica" panose="020B0403040502020204"/>
                <a:ea typeface="Consolas"/>
                <a:cs typeface="Consolas"/>
                <a:sym typeface="Consolas"/>
              </a:rPr>
              <a:t>Pull ad-hoc data quickly using dynamic arrays</a:t>
            </a:r>
          </a:p>
          <a:p>
            <a:pPr marL="438150" lvl="0" indent="-342900">
              <a:lnSpc>
                <a:spcPct val="115000"/>
              </a:lnSpc>
              <a:spcBef>
                <a:spcPts val="750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C00000"/>
                </a:solidFill>
                <a:latin typeface="Pragmatica" panose="020B0403040502020204"/>
                <a:ea typeface="Consolas"/>
                <a:cs typeface="Consolas"/>
                <a:sym typeface="Consolas"/>
              </a:rPr>
              <a:t>Use table references to retrieve matching headers </a:t>
            </a:r>
            <a:endParaRPr lang="en-US" sz="2400" dirty="0">
              <a:solidFill>
                <a:srgbClr val="C00000"/>
              </a:solidFill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  <a:p>
            <a:endParaRPr lang="en-US" sz="40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endParaRPr lang="en-US" sz="4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85711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574420" y="0"/>
            <a:ext cx="5617580" cy="6858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0386349" y="5029795"/>
            <a:ext cx="1805651" cy="199171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73620" y="219919"/>
            <a:ext cx="5937813" cy="51619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CF3338"/>
                </a:solidFill>
                <a:latin typeface="Pragmatica" panose="020B0403040502020204" pitchFamily="34" charset="0"/>
              </a:rPr>
              <a:t>Exercises</a:t>
            </a: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2400" dirty="0">
                <a:solidFill>
                  <a:srgbClr val="CF3338"/>
                </a:solidFill>
                <a:latin typeface="Pragmatica" panose="020B0403040502020204"/>
                <a:ea typeface="Consolas"/>
                <a:cs typeface="Consolas"/>
                <a:sym typeface="Consolas"/>
              </a:rPr>
              <a:t>Worksheet: </a:t>
            </a:r>
            <a:r>
              <a:rPr lang="en-US" sz="2400" dirty="0">
                <a:solidFill>
                  <a:srgbClr val="CF3338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penguins</a:t>
            </a:r>
            <a:endParaRPr lang="en-US" sz="2400" dirty="0">
              <a:solidFill>
                <a:srgbClr val="CF3338"/>
              </a:solidFill>
              <a:latin typeface="Pragmatica" panose="020B0403040502020204"/>
              <a:ea typeface="Consolas"/>
              <a:cs typeface="Consolas"/>
              <a:sym typeface="Consolas"/>
            </a:endParaRPr>
          </a:p>
          <a:p>
            <a:pPr marL="657225" indent="-514350">
              <a:spcBef>
                <a:spcPts val="1125"/>
              </a:spcBef>
              <a:buClr>
                <a:srgbClr val="C00000"/>
              </a:buClr>
              <a:buSzPts val="2100"/>
              <a:buFont typeface="+mj-lt"/>
              <a:buAutoNum type="arabicPeriod"/>
            </a:pPr>
            <a:r>
              <a:rPr lang="en-US" sz="2400" dirty="0">
                <a:solidFill>
                  <a:srgbClr val="CF3338"/>
                </a:solidFill>
                <a:latin typeface="Pragmatica" panose="020B0403040502020204"/>
                <a:ea typeface="Consolas"/>
                <a:cs typeface="Consolas"/>
                <a:sym typeface="Consolas"/>
              </a:rPr>
              <a:t>How many unique species are in this dataset? What are they?</a:t>
            </a:r>
          </a:p>
          <a:p>
            <a:pPr marL="657225" indent="-514350">
              <a:spcBef>
                <a:spcPts val="1125"/>
              </a:spcBef>
              <a:buClr>
                <a:srgbClr val="C00000"/>
              </a:buClr>
              <a:buSzPts val="2100"/>
              <a:buFont typeface="+mj-lt"/>
              <a:buAutoNum type="arabicPeriod"/>
            </a:pPr>
            <a:r>
              <a:rPr lang="en-US" sz="2400" dirty="0">
                <a:solidFill>
                  <a:srgbClr val="CF3338"/>
                </a:solidFill>
                <a:latin typeface="Pragmatica" panose="020B0403040502020204"/>
                <a:ea typeface="Consolas"/>
                <a:cs typeface="Consolas"/>
                <a:sym typeface="Consolas"/>
              </a:rPr>
              <a:t>Pull only the records from the Biscoe island. </a:t>
            </a:r>
          </a:p>
          <a:p>
            <a:pPr marL="657225" indent="-514350">
              <a:spcBef>
                <a:spcPts val="1125"/>
              </a:spcBef>
              <a:buClr>
                <a:srgbClr val="C00000"/>
              </a:buClr>
              <a:buSzPts val="2100"/>
              <a:buFont typeface="+mj-lt"/>
              <a:buAutoNum type="arabicPeriod"/>
            </a:pPr>
            <a:r>
              <a:rPr lang="en-US" sz="2400" dirty="0">
                <a:solidFill>
                  <a:srgbClr val="CF3338"/>
                </a:solidFill>
                <a:latin typeface="Pragmatica" panose="020B0403040502020204"/>
                <a:ea typeface="Consolas"/>
                <a:cs typeface="Consolas"/>
                <a:sym typeface="Consolas"/>
              </a:rPr>
              <a:t>Pull only the records that are from Biscoe island and that have a body mass greater than average for that group.  </a:t>
            </a:r>
          </a:p>
          <a:p>
            <a:pPr marL="657225" indent="-514350">
              <a:spcBef>
                <a:spcPts val="1125"/>
              </a:spcBef>
              <a:buClr>
                <a:srgbClr val="C00000"/>
              </a:buClr>
              <a:buSzPts val="2100"/>
              <a:buFont typeface="+mj-lt"/>
              <a:buAutoNum type="arabicPeriod"/>
            </a:pPr>
            <a:r>
              <a:rPr lang="en-US" sz="2400" dirty="0">
                <a:solidFill>
                  <a:srgbClr val="CF3338"/>
                </a:solidFill>
                <a:latin typeface="Pragmatica" panose="020B0403040502020204"/>
                <a:ea typeface="Consolas"/>
                <a:cs typeface="Consolas"/>
                <a:sym typeface="Consolas"/>
              </a:rPr>
              <a:t>Sort the data by body mass ascending, species ascending, sex descending. </a:t>
            </a:r>
          </a:p>
        </p:txBody>
      </p:sp>
    </p:spTree>
    <p:extLst>
      <p:ext uri="{BB962C8B-B14F-4D97-AF65-F5344CB8AC3E}">
        <p14:creationId xmlns:p14="http://schemas.microsoft.com/office/powerpoint/2010/main" val="19829521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2295</TotalTime>
  <Words>512</Words>
  <Application>Microsoft Office PowerPoint</Application>
  <PresentationFormat>Widescreen</PresentationFormat>
  <Paragraphs>93</Paragraphs>
  <Slides>19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9" baseType="lpstr">
      <vt:lpstr>Aliens &amp; cows</vt:lpstr>
      <vt:lpstr>Arial</vt:lpstr>
      <vt:lpstr>Calibri</vt:lpstr>
      <vt:lpstr>Calibri Light</vt:lpstr>
      <vt:lpstr>Consolas</vt:lpstr>
      <vt:lpstr>Gidole</vt:lpstr>
      <vt:lpstr>Normafixed Tryout</vt:lpstr>
      <vt:lpstr>Open Sans Extra Bold</vt:lpstr>
      <vt:lpstr>Pragmatica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Case Western Reserve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George Mount</cp:lastModifiedBy>
  <cp:revision>110</cp:revision>
  <dcterms:created xsi:type="dcterms:W3CDTF">2019-10-19T21:47:18Z</dcterms:created>
  <dcterms:modified xsi:type="dcterms:W3CDTF">2023-08-20T15:06:14Z</dcterms:modified>
</cp:coreProperties>
</file>