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7" r:id="rId2"/>
    <p:sldId id="358" r:id="rId3"/>
    <p:sldId id="258" r:id="rId4"/>
    <p:sldId id="363" r:id="rId5"/>
    <p:sldId id="362" r:id="rId6"/>
    <p:sldId id="394" r:id="rId7"/>
    <p:sldId id="364" r:id="rId8"/>
    <p:sldId id="378" r:id="rId9"/>
    <p:sldId id="395" r:id="rId10"/>
    <p:sldId id="372" r:id="rId11"/>
    <p:sldId id="396" r:id="rId12"/>
    <p:sldId id="397" r:id="rId13"/>
    <p:sldId id="398" r:id="rId14"/>
    <p:sldId id="387" r:id="rId15"/>
    <p:sldId id="365" r:id="rId16"/>
    <p:sldId id="399" r:id="rId17"/>
    <p:sldId id="400" r:id="rId18"/>
    <p:sldId id="401" r:id="rId19"/>
    <p:sldId id="402" r:id="rId20"/>
    <p:sldId id="403" r:id="rId21"/>
    <p:sldId id="404" r:id="rId22"/>
    <p:sldId id="407" r:id="rId23"/>
    <p:sldId id="415" r:id="rId24"/>
    <p:sldId id="405" r:id="rId25"/>
    <p:sldId id="412" r:id="rId26"/>
    <p:sldId id="413" r:id="rId27"/>
    <p:sldId id="414" r:id="rId28"/>
    <p:sldId id="406" r:id="rId29"/>
    <p:sldId id="409" r:id="rId30"/>
    <p:sldId id="410" r:id="rId31"/>
    <p:sldId id="416" r:id="rId32"/>
    <p:sldId id="411" r:id="rId33"/>
    <p:sldId id="311" r:id="rId34"/>
  </p:sldIdLst>
  <p:sldSz cx="18288000" cy="10287000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Plus Jakarta Sans" panose="020B0604020202020204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1" d="100"/>
          <a:sy n="51" d="100"/>
        </p:scale>
        <p:origin x="186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4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8" name="Google Shape;62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bg>
      <p:bgPr>
        <a:blipFill>
          <a:blip r:embed="rId2">
            <a:alphaModFix amt="92000"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0"/>
          <p:cNvSpPr txBox="1"/>
          <p:nvPr/>
        </p:nvSpPr>
        <p:spPr>
          <a:xfrm>
            <a:off x="7046071" y="9845691"/>
            <a:ext cx="41958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77A"/>
              </a:buClr>
              <a:buSzPts val="1000"/>
              <a:buFont typeface="Plus Jakarta Sans"/>
              <a:buNone/>
            </a:pPr>
            <a:r>
              <a:rPr lang="en-US" sz="1500" b="1" i="0" u="none" strike="noStrike" cap="none">
                <a:solidFill>
                  <a:srgbClr val="2AB77A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Global Excel Summit 2023 – Internal Use Only</a:t>
            </a:r>
            <a:endParaRPr sz="2700"/>
          </a:p>
        </p:txBody>
      </p:sp>
      <p:pic>
        <p:nvPicPr>
          <p:cNvPr id="122" name="Google Shape;12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62" y="493388"/>
            <a:ext cx="1986990" cy="1234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0"/>
          <p:cNvSpPr txBox="1">
            <a:spLocks noGrp="1"/>
          </p:cNvSpPr>
          <p:nvPr>
            <p:ph type="sldNum" idx="12"/>
          </p:nvPr>
        </p:nvSpPr>
        <p:spPr>
          <a:xfrm>
            <a:off x="12693464" y="9349881"/>
            <a:ext cx="412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4" name="Google Shape;124;p60"/>
          <p:cNvPicPr preferRelativeResize="0"/>
          <p:nvPr/>
        </p:nvPicPr>
        <p:blipFill rotWithShape="1">
          <a:blip r:embed="rId4">
            <a:alphaModFix amt="8000"/>
          </a:blip>
          <a:srcRect r="26339"/>
          <a:stretch/>
        </p:blipFill>
        <p:spPr>
          <a:xfrm>
            <a:off x="13106402" y="2848907"/>
            <a:ext cx="5181599" cy="743809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0"/>
          <p:cNvSpPr txBox="1">
            <a:spLocks noGrp="1"/>
          </p:cNvSpPr>
          <p:nvPr>
            <p:ph type="body" idx="1"/>
          </p:nvPr>
        </p:nvSpPr>
        <p:spPr>
          <a:xfrm>
            <a:off x="2826302" y="7549750"/>
            <a:ext cx="6188870" cy="59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2800"/>
              <a:buFont typeface="Plus Jakarta Sans"/>
              <a:buNone/>
              <a:defRPr sz="4200" b="1">
                <a:solidFill>
                  <a:srgbClr val="2AB77A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126" name="Google Shape;126;p60"/>
          <p:cNvSpPr txBox="1">
            <a:spLocks noGrp="1"/>
          </p:cNvSpPr>
          <p:nvPr>
            <p:ph type="body" idx="2"/>
          </p:nvPr>
        </p:nvSpPr>
        <p:spPr>
          <a:xfrm>
            <a:off x="2826303" y="8259125"/>
            <a:ext cx="5181600" cy="85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6868"/>
              </a:buClr>
              <a:buSzPts val="1800"/>
              <a:buFont typeface="Plus Jakarta Sans"/>
              <a:buNone/>
              <a:defRPr sz="2700">
                <a:solidFill>
                  <a:srgbClr val="68686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127" name="Google Shape;127;p60" descr="Add your Logo/Photo from here.&#10;"/>
          <p:cNvSpPr>
            <a:spLocks noGrp="1"/>
          </p:cNvSpPr>
          <p:nvPr>
            <p:ph type="pic" idx="3"/>
          </p:nvPr>
        </p:nvSpPr>
        <p:spPr>
          <a:xfrm>
            <a:off x="597451" y="7465227"/>
            <a:ext cx="1998000" cy="1998000"/>
          </a:xfrm>
          <a:prstGeom prst="ellipse">
            <a:avLst/>
          </a:prstGeom>
          <a:noFill/>
          <a:ln w="31750" cap="flat" cmpd="sng">
            <a:solidFill>
              <a:srgbClr val="3DF4A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0"/>
          <p:cNvSpPr txBox="1">
            <a:spLocks noGrp="1"/>
          </p:cNvSpPr>
          <p:nvPr>
            <p:ph type="body" idx="4"/>
          </p:nvPr>
        </p:nvSpPr>
        <p:spPr>
          <a:xfrm>
            <a:off x="597452" y="3717053"/>
            <a:ext cx="11975549" cy="175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4800"/>
              <a:buFont typeface="Plus Jakarta Sans"/>
              <a:buNone/>
              <a:defRPr sz="7200" b="1">
                <a:solidFill>
                  <a:srgbClr val="2AB77A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229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Slide_1">
  <p:cSld name="Thank You Slide_1">
    <p:bg>
      <p:bgPr>
        <a:blipFill>
          <a:blip r:embed="rId2">
            <a:alphaModFix amt="92000"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4"/>
          <p:cNvSpPr txBox="1">
            <a:spLocks noGrp="1"/>
          </p:cNvSpPr>
          <p:nvPr>
            <p:ph type="sldNum" idx="12"/>
          </p:nvPr>
        </p:nvSpPr>
        <p:spPr>
          <a:xfrm>
            <a:off x="12693464" y="9349881"/>
            <a:ext cx="412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0" name="Google Shape;220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62" y="493388"/>
            <a:ext cx="1986990" cy="123489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94"/>
          <p:cNvSpPr txBox="1">
            <a:spLocks noGrp="1"/>
          </p:cNvSpPr>
          <p:nvPr>
            <p:ph type="body" idx="1"/>
          </p:nvPr>
        </p:nvSpPr>
        <p:spPr>
          <a:xfrm>
            <a:off x="2826302" y="7176512"/>
            <a:ext cx="6188870" cy="59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2800"/>
              <a:buFont typeface="Plus Jakarta Sans"/>
              <a:buNone/>
              <a:defRPr sz="4200" b="1">
                <a:solidFill>
                  <a:srgbClr val="2AB77A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222" name="Google Shape;222;p94"/>
          <p:cNvSpPr txBox="1">
            <a:spLocks noGrp="1"/>
          </p:cNvSpPr>
          <p:nvPr>
            <p:ph type="body" idx="2"/>
          </p:nvPr>
        </p:nvSpPr>
        <p:spPr>
          <a:xfrm>
            <a:off x="2826302" y="7885888"/>
            <a:ext cx="6188870" cy="85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6868"/>
              </a:buClr>
              <a:buSzPts val="1800"/>
              <a:buFont typeface="Plus Jakarta Sans"/>
              <a:buNone/>
              <a:defRPr sz="2700">
                <a:solidFill>
                  <a:srgbClr val="68686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223" name="Google Shape;223;p94" descr="Add your Logo/Photo from here.&#10;"/>
          <p:cNvSpPr>
            <a:spLocks noGrp="1"/>
          </p:cNvSpPr>
          <p:nvPr>
            <p:ph type="pic" idx="3"/>
          </p:nvPr>
        </p:nvSpPr>
        <p:spPr>
          <a:xfrm>
            <a:off x="597451" y="7176512"/>
            <a:ext cx="1998000" cy="1998000"/>
          </a:xfrm>
          <a:prstGeom prst="ellipse">
            <a:avLst/>
          </a:prstGeom>
          <a:noFill/>
          <a:ln w="31750" cap="flat" cmpd="sng">
            <a:solidFill>
              <a:srgbClr val="3DF4A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94"/>
          <p:cNvSpPr txBox="1">
            <a:spLocks noGrp="1"/>
          </p:cNvSpPr>
          <p:nvPr>
            <p:ph type="body" idx="4"/>
          </p:nvPr>
        </p:nvSpPr>
        <p:spPr>
          <a:xfrm>
            <a:off x="597453" y="3717053"/>
            <a:ext cx="9218061" cy="123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4800"/>
              <a:buFont typeface="Plus Jakarta Sans"/>
              <a:buNone/>
              <a:defRPr sz="7200" b="1">
                <a:solidFill>
                  <a:srgbClr val="2AB77A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225" name="Google Shape;225;p94"/>
          <p:cNvSpPr txBox="1">
            <a:spLocks noGrp="1"/>
          </p:cNvSpPr>
          <p:nvPr>
            <p:ph type="body" idx="5"/>
          </p:nvPr>
        </p:nvSpPr>
        <p:spPr>
          <a:xfrm>
            <a:off x="2826302" y="8738348"/>
            <a:ext cx="6188868" cy="49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2AB77A"/>
              </a:buClr>
              <a:buSzPts val="1800"/>
              <a:buFont typeface="Plus Jakarta Sans"/>
              <a:buNone/>
              <a:defRPr sz="2700" b="1">
                <a:solidFill>
                  <a:srgbClr val="2AB77A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pic>
        <p:nvPicPr>
          <p:cNvPr id="226" name="Google Shape;226;p94"/>
          <p:cNvPicPr preferRelativeResize="0"/>
          <p:nvPr/>
        </p:nvPicPr>
        <p:blipFill rotWithShape="1">
          <a:blip r:embed="rId4">
            <a:alphaModFix amt="8000"/>
          </a:blip>
          <a:srcRect r="26339"/>
          <a:stretch/>
        </p:blipFill>
        <p:spPr>
          <a:xfrm>
            <a:off x="13106402" y="2848907"/>
            <a:ext cx="5181599" cy="7438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4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 txBox="1">
            <a:spLocks noGrp="1"/>
          </p:cNvSpPr>
          <p:nvPr>
            <p:ph type="body" idx="1"/>
          </p:nvPr>
        </p:nvSpPr>
        <p:spPr>
          <a:xfrm>
            <a:off x="2826302" y="7549750"/>
            <a:ext cx="6188870" cy="595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George Mount</a:t>
            </a:r>
            <a:endParaRPr dirty="0"/>
          </a:p>
        </p:txBody>
      </p:sp>
      <p:sp>
        <p:nvSpPr>
          <p:cNvPr id="257" name="Google Shape;257;p2"/>
          <p:cNvSpPr txBox="1">
            <a:spLocks noGrp="1"/>
          </p:cNvSpPr>
          <p:nvPr>
            <p:ph type="body" idx="2"/>
          </p:nvPr>
        </p:nvSpPr>
        <p:spPr>
          <a:xfrm>
            <a:off x="2826303" y="8259125"/>
            <a:ext cx="5181600" cy="8524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Founder, Stringfest Analytics</a:t>
            </a:r>
          </a:p>
        </p:txBody>
      </p:sp>
      <p:pic>
        <p:nvPicPr>
          <p:cNvPr id="3" name="Picture Placeholder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3B39E374-89C6-7C20-E336-70D0DFDF5A46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r="16774"/>
          <a:stretch>
            <a:fillRect/>
          </a:stretch>
        </p:blipFill>
        <p:spPr>
          <a:xfrm>
            <a:off x="596900" y="7466013"/>
            <a:ext cx="1998663" cy="1997075"/>
          </a:xfrm>
          <a:prstGeom prst="ellipse">
            <a:avLst/>
          </a:prstGeom>
          <a:noFill/>
          <a:ln w="31750" cap="flat" cmpd="sng">
            <a:solidFill>
              <a:srgbClr val="3DF4A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9" name="Google Shape;259;p2"/>
          <p:cNvSpPr txBox="1">
            <a:spLocks noGrp="1"/>
          </p:cNvSpPr>
          <p:nvPr>
            <p:ph type="body" idx="4"/>
          </p:nvPr>
        </p:nvSpPr>
        <p:spPr>
          <a:xfrm>
            <a:off x="597452" y="3717053"/>
            <a:ext cx="11975549" cy="17594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Excel Analytics 2.0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AI-Powered Data Entry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entry and forecasting 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Importing data from picture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forecasts with Forecast Sheet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Enhancing insights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ai-powered-data-entry-forecasting.xlsx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entry and forecasting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population forecast for the selected European countries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your data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AI-Powered 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89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analysis and visualization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Preparing data for Analyze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Basics of natural language querying &amp; prompt engineering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analysis and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Prepare data for optimal Analyze Data use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total state population over time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AI-Powered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in Excel learns over time – try adding more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When one algorithm doesn’t work, try another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isn’t worth much without normalized, “tidy” datasets</a:t>
            </a:r>
          </a:p>
        </p:txBody>
      </p:sp>
    </p:spTree>
    <p:extLst>
      <p:ext uri="{BB962C8B-B14F-4D97-AF65-F5344CB8AC3E}">
        <p14:creationId xmlns:p14="http://schemas.microsoft.com/office/powerpoint/2010/main" val="139317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246066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Comfortably use formulas like SUMIFS and XLOOKUP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Design and audit complex, nested formulas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Look up data in an instant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Python in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can do some things easier – there’s a reason it’s in Excel now!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in Excel for analysis &amp; visualization; </a:t>
            </a:r>
            <a:r>
              <a:rPr lang="en-US" sz="3600" dirty="0" err="1">
                <a:latin typeface="Pragmatica" panose="020B0403040502020204"/>
                <a:sym typeface="Consolas"/>
              </a:rPr>
              <a:t>openpyxl</a:t>
            </a:r>
            <a:r>
              <a:rPr lang="en-US" sz="3600" dirty="0">
                <a:latin typeface="Pragmatica" panose="020B0403040502020204"/>
                <a:sym typeface="Consolas"/>
              </a:rPr>
              <a:t> for everything else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What about AI-powered, Python-powered Excel? Try Anaconda Toolbox </a:t>
            </a:r>
          </a:p>
        </p:txBody>
      </p:sp>
    </p:spTree>
    <p:extLst>
      <p:ext uri="{BB962C8B-B14F-4D97-AF65-F5344CB8AC3E}">
        <p14:creationId xmlns:p14="http://schemas.microsoft.com/office/powerpoint/2010/main" val="2651137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6"/>
          <p:cNvSpPr txBox="1">
            <a:spLocks noGrp="1"/>
          </p:cNvSpPr>
          <p:nvPr>
            <p:ph type="body" idx="4"/>
          </p:nvPr>
        </p:nvSpPr>
        <p:spPr>
          <a:xfrm>
            <a:off x="597453" y="3717053"/>
            <a:ext cx="9218061" cy="12348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THANK YOU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0" y="170082"/>
            <a:ext cx="14143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Sections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Basics of formulas and functions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Formula design &amp; audit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Conditional logic &amp; formulas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Dynamic arrays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LET(), LAMBDA() and the future of Excel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Each section is a workbook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Solutions in separate workbooks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Follow along with demo notes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AI-Powered Excel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AI-Powered 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08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Automating data entry with Flash Fill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Column by Example in Power Query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Formula by Example in Excel Online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Joining tables with Fuzzy Matching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72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Using either Flash Fill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or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from Example: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city name from each column (Houston, Atlanta, Los Angeles,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etc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initials for each time (HA, AB, LAD,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etc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730</Words>
  <Application>Microsoft Office PowerPoint</Application>
  <PresentationFormat>Custom</PresentationFormat>
  <Paragraphs>170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Aliens &amp; cows</vt:lpstr>
      <vt:lpstr>Calibri</vt:lpstr>
      <vt:lpstr>Consolas</vt:lpstr>
      <vt:lpstr>Normafixed Tryout</vt:lpstr>
      <vt:lpstr>Pragmatica</vt:lpstr>
      <vt:lpstr>Arial</vt:lpstr>
      <vt:lpstr>Roboto</vt:lpstr>
      <vt:lpstr>Plus Jakarta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211</cp:revision>
  <dcterms:created xsi:type="dcterms:W3CDTF">2006-08-16T00:00:00Z</dcterms:created>
  <dcterms:modified xsi:type="dcterms:W3CDTF">2023-12-02T20:01:30Z</dcterms:modified>
  <dc:identifier>DADurESpNu8</dc:identifier>
</cp:coreProperties>
</file>