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8" r:id="rId3"/>
    <p:sldId id="403" r:id="rId4"/>
    <p:sldId id="348" r:id="rId5"/>
    <p:sldId id="415" r:id="rId6"/>
    <p:sldId id="365" r:id="rId7"/>
    <p:sldId id="407" r:id="rId8"/>
    <p:sldId id="282" r:id="rId9"/>
    <p:sldId id="405" r:id="rId10"/>
    <p:sldId id="406" r:id="rId11"/>
    <p:sldId id="305" r:id="rId12"/>
    <p:sldId id="413" r:id="rId13"/>
    <p:sldId id="414" r:id="rId14"/>
    <p:sldId id="390" r:id="rId15"/>
    <p:sldId id="400" r:id="rId16"/>
    <p:sldId id="404"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Gidole" panose="020B0604020202020204" charset="0"/>
      <p:regular r:id="rId27"/>
    </p:embeddedFont>
    <p:embeddedFont>
      <p:font typeface="League Spartan" panose="020B0604020202020204" charset="0"/>
      <p:regular r:id="rId28"/>
    </p:embeddedFont>
    <p:embeddedFont>
      <p:font typeface="Open Sans Extra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79213" autoAdjust="0"/>
  </p:normalViewPr>
  <p:slideViewPr>
    <p:cSldViewPr>
      <p:cViewPr varScale="1">
        <p:scale>
          <a:sx n="60" d="100"/>
          <a:sy n="60" d="100"/>
        </p:scale>
        <p:origin x="1395" y="3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1180725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are looking to individually take a Power Query class I have a surprise here at the end… </a:t>
            </a:r>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are looking to individually take a Power Query class I have a surprise here at the end… </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let and lambda</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245738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7464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https://swiy.co/amx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82732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let and lambda</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2230472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1100282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stringfestanalytics.com/book/"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social.stringfestanalytics.com/pq-workshops"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stringfestanalytics.com/contact/"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social.stringfestanalytics.com/event-feedback"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swiy.co/am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0235C3-A8D1-9A76-367B-0B001206CDE6}"/>
              </a:ext>
            </a:extLst>
          </p:cNvPr>
          <p:cNvPicPr>
            <a:picLocks noChangeAspect="1"/>
          </p:cNvPicPr>
          <p:nvPr/>
        </p:nvPicPr>
        <p:blipFill>
          <a:blip r:embed="rId3"/>
          <a:stretch>
            <a:fillRect/>
          </a:stretch>
        </p:blipFill>
        <p:spPr>
          <a:xfrm>
            <a:off x="-4313" y="220512"/>
            <a:ext cx="18264996" cy="9845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Pulling data fast with dynamic arrays</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Continue </a:t>
            </a:r>
            <a:r>
              <a:rPr lang="en-US" sz="3600" dirty="0">
                <a:latin typeface="Consolas" panose="020B0609020204030204" pitchFamily="49" charset="0"/>
              </a:rPr>
              <a:t>computers.xlsx</a:t>
            </a:r>
          </a:p>
          <a:p>
            <a:pPr marL="571500" indent="-571500">
              <a:buFont typeface="Arial" panose="020B0604020202020204" pitchFamily="34" charset="0"/>
              <a:buChar char="•"/>
            </a:pPr>
            <a:r>
              <a:rPr lang="en-US" sz="3600" dirty="0">
                <a:latin typeface="Gidole" panose="020B0604020202020204" charset="0"/>
                <a:ea typeface="Roboto Mono" pitchFamily="2" charset="0"/>
              </a:rPr>
              <a:t>Sort, filter and de-duplicate right from the spreadsheet</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111144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960593"/>
            <a:ext cx="7624318" cy="111370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where to get it: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stringfestanalytics.com/book  </a:t>
            </a:r>
            <a:endParaRPr lang="en-US" sz="3400" spc="340" dirty="0">
              <a:solidFill>
                <a:schemeClr val="bg1"/>
              </a:solidFill>
              <a:latin typeface="Gidole"/>
            </a:endParaRP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729046"/>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Advancing into Analytics</a:t>
            </a:r>
          </a:p>
        </p:txBody>
      </p:sp>
      <p:pic>
        <p:nvPicPr>
          <p:cNvPr id="1026" name="Picture 2" descr="Advancing into Analytics Cover Image">
            <a:extLst>
              <a:ext uri="{FF2B5EF4-FFF2-40B4-BE49-F238E27FC236}">
                <a16:creationId xmlns:a16="http://schemas.microsoft.com/office/drawing/2014/main" id="{00C62AD1-5F52-8AC7-E07B-DF6689697F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6896" y="1052422"/>
            <a:ext cx="5640878" cy="736767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Qr code&#10;&#10;Description automatically generated">
            <a:extLst>
              <a:ext uri="{FF2B5EF4-FFF2-40B4-BE49-F238E27FC236}">
                <a16:creationId xmlns:a16="http://schemas.microsoft.com/office/drawing/2014/main" id="{9D89BBA4-9C41-12B4-894C-60EC6C6A63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7277099"/>
            <a:ext cx="2716445" cy="2716445"/>
          </a:xfrm>
          <a:prstGeom prst="rect">
            <a:avLst/>
          </a:prstGeom>
        </p:spPr>
      </p:pic>
    </p:spTree>
    <p:extLst>
      <p:ext uri="{BB962C8B-B14F-4D97-AF65-F5344CB8AC3E}">
        <p14:creationId xmlns:p14="http://schemas.microsoft.com/office/powerpoint/2010/main" val="398718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960593"/>
            <a:ext cx="7624318" cy="1690784"/>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connect at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https://social.stringfestanalytics.com/pq-workshops </a:t>
            </a:r>
            <a:endParaRPr lang="en-US" sz="3400" spc="340" dirty="0">
              <a:solidFill>
                <a:schemeClr val="bg1"/>
              </a:solidFill>
              <a:latin typeface="Gidole"/>
            </a:endParaRP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corporate training</a:t>
            </a:r>
          </a:p>
        </p:txBody>
      </p:sp>
      <p:pic>
        <p:nvPicPr>
          <p:cNvPr id="10" name="Picture 9" descr="Text&#10;&#10;Description automatically generated">
            <a:extLst>
              <a:ext uri="{FF2B5EF4-FFF2-40B4-BE49-F238E27FC236}">
                <a16:creationId xmlns:a16="http://schemas.microsoft.com/office/drawing/2014/main" id="{E63B4FF6-BF88-4463-8657-7F5CDE66B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4686" y="752926"/>
            <a:ext cx="6336807" cy="8200574"/>
          </a:xfrm>
          <a:prstGeom prst="rect">
            <a:avLst/>
          </a:prstGeom>
        </p:spPr>
      </p:pic>
      <p:pic>
        <p:nvPicPr>
          <p:cNvPr id="11" name="Picture 10" descr="Qr code&#10;&#10;Description automatically generated">
            <a:extLst>
              <a:ext uri="{FF2B5EF4-FFF2-40B4-BE49-F238E27FC236}">
                <a16:creationId xmlns:a16="http://schemas.microsoft.com/office/drawing/2014/main" id="{745137F5-7D9B-7863-8E4A-8A625B048E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6819900"/>
            <a:ext cx="2895600" cy="2895600"/>
          </a:xfrm>
          <a:prstGeom prst="rect">
            <a:avLst/>
          </a:prstGeom>
        </p:spPr>
      </p:pic>
    </p:spTree>
    <p:extLst>
      <p:ext uri="{BB962C8B-B14F-4D97-AF65-F5344CB8AC3E}">
        <p14:creationId xmlns:p14="http://schemas.microsoft.com/office/powerpoint/2010/main" val="407803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REFERRAL PROGRAM</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020550" cy="6740307"/>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Gidole" panose="02000503000000000000" pitchFamily="2" charset="0"/>
                <a:ea typeface="Roboto Mono" pitchFamily="2" charset="0"/>
              </a:rPr>
              <a:t>Refer me to a training client &amp; get</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Two 45-minute coaching sessions</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Signed copy of </a:t>
            </a:r>
            <a:r>
              <a:rPr lang="en-US" sz="4800" i="1" dirty="0">
                <a:latin typeface="Gidole" panose="02000503000000000000" pitchFamily="2" charset="0"/>
                <a:ea typeface="Roboto Mono" pitchFamily="2" charset="0"/>
              </a:rPr>
              <a:t>Advancing into Analytics</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Free access to my on-demand Power Query training course</a:t>
            </a:r>
          </a:p>
          <a:p>
            <a:pPr marL="1143000" lvl="1" indent="-685800">
              <a:buFont typeface="Arial" panose="020B0604020202020204" pitchFamily="34" charset="0"/>
              <a:buChar char="•"/>
            </a:pPr>
            <a:endParaRPr lang="en-US" sz="4800" dirty="0">
              <a:latin typeface="Gidole" panose="02000503000000000000" pitchFamily="2" charset="0"/>
              <a:ea typeface="Roboto Mono" pitchFamily="2" charset="0"/>
            </a:endParaRPr>
          </a:p>
          <a:p>
            <a:pPr marL="1143000" lvl="1" indent="-685800">
              <a:buFont typeface="Arial" panose="020B0604020202020204" pitchFamily="34" charset="0"/>
              <a:buChar char="•"/>
            </a:pPr>
            <a:endParaRPr lang="en-US" sz="4800" dirty="0">
              <a:latin typeface="Gidole" panose="02000503000000000000" pitchFamily="2" charset="0"/>
              <a:ea typeface="Roboto Mono" pitchFamily="2" charset="0"/>
            </a:endParaRPr>
          </a:p>
          <a:p>
            <a:pPr lvl="1"/>
            <a:r>
              <a:rPr lang="en-US" sz="4800" dirty="0">
                <a:latin typeface="Gidole" panose="02000503000000000000" pitchFamily="2" charset="0"/>
                <a:ea typeface="Roboto Mono" pitchFamily="2" charset="0"/>
              </a:rPr>
              <a:t>Get in </a:t>
            </a:r>
            <a:r>
              <a:rPr lang="en-US" sz="4800">
                <a:latin typeface="Gidole" panose="02000503000000000000" pitchFamily="2" charset="0"/>
                <a:ea typeface="Roboto Mono" pitchFamily="2" charset="0"/>
              </a:rPr>
              <a:t>touch: </a:t>
            </a:r>
            <a:r>
              <a:rPr lang="en-US" sz="4800">
                <a:latin typeface="Gidole" panose="02000503000000000000" pitchFamily="2" charset="0"/>
                <a:ea typeface="Roboto Mono" pitchFamily="2" charset="0"/>
                <a:hlinkClick r:id="rId5"/>
              </a:rPr>
              <a:t>https://stringfestanalytics.com/contact/</a:t>
            </a:r>
            <a:r>
              <a:rPr lang="en-US" sz="4800">
                <a:latin typeface="Gidole" panose="02000503000000000000" pitchFamily="2" charset="0"/>
                <a:ea typeface="Roboto Mono" pitchFamily="2" charset="0"/>
              </a:rPr>
              <a:t>  </a:t>
            </a:r>
            <a:endParaRPr lang="en-US" sz="48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244835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THANK YOU</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36622"/>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TWITTER</a:t>
            </a:r>
          </a:p>
        </p:txBody>
      </p:sp>
      <p:sp>
        <p:nvSpPr>
          <p:cNvPr id="16" name="TextBox 16"/>
          <p:cNvSpPr txBox="1"/>
          <p:nvPr/>
        </p:nvSpPr>
        <p:spPr>
          <a:xfrm>
            <a:off x="1028700" y="8924925"/>
            <a:ext cx="7624318" cy="524439"/>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twitter.com/</a:t>
            </a:r>
            <a:r>
              <a:rPr lang="en-US" sz="3000" spc="30" dirty="0" err="1">
                <a:solidFill>
                  <a:srgbClr val="F2F0F4"/>
                </a:solidFill>
                <a:latin typeface="Gidole"/>
              </a:rPr>
              <a:t>gjmount</a:t>
            </a:r>
            <a:endParaRPr lang="en-US" sz="3000" spc="30" dirty="0">
              <a:solidFill>
                <a:srgbClr val="F2F0F4"/>
              </a:solidFill>
              <a:latin typeface="Gidole"/>
            </a:endParaRP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202"/>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0"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5016758"/>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for seven days.</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I </a:t>
            </a:r>
            <a:r>
              <a:rPr lang="en-US" sz="4000">
                <a:latin typeface="Gidole" panose="02000503000000000000" pitchFamily="2" charset="0"/>
                <a:ea typeface="Roboto Mono" pitchFamily="2" charset="0"/>
              </a:rPr>
              <a:t>appreciate your reviews &amp; referrals. </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95639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1354455" y="6314949"/>
            <a:ext cx="54864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Analytics in Modern Excel</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630284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7860" y="2721308"/>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330" y="2850156"/>
            <a:ext cx="5673334" cy="377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1278255" y="6391149"/>
            <a:ext cx="53340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Analytics in Modern Excel</a:t>
            </a:r>
          </a:p>
        </p:txBody>
      </p:sp>
      <p:sp>
        <p:nvSpPr>
          <p:cNvPr id="10" name="TextBox 10"/>
          <p:cNvSpPr txBox="1"/>
          <p:nvPr/>
        </p:nvSpPr>
        <p:spPr>
          <a:xfrm>
            <a:off x="2819400" y="2400300"/>
            <a:ext cx="9243139" cy="2893677"/>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Make first impressions with the data using Power Query profiling</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Conduct ad-hoc analysis with PivotTables</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Pulling data fast with dynamic arrays </a:t>
            </a: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476249" y="6848349"/>
            <a:ext cx="44196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Analytics in Modern Excel</a:t>
            </a:r>
          </a:p>
        </p:txBody>
      </p:sp>
      <p:sp>
        <p:nvSpPr>
          <p:cNvPr id="10" name="TextBox 10"/>
          <p:cNvSpPr txBox="1"/>
          <p:nvPr/>
        </p:nvSpPr>
        <p:spPr>
          <a:xfrm>
            <a:off x="2112470" y="3337024"/>
            <a:ext cx="12594129" cy="2246769"/>
          </a:xfrm>
          <a:prstGeom prst="rect">
            <a:avLst/>
          </a:prstGeom>
        </p:spPr>
        <p:txBody>
          <a:bodyPr wrap="square" lIns="0" tIns="0" rIns="0" bIns="0" rtlCol="0" anchor="t">
            <a:spAutoFit/>
          </a:bodyPr>
          <a:lstStyle/>
          <a:p>
            <a:r>
              <a:rPr lang="en-US" sz="6600" spc="30" dirty="0">
                <a:solidFill>
                  <a:srgbClr val="000000"/>
                </a:solidFill>
                <a:latin typeface="Gidole"/>
              </a:rPr>
              <a:t>Download resources:</a:t>
            </a:r>
          </a:p>
          <a:p>
            <a:r>
              <a:rPr lang="en-US" sz="8000" spc="30" dirty="0">
                <a:solidFill>
                  <a:srgbClr val="000000"/>
                </a:solidFill>
                <a:latin typeface="Gidole"/>
                <a:hlinkClick r:id="rId4"/>
              </a:rPr>
              <a:t>https://swiy.co/amx</a:t>
            </a:r>
            <a:r>
              <a:rPr lang="en-US" sz="8000" spc="30" dirty="0">
                <a:solidFill>
                  <a:srgbClr val="000000"/>
                </a:solidFill>
                <a:latin typeface="Gidole"/>
              </a:rPr>
              <a:t>  </a:t>
            </a:r>
            <a:endParaRPr lang="en-US" sz="6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019510"/>
          </a:xfrm>
          <a:prstGeom prst="rect">
            <a:avLst/>
          </a:prstGeom>
        </p:spPr>
        <p:txBody>
          <a:bodyPr lIns="0" tIns="0" rIns="0" bIns="0" rtlCol="0" anchor="t">
            <a:spAutoFit/>
          </a:bodyPr>
          <a:lstStyle/>
          <a:p>
            <a:pPr>
              <a:lnSpc>
                <a:spcPts val="9000"/>
              </a:lnSpc>
            </a:pPr>
            <a:r>
              <a:rPr lang="en-US" sz="4000" spc="375" dirty="0">
                <a:solidFill>
                  <a:srgbClr val="000000"/>
                </a:solidFill>
                <a:latin typeface="League Spartan Bold"/>
              </a:rPr>
              <a:t>TERMS OF ENGAGEMENT</a:t>
            </a:r>
          </a:p>
        </p:txBody>
      </p:sp>
      <p:sp>
        <p:nvSpPr>
          <p:cNvPr id="9" name="TextBox 9"/>
          <p:cNvSpPr txBox="1"/>
          <p:nvPr/>
        </p:nvSpPr>
        <p:spPr>
          <a:xfrm rot="-5400000">
            <a:off x="-1278255" y="6391149"/>
            <a:ext cx="53340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Analytics in Modern Excel</a:t>
            </a:r>
          </a:p>
        </p:txBody>
      </p:sp>
      <p:sp>
        <p:nvSpPr>
          <p:cNvPr id="10" name="TextBox 10"/>
          <p:cNvSpPr txBox="1"/>
          <p:nvPr/>
        </p:nvSpPr>
        <p:spPr>
          <a:xfrm>
            <a:off x="2819400" y="2400300"/>
            <a:ext cx="9243139" cy="4355616"/>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Feel free to share the download link with latecomers </a:t>
            </a:r>
            <a:r>
              <a:rPr lang="en-US" sz="3000" spc="30" dirty="0">
                <a:solidFill>
                  <a:srgbClr val="000000"/>
                </a:solidFill>
                <a:latin typeface="Gidole"/>
                <a:sym typeface="Wingdings" panose="05000000000000000000" pitchFamily="2" charset="2"/>
              </a:rPr>
              <a:t> </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Participation is welcome via the chat (or please ask to be unmuted!)</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Demos work best with 365 on Windows, I cannot guarantee other systems</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Recording goes out later today and is up for one week</a:t>
            </a:r>
          </a:p>
        </p:txBody>
      </p:sp>
    </p:spTree>
    <p:extLst>
      <p:ext uri="{BB962C8B-B14F-4D97-AF65-F5344CB8AC3E}">
        <p14:creationId xmlns:p14="http://schemas.microsoft.com/office/powerpoint/2010/main" val="308522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WHAT IS MODERN EXCEL?</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4524315"/>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Gidole" panose="02000503000000000000" pitchFamily="2" charset="0"/>
                <a:ea typeface="Roboto Mono" pitchFamily="2" charset="0"/>
              </a:rPr>
              <a:t>Historically:</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Power Query</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Power Pivot</a:t>
            </a:r>
          </a:p>
          <a:p>
            <a:pPr marL="1143000" lvl="1" indent="-685800">
              <a:buFont typeface="Arial" panose="020B0604020202020204" pitchFamily="34" charset="0"/>
              <a:buChar char="•"/>
            </a:pPr>
            <a:r>
              <a:rPr lang="en-US" sz="4800" strike="sngStrike" dirty="0">
                <a:latin typeface="Gidole" panose="02000503000000000000" pitchFamily="2" charset="0"/>
                <a:ea typeface="Roboto Mono" pitchFamily="2" charset="0"/>
              </a:rPr>
              <a:t>Power View</a:t>
            </a:r>
          </a:p>
          <a:p>
            <a:pPr marL="685800" indent="-685800">
              <a:buFont typeface="Arial" panose="020B0604020202020204" pitchFamily="34" charset="0"/>
              <a:buChar char="•"/>
            </a:pPr>
            <a:r>
              <a:rPr lang="en-US" sz="4800" dirty="0">
                <a:latin typeface="Gidole" panose="02000503000000000000" pitchFamily="2" charset="0"/>
                <a:ea typeface="Roboto Mono" pitchFamily="2" charset="0"/>
              </a:rPr>
              <a:t>We’ll substitute</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Dynamic arrays</a:t>
            </a:r>
          </a:p>
        </p:txBody>
      </p:sp>
      <p:pic>
        <p:nvPicPr>
          <p:cNvPr id="1026" name="Picture 2">
            <a:extLst>
              <a:ext uri="{FF2B5EF4-FFF2-40B4-BE49-F238E27FC236}">
                <a16:creationId xmlns:a16="http://schemas.microsoft.com/office/drawing/2014/main" id="{A82EB258-40D7-AE51-E9A9-2F1DC213A8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2571166"/>
            <a:ext cx="8168416" cy="653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17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Data prep &amp; profiling with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Consolas" panose="020B0609020204030204" pitchFamily="49" charset="0"/>
              </a:rPr>
              <a:t>computers.xlsx</a:t>
            </a:r>
            <a:endParaRPr lang="en-US" sz="3600" dirty="0">
              <a:latin typeface="Consolas" panose="020B0609020204030204" pitchFamily="49" charset="0"/>
              <a:ea typeface="Roboto Mono" pitchFamily="2" charset="0"/>
            </a:endParaRPr>
          </a:p>
          <a:p>
            <a:pPr marL="571500" indent="-571500">
              <a:buFont typeface="Arial" panose="020B0604020202020204" pitchFamily="34" charset="0"/>
              <a:buChar char="•"/>
            </a:pPr>
            <a:r>
              <a:rPr lang="en-US" sz="3600" dirty="0">
                <a:latin typeface="Gidole" panose="020B0604020202020204" charset="0"/>
              </a:rPr>
              <a:t>Profiling the data for potential issues</a:t>
            </a:r>
          </a:p>
          <a:p>
            <a:pPr marL="571500" indent="-571500">
              <a:buFont typeface="Arial" panose="020B0604020202020204" pitchFamily="34" charset="0"/>
              <a:buChar char="•"/>
            </a:pPr>
            <a:r>
              <a:rPr lang="en-US" sz="3600" dirty="0">
                <a:latin typeface="Gidole" panose="020B0604020202020204" charset="0"/>
              </a:rPr>
              <a:t>Adding an index column for slicing and dicing</a:t>
            </a:r>
          </a:p>
        </p:txBody>
      </p:sp>
    </p:spTree>
    <p:extLst>
      <p:ext uri="{BB962C8B-B14F-4D97-AF65-F5344CB8AC3E}">
        <p14:creationId xmlns:p14="http://schemas.microsoft.com/office/powerpoint/2010/main" val="338535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Ad-hoc analyzing with </a:t>
            </a:r>
            <a:r>
              <a:rPr lang="en-US" sz="6500" b="1" spc="195" dirty="0" err="1">
                <a:solidFill>
                  <a:srgbClr val="F2F0F4"/>
                </a:solidFill>
                <a:latin typeface="League Spartan Italics"/>
              </a:rPr>
              <a:t>PivotCharts</a:t>
            </a:r>
            <a:endParaRPr lang="en-US" sz="6500" b="1" spc="195" dirty="0">
              <a:solidFill>
                <a:srgbClr val="F2F0F4"/>
              </a:solidFill>
              <a:latin typeface="League Spartan Italics"/>
            </a:endParaRP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Continue </a:t>
            </a:r>
            <a:r>
              <a:rPr lang="en-US" sz="3600" dirty="0">
                <a:latin typeface="Consolas" panose="020B0609020204030204" pitchFamily="49" charset="0"/>
              </a:rPr>
              <a:t>computers.xlsx</a:t>
            </a:r>
          </a:p>
          <a:p>
            <a:pPr marL="571500" indent="-571500">
              <a:buFont typeface="Arial" panose="020B0604020202020204" pitchFamily="34" charset="0"/>
              <a:buChar char="•"/>
            </a:pPr>
            <a:r>
              <a:rPr lang="en-US" sz="3600" dirty="0">
                <a:latin typeface="Gidole" panose="020B0604020202020204" charset="0"/>
              </a:rPr>
              <a:t>Compare distribution of computer price by category</a:t>
            </a:r>
          </a:p>
          <a:p>
            <a:pPr marL="571500" indent="-571500">
              <a:buFont typeface="Arial" panose="020B0604020202020204" pitchFamily="34" charset="0"/>
              <a:buChar char="•"/>
            </a:pPr>
            <a:r>
              <a:rPr lang="en-US" sz="3600" dirty="0">
                <a:latin typeface="Gidole" panose="020B0604020202020204" charset="0"/>
                <a:ea typeface="Roboto Mono" pitchFamily="2" charset="0"/>
              </a:rPr>
              <a:t>We want to reshape </a:t>
            </a:r>
            <a:r>
              <a:rPr lang="en-US" sz="3600" i="1" dirty="0">
                <a:latin typeface="Gidole" panose="020B0604020202020204" charset="0"/>
                <a:ea typeface="Roboto Mono" pitchFamily="2" charset="0"/>
              </a:rPr>
              <a:t>without aggregating!</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1136874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TotalTime>
  <Words>634</Words>
  <Application>Microsoft Office PowerPoint</Application>
  <PresentationFormat>Custom</PresentationFormat>
  <Paragraphs>102</Paragraphs>
  <Slides>16</Slides>
  <Notes>16</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League Spartan</vt:lpstr>
      <vt:lpstr>Gidole</vt:lpstr>
      <vt:lpstr>League Spartan Bold</vt:lpstr>
      <vt:lpstr>Consolas</vt:lpstr>
      <vt:lpstr>League Spartan Italics</vt:lpstr>
      <vt:lpstr>Open Sans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151</cp:revision>
  <dcterms:created xsi:type="dcterms:W3CDTF">2006-08-16T00:00:00Z</dcterms:created>
  <dcterms:modified xsi:type="dcterms:W3CDTF">2022-11-23T12:21:58Z</dcterms:modified>
  <dc:identifier>DADurESpNu8</dc:identifier>
</cp:coreProperties>
</file>