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55" r:id="rId2"/>
    <p:sldId id="256" r:id="rId3"/>
    <p:sldId id="393" r:id="rId4"/>
    <p:sldId id="431" r:id="rId5"/>
    <p:sldId id="449" r:id="rId6"/>
    <p:sldId id="450" r:id="rId7"/>
    <p:sldId id="448" r:id="rId8"/>
    <p:sldId id="440" r:id="rId9"/>
    <p:sldId id="441" r:id="rId10"/>
    <p:sldId id="439" r:id="rId11"/>
    <p:sldId id="436" r:id="rId12"/>
    <p:sldId id="442" r:id="rId13"/>
    <p:sldId id="451" r:id="rId14"/>
    <p:sldId id="426" r:id="rId15"/>
    <p:sldId id="445" r:id="rId16"/>
    <p:sldId id="457" r:id="rId17"/>
    <p:sldId id="458" r:id="rId18"/>
    <p:sldId id="459" r:id="rId19"/>
    <p:sldId id="446" r:id="rId20"/>
    <p:sldId id="447" r:id="rId21"/>
    <p:sldId id="434" r:id="rId22"/>
    <p:sldId id="432" r:id="rId23"/>
    <p:sldId id="452" r:id="rId24"/>
    <p:sldId id="453" r:id="rId25"/>
    <p:sldId id="4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426"/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8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what we are going to do here is go back to your session or open a new one. Go to the </a:t>
            </a:r>
            <a:r>
              <a:rPr lang="en-US" dirty="0" err="1"/>
              <a:t>diamonds.r</a:t>
            </a:r>
            <a:r>
              <a:rPr lang="en-US" dirty="0"/>
              <a:t> dataset. And let’s actually conduct the analysis that was hinted at earlier.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ham-carpentries.github.io/2018-12-17-bham_python-novice-inflammation/09-func/index.html" TargetMode="External"/><Relationship Id="rId5" Type="http://schemas.openxmlformats.org/officeDocument/2006/relationships/hyperlink" Target="https://www.computernetworkingnotes.com/networking-tutorials/basic-functions-of-a-computer-explained.html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heelofname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5400" b="1" dirty="0">
                <a:solidFill>
                  <a:schemeClr val="bg1"/>
                </a:solidFill>
                <a:latin typeface="Pragmatica" pitchFamily="2" charset="0"/>
              </a:rPr>
              <a:t> You WILL rock your capstone</a:t>
            </a:r>
          </a:p>
          <a:p>
            <a:endParaRPr lang="en-US" sz="54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54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54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Python-Powered Excel with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pandas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Good for getting data in and out, analyzing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But what is missing?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pandas-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7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ython &lt;&gt; Excel workflow ">
            <a:extLst>
              <a:ext uri="{FF2B5EF4-FFF2-40B4-BE49-F238E27FC236}">
                <a16:creationId xmlns:a16="http://schemas.microsoft.com/office/drawing/2014/main" id="{DA48DAAD-C012-4E08-9D40-6E8FE6FF3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66"/>
          <a:stretch/>
        </p:blipFill>
        <p:spPr bwMode="auto">
          <a:xfrm>
            <a:off x="-23394" y="290838"/>
            <a:ext cx="12215395" cy="64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Python-Powered Excel with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xlxswriter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Full-on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But what is missing? (It’s in the name)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xlsxwriter-excel.ipynb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0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87BB147-2B81-4F1C-BAFC-0753CEE91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2" y="0"/>
            <a:ext cx="1117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2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Python functions for Excel with </a:t>
            </a:r>
            <a:r>
              <a:rPr lang="en-US" sz="6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xlwings</a:t>
            </a:r>
            <a:endParaRPr lang="en-US" sz="6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4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Aliens &amp; cows" panose="00000500000000000000" pitchFamily="2" charset="0"/>
              </a:rPr>
              <a:t>Xl</a:t>
            </a:r>
            <a:r>
              <a:rPr lang="en-US" sz="5400" dirty="0">
                <a:latin typeface="Aliens &amp; cows" panose="00000500000000000000" pitchFamily="2" charset="0"/>
              </a:rPr>
              <a:t> is given wings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C8A81-5E93-4286-A4C8-9890763FBE22}"/>
              </a:ext>
            </a:extLst>
          </p:cNvPr>
          <p:cNvSpPr txBox="1"/>
          <p:nvPr/>
        </p:nvSpPr>
        <p:spPr>
          <a:xfrm>
            <a:off x="6283510" y="2449546"/>
            <a:ext cx="5511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idole" panose="020B0604020202020204" charset="0"/>
              </a:rPr>
              <a:t>Automate Excel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idole" panose="020B0604020202020204" charset="0"/>
              </a:rPr>
              <a:t>Call Python from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idole" panose="020B0604020202020204" charset="0"/>
              </a:rPr>
              <a:t>Expose workbook as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F3338"/>
                </a:solidFill>
                <a:latin typeface="Gidole" panose="020B0604020202020204" charset="0"/>
              </a:rPr>
              <a:t>Write user-defined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816FC-4EA7-476A-9298-9CFEAEC93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20" y="2880088"/>
            <a:ext cx="5082342" cy="2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You know functions</a:t>
            </a:r>
          </a:p>
        </p:txBody>
      </p:sp>
      <p:pic>
        <p:nvPicPr>
          <p:cNvPr id="1026" name="Picture 2" descr="Basic Functions of a Computer Explained">
            <a:extLst>
              <a:ext uri="{FF2B5EF4-FFF2-40B4-BE49-F238E27FC236}">
                <a16:creationId xmlns:a16="http://schemas.microsoft.com/office/drawing/2014/main" id="{FD0F2AE7-E066-44DB-8670-C0EB5F2E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6" y="1372333"/>
            <a:ext cx="6651043" cy="306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2321B-CD66-4C18-B90C-9F4EE34300BA}"/>
              </a:ext>
            </a:extLst>
          </p:cNvPr>
          <p:cNvSpPr txBox="1"/>
          <p:nvPr/>
        </p:nvSpPr>
        <p:spPr>
          <a:xfrm>
            <a:off x="0" y="5821282"/>
            <a:ext cx="9991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https://www.computernetworkingnotes.com/networking-tutorials/basic-functions-of-a-computer-explained.html</a:t>
            </a:r>
            <a:endParaRPr lang="en-US" dirty="0"/>
          </a:p>
          <a:p>
            <a:r>
              <a:rPr lang="en-US" dirty="0">
                <a:hlinkClick r:id="rId6"/>
              </a:rPr>
              <a:t>https://bham-carpentries.github.io/2018-12-17-bham_python-novice-inflammation/09-func/index.html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27195-506F-4708-BDD0-3DE469DF2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835" y="2963756"/>
            <a:ext cx="5802571" cy="27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Python functions in Excel – your new macro workbook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C584-A237-4C91-9DAB-ADA80256CAC8}"/>
              </a:ext>
            </a:extLst>
          </p:cNvPr>
          <p:cNvSpPr txBox="1"/>
          <p:nvPr/>
        </p:nvSpPr>
        <p:spPr>
          <a:xfrm>
            <a:off x="158187" y="1446550"/>
            <a:ext cx="59378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</a:rPr>
              <a:t>From a blank workbook:</a:t>
            </a:r>
          </a:p>
          <a:p>
            <a:endParaRPr lang="en-US" sz="2800" b="1" dirty="0">
              <a:solidFill>
                <a:srgbClr val="CF3338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</a:rPr>
              <a:t>Set up </a:t>
            </a:r>
            <a:r>
              <a:rPr lang="en-US" sz="2800" b="1" dirty="0" err="1">
                <a:solidFill>
                  <a:srgbClr val="CF3338"/>
                </a:solidFill>
              </a:rPr>
              <a:t>xlwings</a:t>
            </a:r>
            <a:r>
              <a:rPr lang="en-US" sz="2800" b="1" dirty="0">
                <a:solidFill>
                  <a:srgbClr val="CF3338"/>
                </a:solidFill>
              </a:rPr>
              <a:t> add-in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</a:rPr>
              <a:t>Define and test Python functions in Excel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</a:endParaRPr>
          </a:p>
          <a:p>
            <a:r>
              <a:rPr lang="en-US" sz="2800" b="1" dirty="0">
                <a:solidFill>
                  <a:srgbClr val="CF3338"/>
                </a:solidFill>
              </a:rPr>
              <a:t>Demo notes: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 docs/xlwings-udfs.docx</a:t>
            </a:r>
          </a:p>
          <a:p>
            <a:endParaRPr lang="en-US" sz="3200" b="1" dirty="0">
              <a:solidFill>
                <a:srgbClr val="CF33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04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Analytics Systems</a:t>
            </a:r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3" name="Picture 2" descr="A bird standing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72DC567F-BA71-4074-9383-14D54C2E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970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Go forth and data as you please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C1E43-FA44-4E2C-8194-0F92A7A2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2" y="1483410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1EDD40-A776-414D-A341-A9C64193FBF5}"/>
              </a:ext>
            </a:extLst>
          </p:cNvPr>
          <p:cNvSpPr txBox="1"/>
          <p:nvPr/>
        </p:nvSpPr>
        <p:spPr>
          <a:xfrm>
            <a:off x="0" y="6488668"/>
            <a:ext cx="9247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http://drewconway.com/zia/2013/3/26/the-data-science-venn-diagram</a:t>
            </a:r>
          </a:p>
        </p:txBody>
      </p:sp>
    </p:spTree>
    <p:extLst>
      <p:ext uri="{BB962C8B-B14F-4D97-AF65-F5344CB8AC3E}">
        <p14:creationId xmlns:p14="http://schemas.microsoft.com/office/powerpoint/2010/main" val="171377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Define your own functions…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2B7D6-90F5-46D1-9050-97D028560772}"/>
              </a:ext>
            </a:extLst>
          </p:cNvPr>
          <p:cNvSpPr txBox="1"/>
          <p:nvPr/>
        </p:nvSpPr>
        <p:spPr>
          <a:xfrm>
            <a:off x="401052" y="2051066"/>
            <a:ext cx="11389895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ABS(number)</a:t>
            </a: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SUM(number1,[number2],...)</a:t>
            </a: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VLOOKUP (</a:t>
            </a:r>
            <a:r>
              <a:rPr lang="en-US" sz="2400" i="0" dirty="0" err="1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lookup_value</a:t>
            </a: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i="0" dirty="0" err="1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table_array</a:t>
            </a: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i="0" dirty="0" err="1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col_index_num</a:t>
            </a: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400" i="0" dirty="0" err="1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range_lookup</a:t>
            </a: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pt-BR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INDEX(array, row_num, [column_num])</a:t>
            </a:r>
            <a:endParaRPr lang="en-US" sz="240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1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Define your own functions…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2B7D6-90F5-46D1-9050-97D028560772}"/>
              </a:ext>
            </a:extLst>
          </p:cNvPr>
          <p:cNvSpPr txBox="1"/>
          <p:nvPr/>
        </p:nvSpPr>
        <p:spPr>
          <a:xfrm>
            <a:off x="433136" y="2540350"/>
            <a:ext cx="3015917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SUM(number1,[number2],...)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E1E1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SUM(5, 4,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D530-D491-499C-B26F-4194CCD7F642}"/>
              </a:ext>
            </a:extLst>
          </p:cNvPr>
          <p:cNvSpPr txBox="1"/>
          <p:nvPr/>
        </p:nvSpPr>
        <p:spPr>
          <a:xfrm>
            <a:off x="5009692" y="2547781"/>
            <a:ext cx="2831432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E1E1E"/>
                </a:solidFill>
                <a:latin typeface="Consolas" panose="020B0609020204030204" pitchFamily="49" charset="0"/>
              </a:rPr>
              <a:t>n</a:t>
            </a: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umber1 + number2 + …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E1E1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E1E1E"/>
                </a:solidFill>
                <a:latin typeface="Consolas" panose="020B0609020204030204" pitchFamily="49" charset="0"/>
              </a:rPr>
              <a:t>5 + 4 + 2</a:t>
            </a:r>
            <a:endParaRPr lang="en-US" sz="240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926610-626F-4EA6-8277-96230608A159}"/>
              </a:ext>
            </a:extLst>
          </p:cNvPr>
          <p:cNvCxnSpPr>
            <a:cxnSpLocks/>
          </p:cNvCxnSpPr>
          <p:nvPr/>
        </p:nvCxnSpPr>
        <p:spPr>
          <a:xfrm>
            <a:off x="3793958" y="3126606"/>
            <a:ext cx="633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79D89B-EF13-4D40-88D4-7E30313FD9E9}"/>
              </a:ext>
            </a:extLst>
          </p:cNvPr>
          <p:cNvSpPr txBox="1"/>
          <p:nvPr/>
        </p:nvSpPr>
        <p:spPr>
          <a:xfrm>
            <a:off x="9044282" y="2547781"/>
            <a:ext cx="2831432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E1E1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E1E1E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DBD37F-3955-46A1-95CA-B7F200E33256}"/>
              </a:ext>
            </a:extLst>
          </p:cNvPr>
          <p:cNvCxnSpPr/>
          <p:nvPr/>
        </p:nvCxnSpPr>
        <p:spPr>
          <a:xfrm>
            <a:off x="7945397" y="3046691"/>
            <a:ext cx="633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7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Python-Powered Excel with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xlwings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Excel as a Python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Create Python UDFs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Setup needed: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docs/xlwings-udfs.docx</a:t>
            </a:r>
          </a:p>
        </p:txBody>
      </p:sp>
    </p:spTree>
    <p:extLst>
      <p:ext uri="{BB962C8B-B14F-4D97-AF65-F5344CB8AC3E}">
        <p14:creationId xmlns:p14="http://schemas.microsoft.com/office/powerpoint/2010/main" val="131123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Python functions for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Python and R for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Departure</a:t>
            </a: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Presentations</a:t>
            </a:r>
          </a:p>
        </p:txBody>
      </p:sp>
    </p:spTree>
    <p:extLst>
      <p:ext uri="{BB962C8B-B14F-4D97-AF65-F5344CB8AC3E}">
        <p14:creationId xmlns:p14="http://schemas.microsoft.com/office/powerpoint/2010/main" val="7428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Ground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5007371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Speakers:</a:t>
            </a: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Provide reproducible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Stay 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Stay on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C1E79-7CF3-44B5-A5EF-0B410EA18192}"/>
              </a:ext>
            </a:extLst>
          </p:cNvPr>
          <p:cNvSpPr txBox="1"/>
          <p:nvPr/>
        </p:nvSpPr>
        <p:spPr>
          <a:xfrm>
            <a:off x="5886653" y="1365813"/>
            <a:ext cx="5007371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Listeners:</a:t>
            </a: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Cede the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relevant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tune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Ready?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E3FF30D-9381-417F-8C15-762D223E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076" y="0"/>
            <a:ext cx="9415923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09956-1840-40F6-9A31-8F8B2443B307}"/>
              </a:ext>
            </a:extLst>
          </p:cNvPr>
          <p:cNvSpPr txBox="1"/>
          <p:nvPr/>
        </p:nvSpPr>
        <p:spPr>
          <a:xfrm>
            <a:off x="-7856" y="6488668"/>
            <a:ext cx="610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https://wheelofnames.com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4012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Python for Excel</a:t>
            </a:r>
          </a:p>
        </p:txBody>
      </p:sp>
    </p:spTree>
    <p:extLst>
      <p:ext uri="{BB962C8B-B14F-4D97-AF65-F5344CB8AC3E}">
        <p14:creationId xmlns:p14="http://schemas.microsoft.com/office/powerpoint/2010/main" val="16105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It’s coming, probably…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B29394A-9398-4158-A6C2-BA9DE6808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" y="3807461"/>
            <a:ext cx="3526578" cy="270446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101869-27F1-44E0-BBCE-2A09DDBC3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85" y="1344464"/>
            <a:ext cx="9772735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Python in Excel?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Versatility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Package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4" name="Graphic 3" descr="Glue with solid fill">
            <a:extLst>
              <a:ext uri="{FF2B5EF4-FFF2-40B4-BE49-F238E27FC236}">
                <a16:creationId xmlns:a16="http://schemas.microsoft.com/office/drawing/2014/main" id="{101D23E9-9806-4243-A5F4-0B7F8D389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7494" y="1770016"/>
            <a:ext cx="4344311" cy="43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6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560</Words>
  <Application>Microsoft Office PowerPoint</Application>
  <PresentationFormat>Widescreen</PresentationFormat>
  <Paragraphs>107</Paragraphs>
  <Slides>25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Aliens &amp; cows</vt:lpstr>
      <vt:lpstr>Arial</vt:lpstr>
      <vt:lpstr>Calibri</vt:lpstr>
      <vt:lpstr>Calibri Light</vt:lpstr>
      <vt:lpstr>Consolas</vt:lpstr>
      <vt:lpstr>Gidole</vt:lpstr>
      <vt:lpstr>Pragmatica</vt:lpstr>
      <vt:lpstr>u2400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109</cp:revision>
  <dcterms:created xsi:type="dcterms:W3CDTF">2019-10-19T21:47:18Z</dcterms:created>
  <dcterms:modified xsi:type="dcterms:W3CDTF">2021-10-20T16:12:49Z</dcterms:modified>
</cp:coreProperties>
</file>