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426" r:id="rId2"/>
    <p:sldId id="358" r:id="rId3"/>
    <p:sldId id="258" r:id="rId4"/>
    <p:sldId id="425" r:id="rId5"/>
    <p:sldId id="364" r:id="rId6"/>
    <p:sldId id="378" r:id="rId7"/>
    <p:sldId id="427" r:id="rId8"/>
    <p:sldId id="395" r:id="rId9"/>
    <p:sldId id="372" r:id="rId10"/>
    <p:sldId id="396" r:id="rId11"/>
    <p:sldId id="397" r:id="rId12"/>
    <p:sldId id="398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387" r:id="rId22"/>
    <p:sldId id="365" r:id="rId23"/>
    <p:sldId id="399" r:id="rId24"/>
    <p:sldId id="429" r:id="rId25"/>
    <p:sldId id="400" r:id="rId26"/>
    <p:sldId id="401" r:id="rId27"/>
    <p:sldId id="428" r:id="rId28"/>
  </p:sldIdLst>
  <p:sldSz cx="18288000" cy="10287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0" d="100"/>
          <a:sy n="70" d="100"/>
        </p:scale>
        <p:origin x="634" y="4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A57-6D8B-EFDA-8B00-66DA167A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BBF98-10B9-2D98-CE42-268D34C3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A36A4-64BF-7E7C-5980-1FAA67628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95512-7B22-E696-57CE-497358106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C862-EA84-4F51-E3CD-896BFF90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4EB03-0007-7354-B007-83E69FDA0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5ED4D0-2B52-939D-0447-85DF83E51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43540-1E22-E697-1F5E-79A7D6F85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9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1EA4-3450-3769-6C3A-CDAD611D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390FD-B864-7A0B-4295-A2874BB62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AE960-814B-01CE-D85B-74E92D89A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31F-447F-3673-E2DB-54C3A26A9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A1407-C3FE-77CB-9133-E173AFD2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8B939-4BB8-5E03-9D8F-E1B74E547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0B397-D5FA-5645-05C9-A36C7C85B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AD256-F5E2-0AF6-A319-980E5C8CF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1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824D-FE0E-B7BE-84F8-B98ECD66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96934-CD80-D7BF-F5A7-A07A2CBF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00BC4-806F-072B-AF09-1B5DA0011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4662-779C-BD0D-E269-73297EC53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EFCA-5F55-D261-607B-6E3F34E4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48488-9E7B-5B24-870D-72E41172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28FBC-3779-6974-CFC1-18D4AD672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666F-2651-6201-502C-47AD011EB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CC60-C3E9-6780-B7C9-10493439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13F01-2C73-D9F4-46B0-A4E113E9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009C4-E080-F521-5162-27324D542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23B8-0D7B-BBBB-9033-5974B30CA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6DB9-F230-E881-AC89-7613E107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4A498-21F0-E142-F70E-BC9609C5C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E70B5-1371-D298-0E73-B892A62DD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DC8CC-26A2-A118-C64E-D6EFE2367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tringfestdata/enhancing-excel-free-generative-ai-tools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3CC9-0814-70C9-52BA-AF7A84C7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in a red shirt&#10;&#10;Description automatically generated">
            <a:extLst>
              <a:ext uri="{FF2B5EF4-FFF2-40B4-BE49-F238E27FC236}">
                <a16:creationId xmlns:a16="http://schemas.microsoft.com/office/drawing/2014/main" id="{543B4066-A06B-D6D3-41C8-344B3EBC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0" cy="10287000"/>
          </a:xfrm>
        </p:spPr>
      </p:pic>
    </p:spTree>
    <p:extLst>
      <p:ext uri="{BB962C8B-B14F-4D97-AF65-F5344CB8AC3E}">
        <p14:creationId xmlns:p14="http://schemas.microsoft.com/office/powerpoint/2010/main" val="4309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396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Selecting AI tools for data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Which FREE AI tool is the best for which Excel-related task?</a:t>
            </a: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36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1. Analyze Data in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quick, data-specific answers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Limited in providing nuanced, conceptual insights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External tools offer deeper analysis and broader recommendations…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A8781-5113-1C2B-25CC-039AD53A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F8C44-15CC-5ABF-C632-B6E94B525D7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1C790-4751-EF47-9E53-605446E45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FEBEE-85EE-BA26-580C-6B3F9043DC88}"/>
              </a:ext>
            </a:extLst>
          </p:cNvPr>
          <p:cNvSpPr txBox="1"/>
          <p:nvPr/>
        </p:nvSpPr>
        <p:spPr>
          <a:xfrm>
            <a:off x="260431" y="329879"/>
            <a:ext cx="8906720" cy="692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2. ChatGPT: Your Excel Tactician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Generate complex formulas and calculations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Explain tricky concepts like INDEX/MATCH or VLOOKUP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Suggest approaches for tackling Excel tasks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9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2F837-3537-A181-8A7F-AF004072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E335-327D-4D87-DDCB-AF6AF50DF16D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92F1CA-45B2-0DB8-CDBF-3064E27F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39E35-BFF9-F94F-8081-B8E6AC3C9E8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3. Microsoft Copilot: Hands-On AI for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Free web-based tool for formulas and features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Uses simulated examples, no data uploads needed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improving skills with public datasets or dashboards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hands-on practice with AI, even without full Excel integration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9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B2B-73C0-A8D6-A3EF-C6AEB1C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7D038-DC67-01FD-EBE7-FF8423963D7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B0B428-B9DD-FB14-64CD-27285E276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0782F-BC92-CC03-0E86-2207EC007B52}"/>
              </a:ext>
            </a:extLst>
          </p:cNvPr>
          <p:cNvSpPr txBox="1"/>
          <p:nvPr/>
        </p:nvSpPr>
        <p:spPr>
          <a:xfrm>
            <a:off x="260431" y="329879"/>
            <a:ext cx="8906720" cy="834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D3935"/>
                </a:solidFill>
                <a:latin typeface="Pragmatica" panose="020B0403040502020204" pitchFamily="34" charset="0"/>
              </a:rPr>
              <a:t>4. Claude AI: Strategic Insights and Context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3D3935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Excels at workflow improvements and analytical strategies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Offers contextual explanations for trends and patterns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Great for exploring public data like unemployment or retail sales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D3935"/>
                </a:solidFill>
                <a:latin typeface="Pragmatica" panose="020B0403040502020204"/>
                <a:sym typeface="Consolas"/>
              </a:rPr>
              <a:t>Ideal for strategic advice over specific formula assistance</a:t>
            </a:r>
            <a:endParaRPr lang="en-US" sz="6000" dirty="0">
              <a:solidFill>
                <a:srgbClr val="3D3935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4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22EB4-FC29-10A8-CC18-D8B3A20C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8802"/>
              </p:ext>
            </p:extLst>
          </p:nvPr>
        </p:nvGraphicFramePr>
        <p:xfrm>
          <a:off x="685800" y="571500"/>
          <a:ext cx="16535400" cy="9372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33850">
                  <a:extLst>
                    <a:ext uri="{9D8B030D-6E8A-4147-A177-3AD203B41FA5}">
                      <a16:colId xmlns:a16="http://schemas.microsoft.com/office/drawing/2014/main" val="1521853859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185896743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15064045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889842162"/>
                    </a:ext>
                  </a:extLst>
                </a:gridCol>
              </a:tblGrid>
              <a:tr h="64391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Tool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Strengths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Weaknesses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Use Cases</a:t>
                      </a:r>
                      <a:endParaRPr lang="en-US" sz="2800" b="0">
                        <a:effectLst/>
                      </a:endParaRP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776005539"/>
                  </a:ext>
                </a:extLst>
              </a:tr>
              <a:tr h="1867710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Excel Built-In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Integrated directly into Excel, offering seamless and familiar user experience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Limited to Excel’s built-in functionalities, limited generative AI capabilities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Automatically identify trends, patterns, and correlations with Analyze Data, gain insights quickly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65021601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ChatGPT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Excellent at generating text-based content, offering theoretical guidance, and explaining concepts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Cannot upload Excel workbooks in the free version, requires careful handling of sensitive data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Creating complex formulas, explaining Excel features, and offering tips on Excel best practices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818334150"/>
                  </a:ext>
                </a:extLst>
              </a:tr>
              <a:tr h="209640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Microsoft Copilot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Provides assistance with formulas and feature explanations through theoretical examples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Free version lacks direct data upload and customization with personal documents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Suggesting improvements to public datasets, content generation, explaining insights using public data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275031321"/>
                  </a:ext>
                </a:extLst>
              </a:tr>
              <a:tr h="2668157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effectLst/>
                        </a:rPr>
                        <a:t>Claude AI</a:t>
                      </a:r>
                      <a:endParaRPr lang="en-US" sz="2800">
                        <a:effectLst/>
                      </a:endParaRP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Sophisticated conversational AI, excels in offering high-level analytical strategies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effectLst/>
                        </a:rPr>
                        <a:t>Requires careful crafting of prompts to get the best results, cannot handle data uploads directly</a:t>
                      </a:r>
                    </a:p>
                  </a:txBody>
                  <a:tcPr marL="19178" marR="19178" marT="9589" marB="95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Explaining data insights, communicating complex ideas to non-technical audiences, providing contextual explanations</a:t>
                      </a:r>
                    </a:p>
                  </a:txBody>
                  <a:tcPr marL="19178" marR="19178" marT="9589" marB="9589" anchor="ctr"/>
                </a:tc>
                <a:extLst>
                  <a:ext uri="{0D108BD9-81ED-4DB2-BD59-A6C34878D82A}">
                    <a16:rowId xmlns:a16="http://schemas.microsoft.com/office/drawing/2014/main" val="398570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42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8B963-389F-1DFA-EDD4-1C5B908D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2CD1B5-AEF2-3D31-81F5-C8DAB215F48A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42606-8CA3-4A25-CF0C-74E5C362E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957A1-9336-CF77-FA3A-66F3B491AF0F}"/>
              </a:ext>
            </a:extLst>
          </p:cNvPr>
          <p:cNvSpPr txBox="1"/>
          <p:nvPr/>
        </p:nvSpPr>
        <p:spPr>
          <a:xfrm>
            <a:off x="260431" y="329879"/>
            <a:ext cx="8906720" cy="962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Framing analytics problems with Claude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and prioritize key factors influencing the analytics problem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Frame the problem using the SMART goal framework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and gather relevant datasets based on prioritized factors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and conduct analysis with Claude's guidance on key methodologies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Interpret results and determine actionable insights aligned with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07341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7D86-C293-B0C0-6475-49E75B83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C5A14-12E6-2C55-8DEC-27E3672B6F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18503F-8BAF-A610-AB83-E20704DA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15309-BD39-8B35-2E5C-892ADA58C06C}"/>
              </a:ext>
            </a:extLst>
          </p:cNvPr>
          <p:cNvSpPr txBox="1"/>
          <p:nvPr/>
        </p:nvSpPr>
        <p:spPr>
          <a:xfrm>
            <a:off x="260431" y="329879"/>
            <a:ext cx="8906720" cy="834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Prompting for data viz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prompts for simple data visualizations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visuals in Excel by adding trendlines, titles, or adjusting axis labels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Select chart types that best highlight key data insights.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prompt-ai-for-data-viz.md</a:t>
            </a:r>
          </a:p>
        </p:txBody>
      </p:sp>
    </p:spTree>
    <p:extLst>
      <p:ext uri="{BB962C8B-B14F-4D97-AF65-F5344CB8AC3E}">
        <p14:creationId xmlns:p14="http://schemas.microsoft.com/office/powerpoint/2010/main" val="111678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35C96-55F3-40E5-3499-A39DE47B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DAB5D-B2CB-F691-584D-C4E4A7AF1A95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DE618-098A-059F-E7E1-EBD9671DD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DAF67-4B9A-36D4-4191-E7297E3700E9}"/>
              </a:ext>
            </a:extLst>
          </p:cNvPr>
          <p:cNvSpPr txBox="1"/>
          <p:nvPr/>
        </p:nvSpPr>
        <p:spPr>
          <a:xfrm>
            <a:off x="260431" y="329879"/>
            <a:ext cx="8906720" cy="757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Generate synthetic datasets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basic dataset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Ask for a complex dataset with multiple columns to get a Python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specific prompts for Python and Faker to generate detailed synthetic datasets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random seeds for consistent data in quality control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243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EDB8-9AFF-22D7-253F-9E7623B0F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A2B1E3-9BB8-2338-DEEF-5287DE9087BD}"/>
              </a:ext>
            </a:extLst>
          </p:cNvPr>
          <p:cNvSpPr/>
          <p:nvPr/>
        </p:nvSpPr>
        <p:spPr>
          <a:xfrm>
            <a:off x="14706600" y="0"/>
            <a:ext cx="3581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DD7EE-5A0F-FDEC-296D-8B64BDF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6FBA6-64D0-0367-9E8B-21B6079A1DF3}"/>
              </a:ext>
            </a:extLst>
          </p:cNvPr>
          <p:cNvSpPr txBox="1"/>
          <p:nvPr/>
        </p:nvSpPr>
        <p:spPr>
          <a:xfrm>
            <a:off x="260430" y="329879"/>
            <a:ext cx="13912770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generative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Scenario: As a data analyst at a retail company, analyze sales trends to identify revenue opportunities without actual data due to confidentiality constraints.</a:t>
            </a:r>
            <a:b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</a:br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Microsoft Copilot to generate a dataset with 1,000 records including Transaction ID, Purchase Date, Product Category, Sales Amount, Store Type, and Customer Age Group, ensuring realistic data distribution.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If provided by Copilot, execute the Python script with Faker, setting random seeds for consistency.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Consult ChatGPT to plan and determine effective visualization strategies and chart types.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Use Claude AI to identify and prioritize sales influencing factors and set a SMART goal.</a:t>
            </a:r>
          </a:p>
        </p:txBody>
      </p:sp>
    </p:spTree>
    <p:extLst>
      <p:ext uri="{BB962C8B-B14F-4D97-AF65-F5344CB8AC3E}">
        <p14:creationId xmlns:p14="http://schemas.microsoft.com/office/powerpoint/2010/main" val="32664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AI applications &amp;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complex Excel formulas with ChatGPT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broken formulas into ChatGPT to explain the problem for assistance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fixes suggested by ChatGPT to the formula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If unsatisfied, ask ChatGPT for new formula options or further debugging advice.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debug-formulas.xlsx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1" y="329879"/>
            <a:ext cx="8906720" cy="8673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Integrating AI into Excel with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 the dataset correctly for AI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natural language querying to explore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Validate AI-generated insights for accuracy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analyze-data.xlsx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61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AI apps &amp; troubleshooting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Confirm or correct the existing formula used to calculate total sales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Leverage AI to develop or refine a formula for March 2024 total sales.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sales data by visualizing monthly sales, assessing average discount rates by category, or breaking down sales by category…. or more!!!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advanced-apps-analysis-challenge.xlsx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AFB0-C56F-D62F-14A8-F33BEFF4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709C6-2AB2-11C9-7706-1E777C81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51979-A875-B4F6-44AF-C22ED2D4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BDF8-0B5F-FB07-E49B-5B114D082EA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E35B-57A8-E834-2371-E6A10EEB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162300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to prepare datasets for AI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Construct effective AI prompts for Excel tasks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Overview of using free external generative AI tools safely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Integrate AI workflows for better efficiency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https://github.com/stringfestdata/enhancing-excel-free-generative-ai-tools/archive/refs/heads/main.zip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Preparing Data for AI with Power Query and Markdown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62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Reshaping data for AI with Power Query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makes this dataset not AI-suitable?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prepare it with Power Query?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reshape-with-power-query.xlsx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1413-F694-FD64-99D4-1FE6B9E3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778DD9-259A-34AB-AF73-D010ABFBB04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5FD4F-1F50-8B77-C2FC-071716619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E5073-F36A-DDB2-4C6A-3B5C1FB091FF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Structuring prompts with Markdown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Markdown and how can it structure our data for better AI?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 and out of Markdown with free tools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structuring-with-markdown.xlsx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7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prep for AI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this data for AI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Formulate some analysis questions for ChatGPT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Markdown-converted dataset into ChatGPT via Dropbox Paper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Paste Markdown-formatted results into Google Docs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data-prep-for-ai-challenge.xlsx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1044</Words>
  <Application>Microsoft Office PowerPoint</Application>
  <PresentationFormat>Custom</PresentationFormat>
  <Paragraphs>188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Aliens &amp; cows</vt:lpstr>
      <vt:lpstr>Arial</vt:lpstr>
      <vt:lpstr>Consolas</vt:lpstr>
      <vt:lpstr>Calibri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2025-01-08T13:24:43Z</dcterms:modified>
  <dc:identifier>DADurESpNu8</dc:identifier>
</cp:coreProperties>
</file>