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425" r:id="rId3"/>
    <p:sldId id="426" r:id="rId4"/>
    <p:sldId id="434" r:id="rId5"/>
    <p:sldId id="404" r:id="rId6"/>
    <p:sldId id="435" r:id="rId7"/>
    <p:sldId id="436" r:id="rId8"/>
    <p:sldId id="415" r:id="rId9"/>
    <p:sldId id="405" r:id="rId10"/>
    <p:sldId id="429" r:id="rId11"/>
    <p:sldId id="414" r:id="rId12"/>
    <p:sldId id="437" r:id="rId13"/>
    <p:sldId id="438" r:id="rId14"/>
    <p:sldId id="440" r:id="rId15"/>
    <p:sldId id="439" r:id="rId16"/>
    <p:sldId id="441" r:id="rId17"/>
    <p:sldId id="423" r:id="rId18"/>
    <p:sldId id="427" r:id="rId19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5" d="100"/>
          <a:sy n="55" d="100"/>
        </p:scale>
        <p:origin x="554" y="3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E200-C5AA-9E88-FBF6-5E6FD4C97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3B2D3-5FEC-6EEE-F903-BC08550BC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07FE9-2C3A-87EB-D9BD-B26E4A8D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7819-73EF-0783-2AFD-E9F05CF0B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85F-A7CF-3E32-E2BB-FEE0B86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25F72-8E06-E4B8-08D5-9FD3C0962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1F42F-A3BB-8C6C-C1FF-5D2629FC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2AC1-96FC-37CF-5AF0-FEB93E0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6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F1D4-B80A-3C59-CC31-B3357DA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DC3C8-8914-8EFE-3032-BE4E8C4E9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EE7CB-F846-BADE-45D3-2CBC0F1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8C67-BCF8-1E3D-6BE1-0AC78FFD6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record-actions-in-office-scripts-for-exce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function-main-in-office-scripts-for-exce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console-log-in-office-scripts-for-excel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office-scripts-for-excel-how-to-share-your-script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microsoft.com/en-us/office/dev/scripts/testing/platform-limits?tabs=busines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how-to-compare-office-scripts-and-vba-for-exce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Office Scripts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Record Actions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script with Record Actions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Advantages and disadvantages of Record Actions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record-actions.xlsx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https://stringfestanalytics.com/how-to-understand-record-actions-in-office-scripts-for-excel/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4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64AD1-2581-BCB2-2FB0-2198980C6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A13AAD-1CAA-C764-6C19-AE336B73AB3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3DE2C-A4C3-D06B-905C-9C83C080D6B8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Understanding the structure of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236678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5F94E-B737-3C61-BA4F-9D057FD70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EC930-FC4C-8A29-168D-C325A21F4F6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1EDB7-48B5-AAFD-E6AB-234AE58A6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192770-3A95-249E-8FE8-48F859721D9F}"/>
              </a:ext>
            </a:extLst>
          </p:cNvPr>
          <p:cNvSpPr txBox="1"/>
          <p:nvPr/>
        </p:nvSpPr>
        <p:spPr>
          <a:xfrm>
            <a:off x="260431" y="329879"/>
            <a:ext cx="8906720" cy="898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function main()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function main() as the heart of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‘Hello, world!’ in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function main()’s parameters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https://stringfestanalytics.com/how-to-understand-function-main-in-office-scripts-for-excel/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91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B200E3-03FF-C33B-37A3-157DBBE5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9AABC-14AB-F52B-9781-1CFAB616CFD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2416-2C62-6592-096F-3F56A3989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56ACB-80E4-14D1-6F51-6DD5B1BFA4EB}"/>
              </a:ext>
            </a:extLst>
          </p:cNvPr>
          <p:cNvSpPr txBox="1"/>
          <p:nvPr/>
        </p:nvSpPr>
        <p:spPr>
          <a:xfrm>
            <a:off x="260431" y="329879"/>
            <a:ext cx="8906720" cy="820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Debugging with console.log()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Print to console with console.log()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to use this for debugging, particularly in loops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https://stringfestanalytics.com/how-to-understand-console-log-in-office-scripts-for-excel/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017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F64E-978E-DE9E-B1AB-AFA91528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A71BC5-8684-91C1-6B3F-A1A745B6303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0EFB8-FBDD-5FBD-D7A8-9920121CAA28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Sharing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327249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421F-C5E1-ADD5-ECE4-6375F406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C417D-3C2B-9646-8064-7207B5E8C15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6A925-96D6-30E2-A5B5-35BD6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9674B-DCCF-96D6-E9FB-01B7CBAB50AF}"/>
              </a:ext>
            </a:extLst>
          </p:cNvPr>
          <p:cNvSpPr txBox="1"/>
          <p:nvPr/>
        </p:nvSpPr>
        <p:spPr>
          <a:xfrm>
            <a:off x="260431" y="329879"/>
            <a:ext cx="8906720" cy="678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Sharing your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within a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 other users in an organization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outside your organization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sharing-office-scripts.xlsx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https://stringfestanalytics.com/office-scripts-for-excel-how-to-share-your-scripts/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8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Office Scripts for automation (vs VBA)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Using the Office Script recorder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core structure of Office Scripts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How to organize, share, execute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5B28-E999-E4C9-EE02-190DC5195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D62066-20E6-099B-56A3-7AD6C4DD4944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7241E-EF14-E952-C4E0-0D0F6D522102}"/>
              </a:ext>
            </a:extLst>
          </p:cNvPr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Please see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https://learn.microsoft.com/en-us/office/dev/scripts/testing/platform-limits?tabs=business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BA6E79F-3CBC-EC9B-079E-6736C36D9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Office Scripts vs VBA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4FF4-22E1-65B9-1763-DB0B5F46C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CC46B0-42ED-FA16-D3F6-F581B0F811A7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vs VBA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FEB4E79-811F-D210-5A4C-5BAE5E94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5AC6D7-1EB1-297F-4633-FE52904DB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47001"/>
              </p:ext>
            </p:extLst>
          </p:nvPr>
        </p:nvGraphicFramePr>
        <p:xfrm>
          <a:off x="762000" y="2051916"/>
          <a:ext cx="15925800" cy="7227185"/>
        </p:xfrm>
        <a:graphic>
          <a:graphicData uri="http://schemas.openxmlformats.org/drawingml/2006/table">
            <a:tbl>
              <a:tblPr firstRow="1" firstCol="1" bandRow="1"/>
              <a:tblGrid>
                <a:gridCol w="5308600">
                  <a:extLst>
                    <a:ext uri="{9D8B030D-6E8A-4147-A177-3AD203B41FA5}">
                      <a16:colId xmlns:a16="http://schemas.microsoft.com/office/drawing/2014/main" val="2847581112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926590638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1714685041"/>
                    </a:ext>
                  </a:extLst>
                </a:gridCol>
              </a:tblGrid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Office Scripts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(Visual Basic for Applications)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9206"/>
                  </a:ext>
                </a:extLst>
              </a:tr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Platform Compatibility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Primarily designed for Excel on the web.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Primarily used in Excel desktop applications.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398726"/>
                  </a:ext>
                </a:extLst>
              </a:tr>
              <a:tr h="348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TypeScript/JavaScript.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(a subset of Visual Basic).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37101"/>
                  </a:ext>
                </a:extLst>
              </a:tr>
              <a:tr h="973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Ease of Use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Requires familiarity with the JavaScript programming language, particularly the TypeScript superset.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Requires familiarity with the VBA programming language.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18085"/>
                  </a:ext>
                </a:extLst>
              </a:tr>
              <a:tr h="765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Integration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 be integrated with Power Automate for automation across Microsoft 365.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 interact with other Office applications through COM (Component Object Model).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59691"/>
                  </a:ext>
                </a:extLst>
              </a:tr>
              <a:tr h="765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Runs in a more controlled environment, offering a higher level of security.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Macros can be a security risk if not properly managed.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1218"/>
                  </a:ext>
                </a:extLst>
              </a:tr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Accessible primarily through Excel on the web.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Accessible through Excel desktop applications.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13851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7AFA900C-05D4-A44B-43CB-2EC8F4C6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5843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A134-AE57-8A39-EE91-093D5C528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45A4A9-4F5E-AA96-2EBB-2056B7D1FA1C}"/>
              </a:ext>
            </a:extLst>
          </p:cNvPr>
          <p:cNvSpPr txBox="1"/>
          <p:nvPr/>
        </p:nvSpPr>
        <p:spPr>
          <a:xfrm>
            <a:off x="520861" y="170082"/>
            <a:ext cx="1592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vs VBA (</a:t>
            </a:r>
            <a:r>
              <a:rPr lang="en-US" sz="9000" dirty="0" err="1">
                <a:latin typeface="Aliens &amp; cows" panose="00000500000000000000" pitchFamily="2" charset="0"/>
              </a:rPr>
              <a:t>contd</a:t>
            </a:r>
            <a:r>
              <a:rPr lang="en-US" sz="9000" dirty="0">
                <a:latin typeface="Aliens &amp; cows" panose="00000500000000000000" pitchFamily="2" charset="0"/>
              </a:rPr>
              <a:t>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BF0F9BC3-310B-3BD1-CCFA-2FA72123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18EB482-C438-EE78-C1A1-32BC0734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5843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721C33-A874-3B9B-D740-2D6D5772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97811"/>
              </p:ext>
            </p:extLst>
          </p:nvPr>
        </p:nvGraphicFramePr>
        <p:xfrm>
          <a:off x="954393" y="1714500"/>
          <a:ext cx="15544800" cy="7099176"/>
        </p:xfrm>
        <a:graphic>
          <a:graphicData uri="http://schemas.openxmlformats.org/drawingml/2006/table">
            <a:tbl>
              <a:tblPr firstRow="1" firstCol="1" bandRow="1"/>
              <a:tblGrid>
                <a:gridCol w="5181600">
                  <a:extLst>
                    <a:ext uri="{9D8B030D-6E8A-4147-A177-3AD203B41FA5}">
                      <a16:colId xmlns:a16="http://schemas.microsoft.com/office/drawing/2014/main" val="33008794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19793518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196848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Recording Capability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Offers a macro recorder to generate scripts.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Offers a macro recorder to generate VBA code.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972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Deployment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Scripts can be shared across an organization through OneDrive and SharePoint.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Macros are typically shared through the distribution of Excel files.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1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Optimized for cloud-based spreadsheets and collaboration.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Optimized for desktop applications, can handle complex tasks efficiently.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Development Environment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Integrated development environment (IDE) in Excel.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Editor (VBE) – a separate environment within Excel.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Learning Resources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Limited compared to VBA, but growing as Office Scripts is newer.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Extensive, given VBA’s long history and wide usage.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9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Automation Capabilities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Suited for lightweight to medium complexity automation tasks.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Capable of handling complex automation tasks, including interaction with Windows API and other external libraries.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8608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B695C06-4824-F690-357C-DAF91330E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49413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8D13B-F472-AB3A-5F74-9D2C36EB7BD4}"/>
              </a:ext>
            </a:extLst>
          </p:cNvPr>
          <p:cNvSpPr txBox="1"/>
          <p:nvPr/>
        </p:nvSpPr>
        <p:spPr>
          <a:xfrm>
            <a:off x="1143000" y="9389917"/>
            <a:ext cx="1318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https://stringfestanalytics.com/how-to-compare-office-scripts-and-vba-for-excel/</a:t>
            </a:r>
            <a:r>
              <a:rPr lang="en-US" sz="2800" b="1" dirty="0">
                <a:solidFill>
                  <a:srgbClr val="CF333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Record Actions in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597</Words>
  <Application>Microsoft Office PowerPoint</Application>
  <PresentationFormat>Custom</PresentationFormat>
  <Paragraphs>107</Paragraphs>
  <Slides>18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Normafixed Tryout</vt:lpstr>
      <vt:lpstr>Consolas</vt:lpstr>
      <vt:lpstr>Pragmatica</vt:lpstr>
      <vt:lpstr>Calibri</vt:lpstr>
      <vt:lpstr>Arial</vt:lpstr>
      <vt:lpstr>Aliens &amp; cows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2024-09-27T14:43:26Z</dcterms:modified>
  <dc:identifier>DADurESpNu8</dc:identifier>
</cp:coreProperties>
</file>