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256" r:id="rId2"/>
    <p:sldId id="358" r:id="rId3"/>
    <p:sldId id="258" r:id="rId4"/>
    <p:sldId id="425" r:id="rId5"/>
    <p:sldId id="394" r:id="rId6"/>
    <p:sldId id="364" r:id="rId7"/>
    <p:sldId id="378" r:id="rId8"/>
    <p:sldId id="395" r:id="rId9"/>
    <p:sldId id="372" r:id="rId10"/>
    <p:sldId id="396" r:id="rId11"/>
    <p:sldId id="397" r:id="rId12"/>
    <p:sldId id="398" r:id="rId13"/>
    <p:sldId id="387" r:id="rId14"/>
    <p:sldId id="365" r:id="rId15"/>
    <p:sldId id="399" r:id="rId16"/>
    <p:sldId id="400" r:id="rId17"/>
    <p:sldId id="401" r:id="rId18"/>
    <p:sldId id="402" r:id="rId19"/>
    <p:sldId id="403" r:id="rId20"/>
    <p:sldId id="404" r:id="rId21"/>
    <p:sldId id="407" r:id="rId22"/>
    <p:sldId id="424" r:id="rId23"/>
    <p:sldId id="415" r:id="rId24"/>
    <p:sldId id="405" r:id="rId25"/>
    <p:sldId id="412" r:id="rId26"/>
    <p:sldId id="413" r:id="rId27"/>
    <p:sldId id="414" r:id="rId28"/>
    <p:sldId id="406" r:id="rId29"/>
    <p:sldId id="409" r:id="rId30"/>
    <p:sldId id="410" r:id="rId31"/>
    <p:sldId id="416" r:id="rId32"/>
    <p:sldId id="411" r:id="rId33"/>
    <p:sldId id="265" r:id="rId34"/>
  </p:sldIdLst>
  <p:sldSz cx="18288000" cy="10287000"/>
  <p:notesSz cx="6858000" cy="9144000"/>
  <p:embeddedFontLst>
    <p:embeddedFont>
      <p:font typeface="Consolas" panose="020B0609020204030204" pitchFamily="49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76" d="100"/>
          <a:sy n="76" d="100"/>
        </p:scale>
        <p:origin x="298" y="3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commentAuthors" Target="commentAuthors.xml"/><Relationship Id="rId45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72745-20C1-E1E0-B745-E3536DDC2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3BB3DA-A1A8-64D1-71C7-14F517D05B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0E1DF0-7987-5DF6-EB19-7E92F40D1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8EEE6-A66E-65DD-F057-829E6BA3E8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57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0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4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8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2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24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68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0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93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4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09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2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01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wiy.co/gxls25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EB9D66-9CB4-B474-27D6-F594F19E2A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78B23-3522-A45E-113D-CFC55209E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598656"/>
            <a:ext cx="13716000" cy="3581400"/>
          </a:xfrm>
        </p:spPr>
        <p:txBody>
          <a:bodyPr>
            <a:normAutofit/>
          </a:bodyPr>
          <a:lstStyle/>
          <a:p>
            <a:r>
              <a:rPr lang="en-US" sz="9900" b="1" dirty="0">
                <a:solidFill>
                  <a:srgbClr val="241F62"/>
                </a:solidFill>
                <a:latin typeface="+mn-lt"/>
              </a:rPr>
              <a:t>Excel Power Tools for Analytics</a:t>
            </a:r>
            <a:endParaRPr lang="en-BG" sz="9900" b="1" dirty="0">
              <a:solidFill>
                <a:srgbClr val="241F62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DADD3B-A58B-45A3-D5DF-D99E4EB05D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153400" y="8430867"/>
            <a:ext cx="1981200" cy="12573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1C8D1E5-24B9-FEAC-440F-B059007D73CE}"/>
              </a:ext>
            </a:extLst>
          </p:cNvPr>
          <p:cNvSpPr txBox="1">
            <a:spLocks/>
          </p:cNvSpPr>
          <p:nvPr/>
        </p:nvSpPr>
        <p:spPr>
          <a:xfrm>
            <a:off x="13454742" y="548858"/>
            <a:ext cx="4082145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4200" dirty="0">
                <a:solidFill>
                  <a:srgbClr val="241F62"/>
                </a:solidFill>
                <a:latin typeface="+mj-lt"/>
              </a:rPr>
              <a:t>George Mount</a:t>
            </a:r>
            <a:endParaRPr lang="en-BG" sz="4200" dirty="0">
              <a:solidFill>
                <a:srgbClr val="241F6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756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Data management with Copilot</a:t>
            </a:r>
          </a:p>
        </p:txBody>
      </p:sp>
    </p:spTree>
    <p:extLst>
      <p:ext uri="{BB962C8B-B14F-4D97-AF65-F5344CB8AC3E}">
        <p14:creationId xmlns:p14="http://schemas.microsoft.com/office/powerpoint/2010/main" val="3261205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3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management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Working with formulas and functions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Sorting and filtering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ai-powered-data-entry-forecasting.xlsx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017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management with Copilot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total_sales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column: price * quantity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Hide price and quantity columns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Count the number of products in each category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Arrange dataset by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total_sales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descending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copilot-data-management-challenge.xlsx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47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75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Data analysis &amp; visualization with Copilot</a:t>
            </a:r>
          </a:p>
        </p:txBody>
      </p:sp>
    </p:spTree>
    <p:extLst>
      <p:ext uri="{BB962C8B-B14F-4D97-AF65-F5344CB8AC3E}">
        <p14:creationId xmlns:p14="http://schemas.microsoft.com/office/powerpoint/2010/main" val="2305170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3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analysis &amp; visualization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Conditional formatting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analysis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visualization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copilot-analysis-visualization.xlsx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21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24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analysis &amp; visualization with Copilot EXERCISE</a:t>
            </a: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data bar conditional format to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avg_review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column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relationship between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avg_review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and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return_percentage</a:t>
            </a: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Chart total revenue over time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Find the leading product category based on revenue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copilot-analysis-visualization-exercise.xlsx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430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51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8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Pragmatica" panose="020B0403040502020204" pitchFamily="34" charset="0"/>
              </a:rPr>
              <a:t>AI-Powered Excel RECAP</a:t>
            </a:r>
          </a:p>
          <a:p>
            <a:endParaRPr lang="en-US" sz="4200" dirty="0"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AI in Excel learns over time – try adding more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When one algorithm doesn’t work, try another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AI isn’t worth much without normalized, “tidy” datasets</a:t>
            </a:r>
          </a:p>
        </p:txBody>
      </p:sp>
    </p:spTree>
    <p:extLst>
      <p:ext uri="{BB962C8B-B14F-4D97-AF65-F5344CB8AC3E}">
        <p14:creationId xmlns:p14="http://schemas.microsoft.com/office/powerpoint/2010/main" val="1393172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124606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913" y="456356"/>
            <a:ext cx="3646936" cy="476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01" y="2636893"/>
            <a:ext cx="7531585" cy="50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8" y="6210300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1541E3A8-702A-355A-01A5-FFB43F9D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8" y="8334375"/>
            <a:ext cx="4028188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0A242DB-4587-B99F-C771-FCE1A2F66C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3998" y="2990000"/>
            <a:ext cx="3553241" cy="466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Python in Excel: First Steps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11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steps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Understanding the Python in Excel environment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Loading Excel data into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Converting Python objects to Excel values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29F31-7D3D-8637-4364-EE44F333E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51FB2-73C2-0D93-0184-282838D2F1A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2BD2E9-2ADF-A29E-F050-8566794C38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9F75D3-10EC-7243-1341-74B055CD36DD}"/>
              </a:ext>
            </a:extLst>
          </p:cNvPr>
          <p:cNvSpPr txBox="1"/>
          <p:nvPr/>
        </p:nvSpPr>
        <p:spPr>
          <a:xfrm>
            <a:off x="260431" y="329879"/>
            <a:ext cx="8906720" cy="10222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</a:t>
            </a:r>
            <a:r>
              <a:rPr lang="en-US" sz="6000" b="1">
                <a:solidFill>
                  <a:srgbClr val="CF3338"/>
                </a:solidFill>
                <a:latin typeface="Pragmatica" panose="020B0403040502020204" pitchFamily="34" charset="0"/>
              </a:rPr>
              <a:t>steps EXERCISE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penguins dataset into a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DataFrame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called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Check the resulting dataset’s columns: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penguins_df.columns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.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Swith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the output to display in Excel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relationship b/w bill length and body mass: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sns.scatterplot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(x='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bill_length_mm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y='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body_mass_g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data=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).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Practice resizing this plot.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python-excel-first-steps-exercise.xlsx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137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From “that’s hard in Excel” to “that’s easy in Python”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3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profiling: What is the shape, size, completeness?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Time series: pandas for panel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Descriptive statistics/EDA: What stories might be told in this data?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51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95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Explore relationship between sales, temperature, customer count over time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complete the code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18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There’s more to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and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 than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in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915421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596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Python in Excel is all about data analysis, visualization, statistics &amp; ML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It lacks Excel automation capabilities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Let’s automate an entire Excel workbook from Python… without opening Excel!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pae-pie.ipynb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7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Use current AI-powered features in Excel for data entry, analysis and automation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Augment and automate Excel analysis, visualization and reporting with Python and Python in Excel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Take Excel automation to new levels with Power Automate and Office Scripts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313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Automate production of a workbook comparing website visitors versus rating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create the script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-pie-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exercise.ipynb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84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8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Pragmatica" panose="020B0403040502020204" pitchFamily="34" charset="0"/>
              </a:rPr>
              <a:t>Python in Excel RECAP</a:t>
            </a:r>
          </a:p>
          <a:p>
            <a:endParaRPr lang="en-US" sz="4200" dirty="0"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Python can do some things easier – there’s a reason it’s in Excel now!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Python in Excel for analysis &amp; visualization; </a:t>
            </a:r>
            <a:r>
              <a:rPr lang="en-US" sz="3600" dirty="0" err="1">
                <a:latin typeface="Pragmatica" panose="020B0403040502020204"/>
                <a:sym typeface="Consolas"/>
              </a:rPr>
              <a:t>openpyxl</a:t>
            </a:r>
            <a:r>
              <a:rPr lang="en-US" sz="3600" dirty="0">
                <a:latin typeface="Pragmatica" panose="020B0403040502020204"/>
                <a:sym typeface="Consolas"/>
              </a:rPr>
              <a:t> for everything else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What about AI-powered, Python-powered Excel? Try Anaconda Toolbox </a:t>
            </a:r>
          </a:p>
        </p:txBody>
      </p:sp>
    </p:spTree>
    <p:extLst>
      <p:ext uri="{BB962C8B-B14F-4D97-AF65-F5344CB8AC3E}">
        <p14:creationId xmlns:p14="http://schemas.microsoft.com/office/powerpoint/2010/main" val="2651137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EB9D66-9CB4-B474-27D6-F594F19E2A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78B23-3522-A45E-113D-CFC55209E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598656"/>
            <a:ext cx="13716000" cy="3581400"/>
          </a:xfrm>
        </p:spPr>
        <p:txBody>
          <a:bodyPr>
            <a:normAutofit/>
          </a:bodyPr>
          <a:lstStyle/>
          <a:p>
            <a:r>
              <a:rPr lang="en-BG" sz="9900" b="1" dirty="0">
                <a:solidFill>
                  <a:srgbClr val="241F62"/>
                </a:solidFill>
                <a:latin typeface="+mn-lt"/>
              </a:rPr>
              <a:t>Thank you!</a:t>
            </a:r>
          </a:p>
        </p:txBody>
      </p:sp>
      <p:pic>
        <p:nvPicPr>
          <p:cNvPr id="7" name="Picture 6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CADADD3B-A58B-45A3-D5DF-D99E4EB05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754" y="1034024"/>
            <a:ext cx="1981200" cy="12573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86E2CA1-16F0-B4E0-64B9-88EB622CDE69}"/>
              </a:ext>
            </a:extLst>
          </p:cNvPr>
          <p:cNvCxnSpPr>
            <a:cxnSpLocks/>
          </p:cNvCxnSpPr>
          <p:nvPr/>
        </p:nvCxnSpPr>
        <p:spPr>
          <a:xfrm>
            <a:off x="3118755" y="8784773"/>
            <a:ext cx="15169245" cy="0"/>
          </a:xfrm>
          <a:prstGeom prst="line">
            <a:avLst/>
          </a:prstGeom>
          <a:ln>
            <a:solidFill>
              <a:srgbClr val="241F6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1A8985E1-8F90-F6B0-F7EC-CDDE7A733DF7}"/>
              </a:ext>
            </a:extLst>
          </p:cNvPr>
          <p:cNvSpPr txBox="1">
            <a:spLocks/>
          </p:cNvSpPr>
          <p:nvPr/>
        </p:nvSpPr>
        <p:spPr>
          <a:xfrm>
            <a:off x="3118756" y="6730499"/>
            <a:ext cx="8204753" cy="1002020"/>
          </a:xfrm>
          <a:prstGeom prst="rect">
            <a:avLst/>
          </a:prstGeom>
        </p:spPr>
        <p:txBody>
          <a:bodyPr vert="horz" lIns="137160" tIns="68580" rIns="137160" bIns="6858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5400" dirty="0">
                <a:solidFill>
                  <a:srgbClr val="241F62"/>
                </a:solidFill>
              </a:rPr>
              <a:t>George Mount</a:t>
            </a:r>
            <a:endParaRPr lang="en-BG" sz="5400" dirty="0">
              <a:solidFill>
                <a:srgbClr val="241F6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8DE1D4A-D586-7074-E50D-A5B56F7BCC15}"/>
              </a:ext>
            </a:extLst>
          </p:cNvPr>
          <p:cNvSpPr txBox="1">
            <a:spLocks/>
          </p:cNvSpPr>
          <p:nvPr/>
        </p:nvSpPr>
        <p:spPr>
          <a:xfrm>
            <a:off x="3118754" y="7732518"/>
            <a:ext cx="8204753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4200" dirty="0">
                <a:solidFill>
                  <a:srgbClr val="241F62"/>
                </a:solidFill>
                <a:latin typeface="+mj-lt"/>
              </a:rPr>
              <a:t>Owner, </a:t>
            </a:r>
            <a:r>
              <a:rPr lang="en-GB" sz="4200" dirty="0" err="1">
                <a:solidFill>
                  <a:srgbClr val="241F62"/>
                </a:solidFill>
                <a:latin typeface="+mj-lt"/>
              </a:rPr>
              <a:t>Stringfest</a:t>
            </a:r>
            <a:r>
              <a:rPr lang="en-GB" sz="4200" dirty="0">
                <a:solidFill>
                  <a:srgbClr val="241F62"/>
                </a:solidFill>
                <a:latin typeface="+mj-lt"/>
              </a:rPr>
              <a:t> Analytics</a:t>
            </a:r>
            <a:endParaRPr lang="en-BG" sz="4200" dirty="0">
              <a:solidFill>
                <a:srgbClr val="241F62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61C295B-FF22-B70D-472D-005A6DA36038}"/>
              </a:ext>
            </a:extLst>
          </p:cNvPr>
          <p:cNvSpPr txBox="1">
            <a:spLocks/>
          </p:cNvSpPr>
          <p:nvPr/>
        </p:nvSpPr>
        <p:spPr>
          <a:xfrm>
            <a:off x="3599974" y="9087789"/>
            <a:ext cx="6368147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rgbClr val="241F62"/>
                </a:solidFill>
              </a:rPr>
              <a:t>stringfestanalytics.com</a:t>
            </a:r>
            <a:endParaRPr lang="en-BG" sz="3200" dirty="0">
              <a:solidFill>
                <a:srgbClr val="241F62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8758F10-53E3-C630-0422-E4789496DCF5}"/>
              </a:ext>
            </a:extLst>
          </p:cNvPr>
          <p:cNvSpPr txBox="1">
            <a:spLocks/>
          </p:cNvSpPr>
          <p:nvPr/>
        </p:nvSpPr>
        <p:spPr>
          <a:xfrm>
            <a:off x="8554808" y="9087789"/>
            <a:ext cx="3372150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rgbClr val="241F62"/>
                </a:solidFill>
              </a:rPr>
              <a:t>George Mount</a:t>
            </a:r>
            <a:endParaRPr lang="en-BG" sz="3600" dirty="0">
              <a:solidFill>
                <a:srgbClr val="241F6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4B3460-4BA9-3488-F2B8-387A09E6D3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073587" y="9379700"/>
            <a:ext cx="361950" cy="361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9ED92D-10C9-7EA6-C719-CC63A8906E1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118754" y="9354912"/>
            <a:ext cx="361950" cy="361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437C69-0BD3-C2F3-E6CD-963C3E9AE5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64561" y="9354912"/>
            <a:ext cx="361950" cy="36195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73C888AA-12C8-1F73-16FF-2F8C1826D5F5}"/>
              </a:ext>
            </a:extLst>
          </p:cNvPr>
          <p:cNvSpPr txBox="1">
            <a:spLocks/>
          </p:cNvSpPr>
          <p:nvPr/>
        </p:nvSpPr>
        <p:spPr>
          <a:xfrm>
            <a:off x="12755658" y="9087789"/>
            <a:ext cx="3372150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rgbClr val="241F62"/>
                </a:solidFill>
              </a:rPr>
              <a:t>@gjmount</a:t>
            </a:r>
            <a:endParaRPr lang="en-BG" sz="3600" dirty="0">
              <a:solidFill>
                <a:srgbClr val="241F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85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Following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rgbClr val="707070"/>
                </a:solidFill>
                <a:latin typeface="Pragmatica" panose="020B0403040502020204" pitchFamily="34" charset="0"/>
              </a:rPr>
              <a:t>Download the resources: </a:t>
            </a:r>
            <a:r>
              <a:rPr lang="en-US" sz="8800" dirty="0">
                <a:solidFill>
                  <a:srgbClr val="707070"/>
                </a:solidFill>
                <a:latin typeface="Pragmatica" panose="020B0403040502020204" pitchFamily="34" charset="0"/>
                <a:hlinkClick r:id="rId2"/>
              </a:rPr>
              <a:t>https://swiy.co/gxls25 </a:t>
            </a:r>
            <a:endParaRPr lang="en-US" sz="8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5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Copilot for Excel</a:t>
            </a:r>
          </a:p>
        </p:txBody>
      </p:sp>
    </p:spTree>
    <p:extLst>
      <p:ext uri="{BB962C8B-B14F-4D97-AF65-F5344CB8AC3E}">
        <p14:creationId xmlns:p14="http://schemas.microsoft.com/office/powerpoint/2010/main" val="402764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Data manipulation with Copilot</a:t>
            </a:r>
          </a:p>
        </p:txBody>
      </p:sp>
    </p:spTree>
    <p:extLst>
      <p:ext uri="{BB962C8B-B14F-4D97-AF65-F5344CB8AC3E}">
        <p14:creationId xmlns:p14="http://schemas.microsoft.com/office/powerpoint/2010/main" val="49947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399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manipulation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Getting data into Copilot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 tour of the Copilot editor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Table formatting with Copilot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copilot-data-manipulation.xlsx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8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867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manipulation EXERCISE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Set up the data for Copilot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Format the date column in mm/dd/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yyyy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format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Format price and sales columns as currency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footer to display total sales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Set table’s font size to 30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copilot-data-manipulation-challenge.xlsx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455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74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2536</TotalTime>
  <Words>836</Words>
  <Application>Microsoft Office PowerPoint</Application>
  <PresentationFormat>Custom</PresentationFormat>
  <Paragraphs>178</Paragraphs>
  <Slides>33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Normafixed Tryout</vt:lpstr>
      <vt:lpstr>Pragmatica</vt:lpstr>
      <vt:lpstr>Arial</vt:lpstr>
      <vt:lpstr>Consolas</vt:lpstr>
      <vt:lpstr>Aliens &amp; cows</vt:lpstr>
      <vt:lpstr>Calibri</vt:lpstr>
      <vt:lpstr>Office Theme</vt:lpstr>
      <vt:lpstr>Excel Power Tools for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223</cp:revision>
  <dcterms:created xsi:type="dcterms:W3CDTF">2006-08-16T00:00:00Z</dcterms:created>
  <dcterms:modified xsi:type="dcterms:W3CDTF">2024-07-11T21:06:47Z</dcterms:modified>
  <dc:identifier>DADurESpNu8</dc:identifier>
</cp:coreProperties>
</file>