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8" r:id="rId28"/>
    <p:sldId id="419" r:id="rId29"/>
    <p:sldId id="414" r:id="rId30"/>
    <p:sldId id="406" r:id="rId31"/>
    <p:sldId id="409" r:id="rId32"/>
    <p:sldId id="426" r:id="rId33"/>
    <p:sldId id="416" r:id="rId34"/>
    <p:sldId id="411" r:id="rId35"/>
    <p:sldId id="427" r:id="rId36"/>
    <p:sldId id="428" r:id="rId37"/>
    <p:sldId id="435" r:id="rId38"/>
    <p:sldId id="436" r:id="rId39"/>
    <p:sldId id="437" r:id="rId40"/>
    <p:sldId id="438" r:id="rId41"/>
    <p:sldId id="429" r:id="rId42"/>
    <p:sldId id="439" r:id="rId43"/>
    <p:sldId id="440" r:id="rId44"/>
    <p:sldId id="441" r:id="rId45"/>
    <p:sldId id="442" r:id="rId46"/>
    <p:sldId id="443" r:id="rId47"/>
    <p:sldId id="444" r:id="rId48"/>
    <p:sldId id="451" r:id="rId49"/>
    <p:sldId id="446" r:id="rId50"/>
    <p:sldId id="445" r:id="rId51"/>
    <p:sldId id="447" r:id="rId52"/>
    <p:sldId id="448" r:id="rId53"/>
    <p:sldId id="434" r:id="rId54"/>
    <p:sldId id="452" r:id="rId55"/>
    <p:sldId id="449" r:id="rId56"/>
    <p:sldId id="450" r:id="rId57"/>
  </p:sldIdLst>
  <p:sldSz cx="18288000" cy="10287000"/>
  <p:notesSz cx="6858000" cy="9144000"/>
  <p:embeddedFontLst>
    <p:embeddedFont>
      <p:font typeface="Consolas" panose="020B0609020204030204" pitchFamily="49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CF35-8249-B254-FAAB-96F30F6C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141D8-3265-4126-D6D7-AD677FE5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D7668-DA58-7A39-DF3B-2A0C531AD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5C13-C712-5E32-CBED-3A438880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E200-C5AA-9E88-FBF6-5E6FD4C9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3B2D3-5FEC-6EEE-F903-BC08550BC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07FE9-2C3A-87EB-D9BD-B26E4A8D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7819-73EF-0783-2AFD-E9F05CF0B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7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7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D048-43A3-569E-6098-625F2054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971C6-86AC-120A-3FF5-A18670AA3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D5D13-5165-6827-21B4-A34A95C4E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B52A-85C6-C3C6-CCC0-C140D5E86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9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FBA29-91A0-DCF5-321B-DC6801FF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F271-4A42-9603-4FA4-6DCE63B9C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E0072-151C-5A10-D10E-DD9D4F0F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C65-02CE-37F1-42BA-F23949D54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ngfestanalytics.com/how-to-compare-office-scripts-and-vba-for-excel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gxls25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record-actions-in-office-scripts-for-excel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function-main-in-office-scripts-for-excel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how-to-understand-console-log-in-office-scripts-for-excel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ingfestanalytics.com/office-scripts-for-excel-how-to-share-your-scripts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2DC464-ED16-9E4A-C219-E679ECB2E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0F321-DC68-B258-4691-40197606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Data management with Copilot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Working with formulas and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Sorting and filtering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management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column: price * quantity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Hide price and quantity columns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products in each category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Arrange dataset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total_sales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descending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copilot-data-management-challenge.xlsx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Data analysis &amp;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Conditional formatting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analysis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visualization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2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analysis &amp; visualization with Copilot EXERCISE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data bar conditional format to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column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between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avg_review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return_percentage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Chart total revenue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leading product category based on revenue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Copilot for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Copilot in Excel as AI agent – it tries to do things for you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Best for beginners… but also most confusing for beginners?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The “power” might lie in Python + Copilot + Excel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II.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DF029-41DE-30FE-629F-669AC5521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1668" y="621030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current AI-powered features in Excel for data entry, analysis and automation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Augment and automate Excel analysis, visualization and reporting with Python and Python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Take Excel automation to new levels with Power Automate and Office Scripts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Analysis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Copilot help us with advanced analysis tasks like data visualization, time series, text analysis?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advanced-analysis-demos.xlsx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E9EA6-1E55-4C89-5327-E690BF0DA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7E676A-B316-B2CA-CF3F-98EB3178ED7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5AFE2-A3FF-40ED-F1E7-0FEC361F5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40449-854E-F691-8418-3AA1B1B08B78}"/>
              </a:ext>
            </a:extLst>
          </p:cNvPr>
          <p:cNvSpPr txBox="1"/>
          <p:nvPr/>
        </p:nvSpPr>
        <p:spPr>
          <a:xfrm>
            <a:off x="260431" y="329879"/>
            <a:ext cx="8906720" cy="711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Analysis with Copilot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Try Advanced Analysis with Copilot to derive your own insights!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82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09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Consider Excel for front-end formatting, data entry and validation, Python for back-end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00F7-7E33-F67F-9B49-D10FBBF0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396950-9FB5-AE75-5C03-97538CAFD53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636D3-7F20-4E4B-4543-FC45F4D988EF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III. Office Scripts for Excel</a:t>
            </a:r>
          </a:p>
        </p:txBody>
      </p:sp>
    </p:spTree>
    <p:extLst>
      <p:ext uri="{BB962C8B-B14F-4D97-AF65-F5344CB8AC3E}">
        <p14:creationId xmlns:p14="http://schemas.microsoft.com/office/powerpoint/2010/main" val="2489154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Office Scripts vs VBA</a:t>
            </a:r>
          </a:p>
        </p:txBody>
      </p:sp>
    </p:spTree>
    <p:extLst>
      <p:ext uri="{BB962C8B-B14F-4D97-AF65-F5344CB8AC3E}">
        <p14:creationId xmlns:p14="http://schemas.microsoft.com/office/powerpoint/2010/main" val="125599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FF4-22E1-65B9-1763-DB0B5F46C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C46B0-42ED-FA16-D3F6-F581B0F811A7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4FEB4E79-811F-D210-5A4C-5BAE5E94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5AC6D7-1EB1-297F-4633-FE52904DBACF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2051916"/>
          <a:ext cx="15925800" cy="7227185"/>
        </p:xfrm>
        <a:graphic>
          <a:graphicData uri="http://schemas.openxmlformats.org/drawingml/2006/table">
            <a:tbl>
              <a:tblPr firstRow="1" firstCol="1" bandRow="1"/>
              <a:tblGrid>
                <a:gridCol w="5308600">
                  <a:extLst>
                    <a:ext uri="{9D8B030D-6E8A-4147-A177-3AD203B41FA5}">
                      <a16:colId xmlns:a16="http://schemas.microsoft.com/office/drawing/2014/main" val="2847581112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926590638"/>
                    </a:ext>
                  </a:extLst>
                </a:gridCol>
                <a:gridCol w="5308600">
                  <a:extLst>
                    <a:ext uri="{9D8B030D-6E8A-4147-A177-3AD203B41FA5}">
                      <a16:colId xmlns:a16="http://schemas.microsoft.com/office/drawing/2014/main" val="1714685041"/>
                    </a:ext>
                  </a:extLst>
                </a:gridCol>
              </a:tblGrid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Office Scripts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(Visual Basic for Applications)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9206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Platform Compatibility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designed for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Primarily used in Excel desktop applications.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98726"/>
                  </a:ext>
                </a:extLst>
              </a:tr>
              <a:tr h="3489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TypeScript/JavaScript.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(a subset of Visual Basic).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37101"/>
                  </a:ext>
                </a:extLst>
              </a:tr>
              <a:tr h="9739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JavaScript programming language, particularly the TypeScript superset.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Requires familiarity with the VBA programming language.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18085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Integration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be integrated with Power Automate for automation across Microsoft 365.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Can interact with other Office applications through COM (Component Object Model).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759691"/>
                  </a:ext>
                </a:extLst>
              </a:tr>
              <a:tr h="7656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Runs in a more controlled environment, offering a higher level of security.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can be a security risk if not properly managed.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1218"/>
                  </a:ext>
                </a:extLst>
              </a:tr>
              <a:tr h="5572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primarily through Excel on the web.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Accessible through Excel desktop applications.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79" marR="75479" marT="75479" marB="7547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113851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7AFA900C-05D4-A44B-43CB-2EC8F4C6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14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134-AE57-8A39-EE91-093D5C52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645A4A9-4F5E-AA96-2EBB-2056B7D1FA1C}"/>
              </a:ext>
            </a:extLst>
          </p:cNvPr>
          <p:cNvSpPr txBox="1"/>
          <p:nvPr/>
        </p:nvSpPr>
        <p:spPr>
          <a:xfrm>
            <a:off x="520861" y="170082"/>
            <a:ext cx="1592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Office Scripts vs VBA (</a:t>
            </a:r>
            <a:r>
              <a:rPr lang="en-US" sz="9000" dirty="0" err="1">
                <a:latin typeface="Aliens &amp; cows" panose="00000500000000000000" pitchFamily="2" charset="0"/>
              </a:rPr>
              <a:t>contd</a:t>
            </a:r>
            <a:r>
              <a:rPr lang="en-US" sz="9000" dirty="0">
                <a:latin typeface="Aliens &amp; cows" panose="00000500000000000000" pitchFamily="2" charset="0"/>
              </a:rPr>
              <a:t>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BF0F9BC3-310B-3BD1-CCFA-2FA72123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18EB482-C438-EE78-C1A1-32BC07340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58432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21C33-A874-3B9B-D740-2D6D5772ED05}"/>
              </a:ext>
            </a:extLst>
          </p:cNvPr>
          <p:cNvGraphicFramePr>
            <a:graphicFrameLocks noGrp="1"/>
          </p:cNvGraphicFramePr>
          <p:nvPr/>
        </p:nvGraphicFramePr>
        <p:xfrm>
          <a:off x="954393" y="1714500"/>
          <a:ext cx="15544800" cy="7099176"/>
        </p:xfrm>
        <a:graphic>
          <a:graphicData uri="http://schemas.openxmlformats.org/drawingml/2006/table">
            <a:tbl>
              <a:tblPr firstRow="1" firstCol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33008794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793518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196848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Recording Capability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scripts.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Offers a macro recorder to generate VBA code.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972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Scripts can be shared across an organization through OneDrive and SharePoint.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Macros are typically shared through the distribution of Excel files.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7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cloud-based spreadsheets and collaboration.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Optimized for desktop applications, can handle complex tasks efficiently.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Development Environment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Integrated development environment (IDE) 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VBA Editor (VBE) – a separate environment within Excel.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0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Resources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Limited compared to VBA, but growing as Office Scripts is newer.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Extensive, given VBA’s long history and wide usage.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98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Automation Capabilities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Suited for lightweight to medium complexity automation tasks.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Capable of handling complex automation tasks, including interaction with Windows API and other external libraries.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8608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1B695C06-4824-F690-357C-DAF91330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4941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8D13B-F472-AB3A-5F74-9D2C36EB7BD4}"/>
              </a:ext>
            </a:extLst>
          </p:cNvPr>
          <p:cNvSpPr txBox="1"/>
          <p:nvPr/>
        </p:nvSpPr>
        <p:spPr>
          <a:xfrm>
            <a:off x="1143000" y="9389917"/>
            <a:ext cx="1318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https://stringfestanalytics.com/how-to-compare-office-scripts-and-vba-for-excel/</a:t>
            </a:r>
            <a:r>
              <a:rPr lang="en-US" sz="2800" b="1" dirty="0">
                <a:solidFill>
                  <a:srgbClr val="CF333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47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https://swiy.co/gxls25 </a:t>
            </a:r>
            <a:endParaRPr lang="en-US" sz="8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Record Actions in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203511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Record Actions 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script with Record Actions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Advantages and disadvantages of Record Actions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record-actions.xlsx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https://stringfestanalytics.com/how-to-understand-record-actions-in-office-scripts-for-excel/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49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0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4AD1-2581-BCB2-2FB0-2198980C6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13AAD-1CAA-C764-6C19-AE336B73AB3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DE2C-A4C3-D06B-905C-9C83C080D6B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Understanding the structure of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366789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F94E-B737-3C61-BA4F-9D057FD70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EC930-FC4C-8A29-168D-C325A21F4F6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1EDB7-48B5-AAFD-E6AB-234AE58A6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192770-3A95-249E-8FE8-48F859721D9F}"/>
              </a:ext>
            </a:extLst>
          </p:cNvPr>
          <p:cNvSpPr txBox="1"/>
          <p:nvPr/>
        </p:nvSpPr>
        <p:spPr>
          <a:xfrm>
            <a:off x="260431" y="329879"/>
            <a:ext cx="8906720" cy="898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Consolas" panose="020B0609020204030204" pitchFamily="49" charset="0"/>
              </a:rPr>
              <a:t>function main()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function main() as the heart of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‘Hello, world!’ in Office Scripts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function main()’s parameters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https://stringfestanalytics.com/how-to-understand-function-main-in-office-scripts-for-excel/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918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8208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Debugging with </a:t>
            </a:r>
            <a:r>
              <a:rPr lang="en-US" sz="6000" b="1" dirty="0">
                <a:solidFill>
                  <a:srgbClr val="CF3338"/>
                </a:solidFill>
                <a:latin typeface="Consolas" panose="020B0609020204030204" pitchFamily="49" charset="0"/>
              </a:rPr>
              <a:t>console.log()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Print to console with console.log()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to use this for debugging, particularly in loops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Open a blank workbook to proceed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https://stringfestanalytics.com/how-to-understand-console-log-in-office-scripts-for-excel/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0172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F64E-978E-DE9E-B1AB-AFA91528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1BC5-8684-91C1-6B3F-A1A745B63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EFB8-FBDD-5FBD-D7A8-9920121CAA28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Sharing Office Scripts</a:t>
            </a:r>
          </a:p>
        </p:txBody>
      </p:sp>
    </p:spTree>
    <p:extLst>
      <p:ext uri="{BB962C8B-B14F-4D97-AF65-F5344CB8AC3E}">
        <p14:creationId xmlns:p14="http://schemas.microsoft.com/office/powerpoint/2010/main" val="32724952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678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Sharing your Office Scripts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within a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with other users in an organization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Sharing outside your organization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sharing-office-scripts.xlsx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https://stringfestanalytics.com/office-scripts-for-excel-how-to-share-your-scripts/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87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3C6-DDC3-5394-B2E0-898D1DD3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46F5F2-CC8F-D66F-EC9A-C832C6C81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8D3B6-4179-B99A-6D8B-C8E3F6550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B3D701-7D6F-0EF8-3DA3-4CC18B8E409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98F1F-7F21-ED73-CBF7-5C0A29366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2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E90-71ED-6AFB-FDC0-0AE42867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7664E-572A-F799-9CA3-AC12E94138E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E37026-637C-A551-AB53-37B64DD4F0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9A4FF-CFA6-569F-5F22-8FE770E74409}"/>
              </a:ext>
            </a:extLst>
          </p:cNvPr>
          <p:cNvSpPr txBox="1"/>
          <p:nvPr/>
        </p:nvSpPr>
        <p:spPr>
          <a:xfrm>
            <a:off x="260431" y="329879"/>
            <a:ext cx="8906720" cy="459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Office Scripts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Steep learning curve, limited resources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JavaScript/TypeScript as a web-friendly add-in/development tool for Excel?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Another great place to lean on Gen AI…</a:t>
            </a:r>
          </a:p>
        </p:txBody>
      </p:sp>
    </p:spTree>
    <p:extLst>
      <p:ext uri="{BB962C8B-B14F-4D97-AF65-F5344CB8AC3E}">
        <p14:creationId xmlns:p14="http://schemas.microsoft.com/office/powerpoint/2010/main" val="228342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I. Copilot for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04FA-7FD1-7C39-C4AB-154CF3EE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926F19-EF46-CD86-75CD-EFABE6B6FA2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99393-48C4-7CB4-63C9-33C90C00B1BF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IV. Power Automate for Excel</a:t>
            </a:r>
          </a:p>
        </p:txBody>
      </p:sp>
    </p:spTree>
    <p:extLst>
      <p:ext uri="{BB962C8B-B14F-4D97-AF65-F5344CB8AC3E}">
        <p14:creationId xmlns:p14="http://schemas.microsoft.com/office/powerpoint/2010/main" val="2286460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1689181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9A6FA-D315-7423-1F33-823129D1A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2D9C-FDCB-FE41-B5B6-62453C162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3DE184-A181-CAB3-A2D9-CA32DAC8F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298759-7E31-9C1B-3FBC-964CE5FCB294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33153-AFD1-049E-281E-60880AD48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1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ADEF9-54DD-785C-A1A5-29771279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D329C7-D26E-9469-A990-30305B35668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C97A5-B290-0B98-EA77-CFFC8BF06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60338-8F34-ED93-8ECC-18C1DDE7C845}"/>
              </a:ext>
            </a:extLst>
          </p:cNvPr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Power Automate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Consider the Power Platform for further “citizen development”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Retrieve/move data at regular schedules (compared to ad-hoc with Power Query)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Power Automate &amp; Office Scripts… 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3474479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A4CC0-3C22-044F-0F76-BCA91122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1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Data manipulation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Getting data into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 tour of the Copilot editor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 formatting with Copilot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8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manipulation with Copilot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up the data for Copilot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the date column in mm/dd/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yyyy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format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Format price and sales columns as currency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footer to display total sales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Set table’s font size to 30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copilot-data-manipulation-challenge.xlsx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1617</Words>
  <Application>Microsoft Office PowerPoint</Application>
  <PresentationFormat>Custom</PresentationFormat>
  <Paragraphs>327</Paragraphs>
  <Slides>56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Normafixed Tryout</vt:lpstr>
      <vt:lpstr>Aptos</vt:lpstr>
      <vt:lpstr>Aliens &amp; cows</vt:lpstr>
      <vt:lpstr>Arial</vt:lpstr>
      <vt:lpstr>Pragmatica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2025-01-27T21:41:50Z</dcterms:modified>
  <dc:identifier>DADurESpNu8</dc:identifier>
</cp:coreProperties>
</file>