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9"/>
  </p:notesMasterIdLst>
  <p:sldIdLst>
    <p:sldId id="256" r:id="rId2"/>
    <p:sldId id="358" r:id="rId3"/>
    <p:sldId id="258" r:id="rId4"/>
    <p:sldId id="425" r:id="rId5"/>
    <p:sldId id="453" r:id="rId6"/>
    <p:sldId id="394" r:id="rId7"/>
    <p:sldId id="364" r:id="rId8"/>
    <p:sldId id="378" r:id="rId9"/>
    <p:sldId id="395" r:id="rId10"/>
    <p:sldId id="372" r:id="rId11"/>
    <p:sldId id="396" r:id="rId12"/>
    <p:sldId id="397" r:id="rId13"/>
    <p:sldId id="398" r:id="rId14"/>
    <p:sldId id="387" r:id="rId15"/>
    <p:sldId id="365" r:id="rId16"/>
    <p:sldId id="399" r:id="rId17"/>
    <p:sldId id="400" r:id="rId18"/>
    <p:sldId id="401" r:id="rId19"/>
    <p:sldId id="402" r:id="rId20"/>
    <p:sldId id="403" r:id="rId21"/>
    <p:sldId id="404" r:id="rId22"/>
    <p:sldId id="407" r:id="rId23"/>
    <p:sldId id="424" r:id="rId24"/>
    <p:sldId id="415" r:id="rId25"/>
    <p:sldId id="405" r:id="rId26"/>
    <p:sldId id="412" r:id="rId27"/>
    <p:sldId id="413" r:id="rId28"/>
    <p:sldId id="418" r:id="rId29"/>
    <p:sldId id="419" r:id="rId30"/>
    <p:sldId id="414" r:id="rId31"/>
    <p:sldId id="406" r:id="rId32"/>
    <p:sldId id="409" r:id="rId33"/>
    <p:sldId id="426" r:id="rId34"/>
    <p:sldId id="416" r:id="rId35"/>
    <p:sldId id="411" r:id="rId36"/>
    <p:sldId id="427" r:id="rId37"/>
    <p:sldId id="428" r:id="rId38"/>
    <p:sldId id="435" r:id="rId39"/>
    <p:sldId id="436" r:id="rId40"/>
    <p:sldId id="437" r:id="rId41"/>
    <p:sldId id="438" r:id="rId42"/>
    <p:sldId id="429" r:id="rId43"/>
    <p:sldId id="439" r:id="rId44"/>
    <p:sldId id="440" r:id="rId45"/>
    <p:sldId id="441" r:id="rId46"/>
    <p:sldId id="442" r:id="rId47"/>
    <p:sldId id="443" r:id="rId48"/>
    <p:sldId id="444" r:id="rId49"/>
    <p:sldId id="451" r:id="rId50"/>
    <p:sldId id="446" r:id="rId51"/>
    <p:sldId id="445" r:id="rId52"/>
    <p:sldId id="447" r:id="rId53"/>
    <p:sldId id="448" r:id="rId54"/>
    <p:sldId id="434" r:id="rId55"/>
    <p:sldId id="452" r:id="rId56"/>
    <p:sldId id="449" r:id="rId57"/>
    <p:sldId id="450" r:id="rId58"/>
  </p:sldIdLst>
  <p:sldSz cx="18288000" cy="10287000"/>
  <p:notesSz cx="6858000" cy="9144000"/>
  <p:embeddedFontLst>
    <p:embeddedFont>
      <p:font typeface="Consolas" panose="020B0609020204030204" pitchFamily="49" charset="0"/>
      <p:regular r:id="rId60"/>
      <p:bold r:id="rId61"/>
      <p:italic r:id="rId62"/>
      <p:boldItalic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>
        <p:scale>
          <a:sx n="50" d="100"/>
          <a:sy n="50" d="100"/>
        </p:scale>
        <p:origin x="1786" y="8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69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3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BE87-C113-F6B1-471C-E5E7D3D5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F016-273B-0310-0DEC-7774AAD76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4901D-CCB4-1741-7D82-D02026BF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5D60-75F3-255E-8A86-E381EBB6C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0CF35-8249-B254-FAAB-96F30F6C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141D8-3265-4126-D6D7-AD677FE54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D7668-DA58-7A39-DF3B-2A0C531AD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B5C13-C712-5E32-CBED-3A4388805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2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8E200-C5AA-9E88-FBF6-5E6FD4C97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03B2D3-5FEC-6EEE-F903-BC08550BC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07FE9-2C3A-87EB-D9BD-B26E4A8D5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7819-73EF-0783-2AFD-E9F05CF0B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7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485F-A7CF-3E32-E2BB-FEE0B86F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825F72-8E06-E4B8-08D5-9FD3C0962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1F42F-A3BB-8C6C-C1FF-5D2629FC5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2AC1-96FC-37CF-5AF0-FEB93E097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86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F1D4-B80A-3C59-CC31-B3357DA9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DC3C8-8914-8EFE-3032-BE4E8C4E9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EE7CB-F846-BADE-45D3-2CBC0F1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8C67-BCF8-1E3D-6BE1-0AC78FFD6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DD048-43A3-569E-6098-625F20549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9971C6-86AC-120A-3FF5-A18670AA3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D5D13-5165-6827-21B4-A34A95C4E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6B52A-85C6-C3C6-CCC0-C140D5E862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9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FBA29-91A0-DCF5-321B-DC6801FF8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3F271-4A42-9603-4FA4-6DCE63B9C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EE0072-151C-5A10-D10E-DD9D4F0F6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1C65-02CE-37F1-42BA-F23949D54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how-to-compare-office-scripts-and-vba-for-exce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gxls25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record-actions-in-office-scripts-for-excel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function-main-in-office-scripts-for-excel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console-log-in-office-scripts-for-excel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office-scripts-for-excel-how-to-share-your-scripts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2DC464-ED16-9E4A-C219-E679ECB2E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0F321-DC68-B258-4691-40197606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Data management with Copilot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Working with formulas and functions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Sorting and filtering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column: price * quantity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Hide price and quantity columns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the number of products in each category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Arrange dataset by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descending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copilot-data-management-challenge.xlsx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Data analysis &amp; visualization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Conditional formatting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visualization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 EXERCISE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data bar conditional format to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between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and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return_percentage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Chart total revenue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leading product category based on revenue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Copilot for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Copilot in Excel as AI agent – it tries to do things for you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Best for beginners… but also most confusing for beginners?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The “power” might lie in Python + Copilot + Excel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DF029-41DE-30FE-629F-669AC5521D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91668" y="6210300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II.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Inserting and resizing Python plots in the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Building plots in Python that would be difficult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the results of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hard-excel-easy-python-viz.xlsx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388F-3E28-78E2-4FBF-0B5B6423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03EF5-809F-DF6C-737A-A488B961E98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47BC6-C728-9FDE-55B3-895CD444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2BC78-592F-295F-B35F-83E3BC1F3C6E}"/>
              </a:ext>
            </a:extLst>
          </p:cNvPr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this data to analyze sales, customer ratings, and more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hard-excel-easy-python-viz-exercise.xlsx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current AI-powered features in Excel for data entry, analysis and automation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Augment and automate Excel analysis, visualization and reporting with Python and Python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Take Excel automation to new levels with Power Automate and Office Scripts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Advanced Analysis with Copilot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Advanced Analysis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Copilot help us with advanced analysis tasks like data visualization, time series, text analysis?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advanced-analysis-demos.xlsx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E9EA6-1E55-4C89-5327-E690BF0DA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7E676A-B316-B2CA-CF3F-98EB3178ED7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95AFE2-A3FF-40ED-F1E7-0FEC361F58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B40449-854E-F691-8418-3AA1B1B08B78}"/>
              </a:ext>
            </a:extLst>
          </p:cNvPr>
          <p:cNvSpPr txBox="1"/>
          <p:nvPr/>
        </p:nvSpPr>
        <p:spPr>
          <a:xfrm>
            <a:off x="260431" y="329879"/>
            <a:ext cx="8906720" cy="711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Advanced Analysis with Copilot 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Try Advanced Analysis with Copilot to derive your own insights!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advanced-analysis-exercises.xlsx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82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09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Consider Excel for front-end formatting, data entry and validation, Python for back-end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C00F7-7E33-F67F-9B49-D10FBBF09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396950-9FB5-AE75-5C03-97538CAFD53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636D3-7F20-4E4B-4543-FC45F4D988EF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III. Office Scripts for Excel</a:t>
            </a:r>
          </a:p>
        </p:txBody>
      </p:sp>
    </p:spTree>
    <p:extLst>
      <p:ext uri="{BB962C8B-B14F-4D97-AF65-F5344CB8AC3E}">
        <p14:creationId xmlns:p14="http://schemas.microsoft.com/office/powerpoint/2010/main" val="2489154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Office Scripts vs VBA</a:t>
            </a:r>
          </a:p>
        </p:txBody>
      </p:sp>
    </p:spTree>
    <p:extLst>
      <p:ext uri="{BB962C8B-B14F-4D97-AF65-F5344CB8AC3E}">
        <p14:creationId xmlns:p14="http://schemas.microsoft.com/office/powerpoint/2010/main" val="1255995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44FF4-22E1-65B9-1763-DB0B5F46C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CC46B0-42ED-FA16-D3F6-F581B0F811A7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Office Scripts vs VBA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FEB4E79-811F-D210-5A4C-5BAE5E94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5AC6D7-1EB1-297F-4633-FE52904DBACF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2051916"/>
          <a:ext cx="15925800" cy="7227185"/>
        </p:xfrm>
        <a:graphic>
          <a:graphicData uri="http://schemas.openxmlformats.org/drawingml/2006/table">
            <a:tbl>
              <a:tblPr firstRow="1" firstCol="1" bandRow="1"/>
              <a:tblGrid>
                <a:gridCol w="5308600">
                  <a:extLst>
                    <a:ext uri="{9D8B030D-6E8A-4147-A177-3AD203B41FA5}">
                      <a16:colId xmlns:a16="http://schemas.microsoft.com/office/drawing/2014/main" val="2847581112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926590638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1714685041"/>
                    </a:ext>
                  </a:extLst>
                </a:gridCol>
              </a:tblGrid>
              <a:tr h="557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Aspect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Office Scripts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VBA (Visual Basic for Applications)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9206"/>
                  </a:ext>
                </a:extLst>
              </a:tr>
              <a:tr h="557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Platform Compatibility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Primarily designed for Excel on the web.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Primarily used in Excel desktop applications.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398726"/>
                  </a:ext>
                </a:extLst>
              </a:tr>
              <a:tr h="3489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TypeScript/JavaScript.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VBA (a subset of Visual Basic).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37101"/>
                  </a:ext>
                </a:extLst>
              </a:tr>
              <a:tr h="973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Ease of Use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Requires familiarity with the JavaScript programming language, particularly the TypeScript superset.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Requires familiarity with the VBA programming language.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18085"/>
                  </a:ext>
                </a:extLst>
              </a:tr>
              <a:tr h="765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Integration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Can be integrated with Power Automate for automation across Microsoft 365.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Can interact with other Office applications through COM (Component Object Model).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59691"/>
                  </a:ext>
                </a:extLst>
              </a:tr>
              <a:tr h="765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Security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Runs in a more controlled environment, offering a higher level of security.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Macros can be a security risk if not properly managed.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1218"/>
                  </a:ext>
                </a:extLst>
              </a:tr>
              <a:tr h="557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Accessibility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Accessible primarily through Excel on the web.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Accessible through Excel desktop applications.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13851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7AFA900C-05D4-A44B-43CB-2EC8F4C6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158432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4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A134-AE57-8A39-EE91-093D5C528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645A4A9-4F5E-AA96-2EBB-2056B7D1FA1C}"/>
              </a:ext>
            </a:extLst>
          </p:cNvPr>
          <p:cNvSpPr txBox="1"/>
          <p:nvPr/>
        </p:nvSpPr>
        <p:spPr>
          <a:xfrm>
            <a:off x="520861" y="170082"/>
            <a:ext cx="1592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Office Scripts vs VBA (</a:t>
            </a:r>
            <a:r>
              <a:rPr lang="en-US" sz="9000" dirty="0" err="1">
                <a:latin typeface="Aliens &amp; cows" panose="00000500000000000000" pitchFamily="2" charset="0"/>
              </a:rPr>
              <a:t>contd</a:t>
            </a:r>
            <a:r>
              <a:rPr lang="en-US" sz="9000" dirty="0">
                <a:latin typeface="Aliens &amp; cows" panose="00000500000000000000" pitchFamily="2" charset="0"/>
              </a:rPr>
              <a:t>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BF0F9BC3-310B-3BD1-CCFA-2FA72123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18EB482-C438-EE78-C1A1-32BC0734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158432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721C33-A874-3B9B-D740-2D6D5772ED05}"/>
              </a:ext>
            </a:extLst>
          </p:cNvPr>
          <p:cNvGraphicFramePr>
            <a:graphicFrameLocks noGrp="1"/>
          </p:cNvGraphicFramePr>
          <p:nvPr/>
        </p:nvGraphicFramePr>
        <p:xfrm>
          <a:off x="954393" y="1714500"/>
          <a:ext cx="15544800" cy="7099176"/>
        </p:xfrm>
        <a:graphic>
          <a:graphicData uri="http://schemas.openxmlformats.org/drawingml/2006/table">
            <a:tbl>
              <a:tblPr firstRow="1" firstCol="1" bandRow="1"/>
              <a:tblGrid>
                <a:gridCol w="5181600">
                  <a:extLst>
                    <a:ext uri="{9D8B030D-6E8A-4147-A177-3AD203B41FA5}">
                      <a16:colId xmlns:a16="http://schemas.microsoft.com/office/drawing/2014/main" val="33008794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19793518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196848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Recording Capability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Offers a macro recorder to generate scripts.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Offers a macro recorder to generate VBA code.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972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Deployment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Scripts can be shared across an organization through OneDrive and SharePoint.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Macros are typically shared through the distribution of Excel files.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617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Optimized for cloud-based spreadsheets and collaboration.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Optimized for desktop applications, can handle complex tasks efficiently.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Development Environment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Integrated development environment (IDE) in Excel.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VBA Editor (VBE) – a separate environment within Excel.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Learning Resources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Limited compared to VBA, but growing as Office Scripts is newer.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Extensive, given VBA’s long history and wide usage.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9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Automation Capabilities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Suited for lightweight to medium complexity automation tasks.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Capable of handling complex automation tasks, including interaction with Windows API and other external libraries.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686088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1B695C06-4824-F690-357C-DAF91330E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49413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8D13B-F472-AB3A-5F74-9D2C36EB7BD4}"/>
              </a:ext>
            </a:extLst>
          </p:cNvPr>
          <p:cNvSpPr txBox="1"/>
          <p:nvPr/>
        </p:nvSpPr>
        <p:spPr>
          <a:xfrm>
            <a:off x="1143000" y="9389917"/>
            <a:ext cx="1318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https://stringfestanalytics.com/how-to-compare-office-scripts-and-vba-for-excel/</a:t>
            </a:r>
            <a:r>
              <a:rPr lang="en-US" sz="2800" b="1" dirty="0">
                <a:solidFill>
                  <a:srgbClr val="CF333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54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https://swiy.co/gxls25 </a:t>
            </a:r>
            <a:endParaRPr lang="en-US" sz="8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3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Record Actions in Office Scripts</a:t>
            </a:r>
          </a:p>
        </p:txBody>
      </p:sp>
    </p:spTree>
    <p:extLst>
      <p:ext uri="{BB962C8B-B14F-4D97-AF65-F5344CB8AC3E}">
        <p14:creationId xmlns:p14="http://schemas.microsoft.com/office/powerpoint/2010/main" val="3203511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16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Record Actions in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script with Record Actions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Advantages and disadvantages of Record Actions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record-actions.xlsx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https://stringfestanalytics.com/how-to-understand-record-actions-in-office-scripts-for-excel/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49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0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64AD1-2581-BCB2-2FB0-2198980C6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A13AAD-1CAA-C764-6C19-AE336B73AB3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3DE2C-A4C3-D06B-905C-9C83C080D6B8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Understanding the structure of Office Scripts</a:t>
            </a:r>
          </a:p>
        </p:txBody>
      </p:sp>
    </p:spTree>
    <p:extLst>
      <p:ext uri="{BB962C8B-B14F-4D97-AF65-F5344CB8AC3E}">
        <p14:creationId xmlns:p14="http://schemas.microsoft.com/office/powerpoint/2010/main" val="2366789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5F94E-B737-3C61-BA4F-9D057FD70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EC930-FC4C-8A29-168D-C325A21F4F6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11EDB7-48B5-AAFD-E6AB-234AE58A6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192770-3A95-249E-8FE8-48F859721D9F}"/>
              </a:ext>
            </a:extLst>
          </p:cNvPr>
          <p:cNvSpPr txBox="1"/>
          <p:nvPr/>
        </p:nvSpPr>
        <p:spPr>
          <a:xfrm>
            <a:off x="260431" y="329879"/>
            <a:ext cx="8906720" cy="898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Consolas" panose="020B0609020204030204" pitchFamily="49" charset="0"/>
              </a:rPr>
              <a:t>function main()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in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function main() as the heart of Office Scripts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‘Hello, world!’ in Office Scripts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function main()’s parameters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Open a blank workbook to proceed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https://stringfestanalytics.com/how-to-understand-function-main-in-office-scripts-for-excel/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1918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00E3-03FF-C33B-37A3-157DBBE5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F9AABC-14AB-F52B-9781-1CFAB616CFD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62416-2C62-6592-096F-3F56A3989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56ACB-80E4-14D1-6F51-6DD5B1BFA4EB}"/>
              </a:ext>
            </a:extLst>
          </p:cNvPr>
          <p:cNvSpPr txBox="1"/>
          <p:nvPr/>
        </p:nvSpPr>
        <p:spPr>
          <a:xfrm>
            <a:off x="260431" y="329879"/>
            <a:ext cx="8906720" cy="820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Debugging with </a:t>
            </a:r>
            <a:r>
              <a:rPr lang="en-US" sz="6000" b="1" dirty="0">
                <a:solidFill>
                  <a:srgbClr val="CF3338"/>
                </a:solidFill>
                <a:latin typeface="Consolas" panose="020B0609020204030204" pitchFamily="49" charset="0"/>
              </a:rPr>
              <a:t>console.log()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Print to console with console.log()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to use this for debugging, particularly in loops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Open a blank workbook to proceed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https://stringfestanalytics.com/how-to-understand-console-log-in-office-scripts-for-excel/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0172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F64E-978E-DE9E-B1AB-AFA91528E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A71BC5-8684-91C1-6B3F-A1A745B6303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0EFB8-FBDD-5FBD-D7A8-9920121CAA28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Sharing Office Scripts</a:t>
            </a:r>
          </a:p>
        </p:txBody>
      </p:sp>
    </p:spTree>
    <p:extLst>
      <p:ext uri="{BB962C8B-B14F-4D97-AF65-F5344CB8AC3E}">
        <p14:creationId xmlns:p14="http://schemas.microsoft.com/office/powerpoint/2010/main" val="32724952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0421F-C5E1-ADD5-ECE4-6375F4060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C417D-3C2B-9646-8064-7207B5E8C15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6A925-96D6-30E2-A5B5-35BD6D37A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9674B-DCCF-96D6-E9FB-01B7CBAB50AF}"/>
              </a:ext>
            </a:extLst>
          </p:cNvPr>
          <p:cNvSpPr txBox="1"/>
          <p:nvPr/>
        </p:nvSpPr>
        <p:spPr>
          <a:xfrm>
            <a:off x="260431" y="329879"/>
            <a:ext cx="8906720" cy="678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Sharing your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within a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 other users in an organization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outside your organization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sharing-office-scripts.xlsx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https://stringfestanalytics.com/office-scripts-for-excel-how-to-share-your-scripts/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87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E33C6-DDC3-5394-B2E0-898D1DD33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46F5F2-CC8F-D66F-EC9A-C832C6C81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8D3B6-4179-B99A-6D8B-C8E3F6550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B3D701-7D6F-0EF8-3DA3-4CC18B8E4091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98F1F-7F21-ED73-CBF7-5C0A29366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3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D9275-8D31-B28A-F7B9-E9E5E4467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41DFEE-CD8E-49D4-D9F0-E724EE19C52F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942C1-44B5-336A-EB05-CDA692E90228}"/>
              </a:ext>
            </a:extLst>
          </p:cNvPr>
          <p:cNvSpPr txBox="1"/>
          <p:nvPr/>
        </p:nvSpPr>
        <p:spPr>
          <a:xfrm>
            <a:off x="558961" y="1790700"/>
            <a:ext cx="835643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CF3338"/>
              </a:buClr>
              <a:buFont typeface="+mj-lt"/>
              <a:buAutoNum type="romanU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Copilot for Excel</a:t>
            </a:r>
          </a:p>
          <a:p>
            <a:pPr marL="1200150" lvl="1" indent="-7429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Data manipulation</a:t>
            </a:r>
          </a:p>
          <a:p>
            <a:pPr marL="1200150" lvl="1" indent="-7429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Data management</a:t>
            </a:r>
          </a:p>
          <a:p>
            <a:pPr marL="1200150" lvl="1" indent="-7429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Data analysis &amp; visualization</a:t>
            </a:r>
          </a:p>
          <a:p>
            <a:pPr marL="742950" indent="-742950">
              <a:buClr>
                <a:srgbClr val="CF3338"/>
              </a:buClr>
              <a:buFont typeface="+mj-lt"/>
              <a:buAutoNum type="romanU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Python in Excel</a:t>
            </a:r>
          </a:p>
          <a:p>
            <a:pPr marL="1200150" lvl="1" indent="-7429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First steps</a:t>
            </a:r>
          </a:p>
          <a:p>
            <a:pPr marL="1200150" lvl="1" indent="-7429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Quick wins</a:t>
            </a:r>
          </a:p>
          <a:p>
            <a:pPr marL="1200150" lvl="1" indent="-7429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Advanced Analysis with Copilot</a:t>
            </a:r>
          </a:p>
          <a:p>
            <a:pPr marL="742950" indent="-742950">
              <a:buClr>
                <a:srgbClr val="CF3338"/>
              </a:buClr>
              <a:buFont typeface="+mj-lt"/>
              <a:buAutoNum type="romanU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Office Scripts</a:t>
            </a:r>
          </a:p>
          <a:p>
            <a:pPr marL="1200150" lvl="1" indent="-7429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Office Scripts vs VBA</a:t>
            </a:r>
          </a:p>
          <a:p>
            <a:pPr marL="1200150" lvl="1" indent="-7429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Record Actions</a:t>
            </a:r>
          </a:p>
          <a:p>
            <a:pPr marL="1200150" lvl="1" indent="-7429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Understanding Office Scripts Structure</a:t>
            </a:r>
          </a:p>
          <a:p>
            <a:pPr marL="1200150" lvl="1" indent="-7429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Sharing Office Scripts</a:t>
            </a:r>
          </a:p>
          <a:p>
            <a:pPr marL="742950" indent="-742950">
              <a:buClr>
                <a:srgbClr val="CF3338"/>
              </a:buClr>
              <a:buFont typeface="+mj-lt"/>
              <a:buAutoNum type="romanU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Power Automate</a:t>
            </a:r>
          </a:p>
          <a:p>
            <a:pPr marL="1200150" lvl="1" indent="-7429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Building a first flow</a:t>
            </a:r>
          </a:p>
          <a:p>
            <a:pPr marL="1200150" lvl="1" indent="-7429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Customizing Excel outputs with Power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Fx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1200150" lvl="1" indent="-742950">
              <a:buClr>
                <a:srgbClr val="CF333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Building flows with Copilot assistance</a:t>
            </a:r>
          </a:p>
          <a:p>
            <a:pPr marL="742950" indent="-742950">
              <a:buClr>
                <a:srgbClr val="CF3338"/>
              </a:buClr>
              <a:buFont typeface="+mj-lt"/>
              <a:buAutoNum type="romanUcPeriod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AB6ADEB-4A6D-91D7-0536-E4B4EE5CE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3066F1-6D99-0B35-F4D8-31225EAA9F64}"/>
              </a:ext>
            </a:extLst>
          </p:cNvPr>
          <p:cNvSpPr txBox="1"/>
          <p:nvPr/>
        </p:nvSpPr>
        <p:spPr>
          <a:xfrm>
            <a:off x="9677400" y="1790700"/>
            <a:ext cx="8356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10am – 5pm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Expect ~10 min breaks every hour or so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1 hour lunch ~12:30-1pm? </a:t>
            </a:r>
          </a:p>
        </p:txBody>
      </p:sp>
    </p:spTree>
    <p:extLst>
      <p:ext uri="{BB962C8B-B14F-4D97-AF65-F5344CB8AC3E}">
        <p14:creationId xmlns:p14="http://schemas.microsoft.com/office/powerpoint/2010/main" val="146025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E90-71ED-6AFB-FDC0-0AE428673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17664E-572A-F799-9CA3-AC12E94138EB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E37026-637C-A551-AB53-37B64DD4F0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F9A4FF-CFA6-569F-5F22-8FE770E74409}"/>
              </a:ext>
            </a:extLst>
          </p:cNvPr>
          <p:cNvSpPr txBox="1"/>
          <p:nvPr/>
        </p:nvSpPr>
        <p:spPr>
          <a:xfrm>
            <a:off x="260431" y="329879"/>
            <a:ext cx="8906720" cy="459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Office Scripts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Steep learning curve, limited resources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JavaScript/TypeScript as a web-friendly add-in/development tool for Excel?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Another great place to lean on Gen AI…</a:t>
            </a:r>
          </a:p>
        </p:txBody>
      </p:sp>
    </p:spTree>
    <p:extLst>
      <p:ext uri="{BB962C8B-B14F-4D97-AF65-F5344CB8AC3E}">
        <p14:creationId xmlns:p14="http://schemas.microsoft.com/office/powerpoint/2010/main" val="2283421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F04FA-7FD1-7C39-C4AB-154CF3EEC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926F19-EF46-CD86-75CD-EFABE6B6FA2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99393-48C4-7CB4-63C9-33C90C00B1BF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IV. Power Automate for Excel</a:t>
            </a:r>
          </a:p>
        </p:txBody>
      </p:sp>
    </p:spTree>
    <p:extLst>
      <p:ext uri="{BB962C8B-B14F-4D97-AF65-F5344CB8AC3E}">
        <p14:creationId xmlns:p14="http://schemas.microsoft.com/office/powerpoint/2010/main" val="2286460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488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flow with Power Automate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Automate templates for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clock in/clock out workflow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first-flow.xlsx</a:t>
            </a:r>
          </a:p>
        </p:txBody>
      </p:sp>
    </p:spTree>
    <p:extLst>
      <p:ext uri="{BB962C8B-B14F-4D97-AF65-F5344CB8AC3E}">
        <p14:creationId xmlns:p14="http://schemas.microsoft.com/office/powerpoint/2010/main" val="16891819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93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Customizing outputs with Power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Fx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Continue with the previous example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How can we improve appearance of outputs in Excel? </a:t>
            </a: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https://stringfestanalytics.com/power-automate-for-excel-how-to-understand-the-power-fx-programming-language/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1" y="329879"/>
            <a:ext cx="8906720" cy="679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flows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Get AI assistance to build a flow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a monthly email/post to Teams based on data in a workbook</a:t>
            </a: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power-automate-copilot.xlsx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https://stringfestanalytics.com/power-automate-for-excel-how-to-build-flows-with-copilot/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459534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9A6FA-D315-7423-1F33-823129D1A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2E2D9C-FDCB-FE41-B5B6-62453C162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3DE184-A181-CAB3-A2D9-CA32DAC8F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298759-7E31-9C1B-3FBC-964CE5FCB294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33153-AFD1-049E-281E-60880AD48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12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ADEF9-54DD-785C-A1A5-297712799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D329C7-D26E-9469-A990-30305B35668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9C97A5-B290-0B98-EA77-CFFC8BF066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760338-8F34-ED93-8ECC-18C1DDE7C845}"/>
              </a:ext>
            </a:extLst>
          </p:cNvPr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Power Automate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Consider the Power Platform for further “citizen development”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Retrieve/move data at regular schedules (compared to ad-hoc with Power Query)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Power Automate &amp; Office Scripts… better together</a:t>
            </a:r>
          </a:p>
        </p:txBody>
      </p:sp>
    </p:spTree>
    <p:extLst>
      <p:ext uri="{BB962C8B-B14F-4D97-AF65-F5344CB8AC3E}">
        <p14:creationId xmlns:p14="http://schemas.microsoft.com/office/powerpoint/2010/main" val="34744799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A4CC0-3C22-044F-0F76-BCA911224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1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1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I. Copilot for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Data manipulation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manipulation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Getting data into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 tour of the Copilot editor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 formatting with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86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manipulation with Copilot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up the data for Copilot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the date column in mm/dd/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yyyy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format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price and sales columns as currency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footer to display total sales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table’s font size to 30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1690</Words>
  <Application>Microsoft Office PowerPoint</Application>
  <PresentationFormat>Custom</PresentationFormat>
  <Paragraphs>348</Paragraphs>
  <Slides>57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Normafixed Tryout</vt:lpstr>
      <vt:lpstr>Aliens &amp; cows</vt:lpstr>
      <vt:lpstr>Arial</vt:lpstr>
      <vt:lpstr>Consolas</vt:lpstr>
      <vt:lpstr>Calibri</vt:lpstr>
      <vt:lpstr>Pragmatica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226</cp:revision>
  <dcterms:created xsi:type="dcterms:W3CDTF">2006-08-16T00:00:00Z</dcterms:created>
  <dcterms:modified xsi:type="dcterms:W3CDTF">2025-01-31T13:40:54Z</dcterms:modified>
  <dc:identifier>DADurESpNu8</dc:identifier>
</cp:coreProperties>
</file>