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256" r:id="rId2"/>
    <p:sldId id="358" r:id="rId3"/>
    <p:sldId id="258" r:id="rId4"/>
    <p:sldId id="426" r:id="rId5"/>
    <p:sldId id="425" r:id="rId6"/>
    <p:sldId id="394" r:id="rId7"/>
    <p:sldId id="364" r:id="rId8"/>
    <p:sldId id="378" r:id="rId9"/>
    <p:sldId id="395" r:id="rId10"/>
    <p:sldId id="372" r:id="rId11"/>
    <p:sldId id="396" r:id="rId12"/>
    <p:sldId id="397" r:id="rId13"/>
    <p:sldId id="398" r:id="rId14"/>
    <p:sldId id="387" r:id="rId15"/>
    <p:sldId id="365" r:id="rId16"/>
    <p:sldId id="399" r:id="rId17"/>
    <p:sldId id="400" r:id="rId18"/>
    <p:sldId id="401" r:id="rId19"/>
    <p:sldId id="402" r:id="rId20"/>
    <p:sldId id="403" r:id="rId21"/>
    <p:sldId id="404" r:id="rId22"/>
    <p:sldId id="407" r:id="rId23"/>
    <p:sldId id="424" r:id="rId24"/>
    <p:sldId id="415" r:id="rId25"/>
    <p:sldId id="405" r:id="rId26"/>
    <p:sldId id="412" r:id="rId27"/>
    <p:sldId id="413" r:id="rId28"/>
    <p:sldId id="414" r:id="rId29"/>
    <p:sldId id="406" r:id="rId30"/>
    <p:sldId id="409" r:id="rId31"/>
    <p:sldId id="410" r:id="rId32"/>
    <p:sldId id="416" r:id="rId33"/>
    <p:sldId id="428" r:id="rId34"/>
    <p:sldId id="427" r:id="rId35"/>
  </p:sldIdLst>
  <p:sldSz cx="18288000" cy="10287000"/>
  <p:notesSz cx="6858000" cy="9144000"/>
  <p:embeddedFontLst>
    <p:embeddedFont>
      <p:font typeface="Consolas" panose="020B0609020204030204" pitchFamily="49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37" d="100"/>
          <a:sy n="37" d="100"/>
        </p:scale>
        <p:origin x="30" y="6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72745-20C1-E1E0-B745-E3536DDC2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BB3DA-A1A8-64D1-71C7-14F517D05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E1DF0-7987-5DF6-EB19-7E92F40D1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8EEE6-A66E-65DD-F057-829E6BA3E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57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93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09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2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1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Relationship Id="rId4" Type="http://schemas.microsoft.com/office/2011/relationships/webextension" Target="../webextensions/webextension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wiy.co/gxls202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US" sz="9900" b="1" dirty="0">
                <a:solidFill>
                  <a:srgbClr val="241F62"/>
                </a:solidFill>
                <a:latin typeface="+mn-lt"/>
              </a:rPr>
              <a:t>Excel Power Tools for Analytics</a:t>
            </a:r>
            <a:endParaRPr lang="en-BG" sz="9900" b="1" dirty="0">
              <a:solidFill>
                <a:srgbClr val="241F62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53400" y="8430867"/>
            <a:ext cx="1981200" cy="12573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1C8D1E5-24B9-FEAC-440F-B059007D73CE}"/>
              </a:ext>
            </a:extLst>
          </p:cNvPr>
          <p:cNvSpPr txBox="1">
            <a:spLocks/>
          </p:cNvSpPr>
          <p:nvPr/>
        </p:nvSpPr>
        <p:spPr>
          <a:xfrm>
            <a:off x="13454742" y="548858"/>
            <a:ext cx="4082145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George Mount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E18139-6AEB-7E9A-CBE6-01A0633BB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2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6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Data management with Copilot</a:t>
            </a:r>
          </a:p>
        </p:txBody>
      </p:sp>
    </p:spTree>
    <p:extLst>
      <p:ext uri="{BB962C8B-B14F-4D97-AF65-F5344CB8AC3E}">
        <p14:creationId xmlns:p14="http://schemas.microsoft.com/office/powerpoint/2010/main" val="326120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3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management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Working with formulas and functions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Sorting and filtering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ai-powered-data-entry-forecasting.xlsx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1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management with Copilot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total_sales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column: price * quantity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Hide price and quantity columns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Count the number of products in each category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Arrange dataset by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total_sales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descending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copilot-data-management-challenge.xlsx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7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Data analysis &amp; visualization with Copilot</a:t>
            </a:r>
          </a:p>
        </p:txBody>
      </p:sp>
    </p:spTree>
    <p:extLst>
      <p:ext uri="{BB962C8B-B14F-4D97-AF65-F5344CB8AC3E}">
        <p14:creationId xmlns:p14="http://schemas.microsoft.com/office/powerpoint/2010/main" val="230517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3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analysis &amp; visualization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Conditional formatting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analysis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visualization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copilot-analysis-visualization.xlsx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21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24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analysis &amp; visualization with Copilot EXERCISE</a:t>
            </a: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data bar conditional format to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avg_review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column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between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avg_review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and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return_percentage</a:t>
            </a: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Chart total revenue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the leading product category based on revenue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copilot-analysis-visualization-exercise.xlsx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30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51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AI-Powered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AI in Excel learns over time – try adding more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When one algorithm doesn’t work, try another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AI isn’t worth much without normalized, “tidy” datasets</a:t>
            </a:r>
          </a:p>
        </p:txBody>
      </p:sp>
    </p:spTree>
    <p:extLst>
      <p:ext uri="{BB962C8B-B14F-4D97-AF65-F5344CB8AC3E}">
        <p14:creationId xmlns:p14="http://schemas.microsoft.com/office/powerpoint/2010/main" val="139317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01" y="2636893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A242DB-4587-B99F-C771-FCE1A2F66C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3998" y="2990000"/>
            <a:ext cx="3553241" cy="466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1246066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Python in Excel: First Steps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1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Understanding the Python in Excel environment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Converting Python objects to Excel values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29F31-7D3D-8637-4364-EE44F333E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51FB2-73C2-0D93-0184-282838D2F1A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BD2E9-2ADF-A29E-F050-8566794C38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9F75D3-10EC-7243-1341-74B055CD36DD}"/>
              </a:ext>
            </a:extLst>
          </p:cNvPr>
          <p:cNvSpPr txBox="1"/>
          <p:nvPr/>
        </p:nvSpPr>
        <p:spPr>
          <a:xfrm>
            <a:off x="260431" y="329879"/>
            <a:ext cx="8906720" cy="1022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</a:t>
            </a:r>
            <a:r>
              <a:rPr lang="en-US" sz="6000" b="1">
                <a:solidFill>
                  <a:srgbClr val="CF3338"/>
                </a:solidFill>
                <a:latin typeface="Pragmatica" panose="020B0403040502020204" pitchFamily="34" charset="0"/>
              </a:rPr>
              <a:t>steps EXERCISE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penguins dataset into a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DataFrame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called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Check the resulting dataset’s columns: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penguins_df.columns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.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Swith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the output to display in Excel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b/w bill length and body mass: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sns.scatterplot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(x='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bill_length_mm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y='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body_mass_g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data=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).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Practice resizing this plot.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python-excel-first-steps-exercise.xlsx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37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Descriptive statistics/EDA: What stories might be told in this data?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relationship between sales, temperature, customer count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18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Use current AI-powered features in Excel for data entry, analysis and automation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Augment and automate Excel analysis, visualization and reporting with Python and Python in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Take Excel automation to new levels with Power Automate and Office Scripts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596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Let’s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31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Automate production of a workbook comparing website visitors versus rating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create the script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-pie-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exercise.ipynb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4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6658-5834-43B4-33C0-4CE28068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CA7F-B0EB-D548-80DB-AAD7575D8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4F3D9AAC-3BEE-5979-DDF5-437A9CED20B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8288000" cy="10287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4F3D9AAC-3BEE-5979-DDF5-437A9CED20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8288000" cy="102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A76B3ABA-448E-2ECE-7650-1ADF3C99FD2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8288000" cy="10287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A76B3ABA-448E-2ECE-7650-1ADF3C99FD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8288000" cy="1028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3760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02795-C3F5-78FD-1BD4-D60FAAEE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E93B2-D65D-C25C-63A0-1F9A66C8F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3E29A-D905-85AC-CD78-003CC7297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11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3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4254C-6B9D-608D-E634-413F3EA00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FCA315D-D94B-9EED-CEC6-CE64C0380740}"/>
              </a:ext>
            </a:extLst>
          </p:cNvPr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8D969-D329-01AA-E2CD-46095079A146}"/>
              </a:ext>
            </a:extLst>
          </p:cNvPr>
          <p:cNvSpPr txBox="1"/>
          <p:nvPr/>
        </p:nvSpPr>
        <p:spPr>
          <a:xfrm>
            <a:off x="520861" y="3191948"/>
            <a:ext cx="109091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rgbClr val="707070"/>
                </a:solidFill>
                <a:latin typeface="Pragmatica" panose="020B0403040502020204" pitchFamily="34" charset="0"/>
              </a:rPr>
              <a:t>Download the resources: </a:t>
            </a:r>
            <a:r>
              <a:rPr lang="en-US" sz="72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https://swiy.co/gxls2025</a:t>
            </a:r>
            <a:r>
              <a:rPr lang="en-US" sz="72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5C8F946F-E552-F110-00DE-C28829A34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0BE2C2B-F655-E7BD-B514-9FAD21ED6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4229100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7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61669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Aliens &amp; cows" panose="00000500000000000000" pitchFamily="2" charset="0"/>
              </a:rPr>
              <a:t>The most ambitious crossover event in history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pic>
        <p:nvPicPr>
          <p:cNvPr id="6" name="Picture 5" descr="A rainbow colored logo on a black background&#10;&#10;Description automatically generated">
            <a:extLst>
              <a:ext uri="{FF2B5EF4-FFF2-40B4-BE49-F238E27FC236}">
                <a16:creationId xmlns:a16="http://schemas.microsoft.com/office/drawing/2014/main" id="{C2866380-30B4-458B-7A21-7BE3C09084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800" y="1886685"/>
            <a:ext cx="5948960" cy="5948960"/>
          </a:xfrm>
          <a:prstGeom prst="rect">
            <a:avLst/>
          </a:prstGeom>
        </p:spPr>
      </p:pic>
      <p:pic>
        <p:nvPicPr>
          <p:cNvPr id="8" name="Picture 7" descr="A green square with a white x on it&#10;&#10;Description automatically generated">
            <a:extLst>
              <a:ext uri="{FF2B5EF4-FFF2-40B4-BE49-F238E27FC236}">
                <a16:creationId xmlns:a16="http://schemas.microsoft.com/office/drawing/2014/main" id="{49A2EDE9-1F8F-3D98-5D90-A473AB91A6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196725"/>
            <a:ext cx="5932299" cy="5522929"/>
          </a:xfrm>
          <a:prstGeom prst="rect">
            <a:avLst/>
          </a:prstGeom>
        </p:spPr>
      </p:pic>
      <p:pic>
        <p:nvPicPr>
          <p:cNvPr id="10" name="Picture 9" descr="A blue and yellow snake logo&#10;&#10;Description automatically generated">
            <a:extLst>
              <a:ext uri="{FF2B5EF4-FFF2-40B4-BE49-F238E27FC236}">
                <a16:creationId xmlns:a16="http://schemas.microsoft.com/office/drawing/2014/main" id="{8543FE77-32A7-251C-01A1-46ACB62A46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65" y="2232468"/>
            <a:ext cx="5105400" cy="560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52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Copilot for Excel</a:t>
            </a:r>
          </a:p>
        </p:txBody>
      </p:sp>
    </p:spTree>
    <p:extLst>
      <p:ext uri="{BB962C8B-B14F-4D97-AF65-F5344CB8AC3E}">
        <p14:creationId xmlns:p14="http://schemas.microsoft.com/office/powerpoint/2010/main" val="402764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Data manipulation with Copilot</a:t>
            </a:r>
          </a:p>
        </p:txBody>
      </p:sp>
    </p:spTree>
    <p:extLst>
      <p:ext uri="{BB962C8B-B14F-4D97-AF65-F5344CB8AC3E}">
        <p14:creationId xmlns:p14="http://schemas.microsoft.com/office/powerpoint/2010/main" val="49947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399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manipulation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Getting data into Copilot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 tour of the Copilot editor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Table formatting with Copilot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copilot-data-manipulation.xlsx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8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867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manipulation EXERCISE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Set up the data for Copilot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Format the date column in mm/dd/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yyyy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format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Format price and sales columns as currency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footer to display total sales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Set table’s font size to 30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copilot-data-manipulation-challenge.xlsx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5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EDA8EE82-6AF8-4E16-A649-7BB4F1E51640}">
  <we:reference id="wa104381526" version="1.0.0.2" store="en-US" storeType="OMEX"/>
  <we:alternateReferences>
    <we:reference id="WA104381526" version="1.0.0.2" store="WA104381526" storeType="OMEX"/>
  </we:alternateReferences>
  <we:properties>
    <we:property name="FormID" value="&quot;cPpWkUv2F0C9kbrTzRR0VwK40CLGr49Luld6hV2Wkn9UNVI0WUgzSUY2S1JDMzBERTE5SDI2NFo5Ty4u#selectmod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BCFBD23-E62E-4547-A22E-520A013CC749}">
  <we:reference id="wa104381526" version="1.0.0.2" store="en-US" storeType="OMEX"/>
  <we:alternateReferences>
    <we:reference id="WA104381526" version="1.0.0.2" store="WA104381526" storeType="OMEX"/>
  </we:alternateReferences>
  <we:properties>
    <we:property name="FormID" value="&quot;cPpWkUv2F0C9kbrTzRR0VwK40CLGr49Luld6hV2Wkn9UNVI0WUgzSUY2S1JDMzBERTE5SDI2NFo5Ty4u#selectmod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2564</TotalTime>
  <Words>777</Words>
  <Application>Microsoft Office PowerPoint</Application>
  <PresentationFormat>Custom</PresentationFormat>
  <Paragraphs>164</Paragraphs>
  <Slides>34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Consolas</vt:lpstr>
      <vt:lpstr>Calibri</vt:lpstr>
      <vt:lpstr>Aliens &amp; cows</vt:lpstr>
      <vt:lpstr>Arial</vt:lpstr>
      <vt:lpstr>Normafixed Tryout</vt:lpstr>
      <vt:lpstr>Pragmatica</vt:lpstr>
      <vt:lpstr>Office Theme</vt:lpstr>
      <vt:lpstr>Excel Power Tools for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227</cp:revision>
  <dcterms:created xsi:type="dcterms:W3CDTF">2006-08-16T00:00:00Z</dcterms:created>
  <dcterms:modified xsi:type="dcterms:W3CDTF">2025-01-22T16:24:57Z</dcterms:modified>
  <dc:identifier>DADurESpNu8</dc:identifier>
</cp:coreProperties>
</file>