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358" r:id="rId3"/>
    <p:sldId id="426" r:id="rId4"/>
    <p:sldId id="447" r:id="rId5"/>
    <p:sldId id="448" r:id="rId6"/>
    <p:sldId id="449" r:id="rId7"/>
    <p:sldId id="450" r:id="rId8"/>
    <p:sldId id="451" r:id="rId9"/>
    <p:sldId id="452" r:id="rId10"/>
    <p:sldId id="453" r:id="rId11"/>
    <p:sldId id="454" r:id="rId12"/>
    <p:sldId id="455" r:id="rId13"/>
    <p:sldId id="456" r:id="rId14"/>
    <p:sldId id="457" r:id="rId15"/>
    <p:sldId id="458" r:id="rId16"/>
    <p:sldId id="459" r:id="rId17"/>
    <p:sldId id="372" r:id="rId18"/>
    <p:sldId id="427" r:id="rId19"/>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702" autoAdjust="0"/>
  </p:normalViewPr>
  <p:slideViewPr>
    <p:cSldViewPr>
      <p:cViewPr varScale="1">
        <p:scale>
          <a:sx n="37" d="100"/>
          <a:sy n="37" d="100"/>
        </p:scale>
        <p:origin x="882" y="25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201649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E56D-9F07-2C97-FB09-1261DC4313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EF0E8-0A46-5B4D-D99F-2A8DBEFC2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327C7-1735-B7C1-D8F5-F2D50E586073}"/>
              </a:ext>
            </a:extLst>
          </p:cNvPr>
          <p:cNvSpPr>
            <a:spLocks noGrp="1"/>
          </p:cNvSpPr>
          <p:nvPr>
            <p:ph type="body" idx="1"/>
          </p:nvPr>
        </p:nvSpPr>
        <p:spPr/>
        <p:txBody>
          <a:bodyPr/>
          <a:lstStyle/>
          <a:p>
            <a:r>
              <a:rPr lang="en-US" b="0" i="0" dirty="0">
                <a:solidFill>
                  <a:srgbClr val="1D9BF0"/>
                </a:solidFill>
                <a:effectLst/>
                <a:latin typeface="TwitterChirp"/>
              </a:rPr>
              <a:t>Google Trends since beginning of 2022 through end of 2024</a:t>
            </a:r>
          </a:p>
          <a:p>
            <a:r>
              <a:rPr lang="en-US" b="0" i="0" dirty="0">
                <a:solidFill>
                  <a:srgbClr val="1D9BF0"/>
                </a:solidFill>
                <a:effectLst/>
                <a:latin typeface="TwitterChirp"/>
              </a:rPr>
              <a:t>https://trends.google.com/trends/explore/TIMESERIES/1738242600?hl=en-US&amp;tz=300&amp;date=2022-01-01+2024-12-31&amp;hl=en&amp;q=python+excel,copilot+excel&amp;sni=3</a:t>
            </a:r>
            <a:r>
              <a:rPr lang="en-US" b="0" i="0" dirty="0">
                <a:solidFill>
                  <a:srgbClr val="0F1419"/>
                </a:solidFill>
                <a:effectLst/>
                <a:latin typeface="TwitterChirp"/>
              </a:rPr>
              <a:t> </a:t>
            </a:r>
          </a:p>
          <a:p>
            <a:endParaRPr lang="en-US" sz="1200" b="0" i="0" dirty="0">
              <a:solidFill>
                <a:srgbClr val="0F1419"/>
              </a:solidFill>
              <a:effectLst/>
              <a:latin typeface="TwitterChirp"/>
            </a:endParaRPr>
          </a:p>
          <a:p>
            <a:r>
              <a:rPr lang="en-US" sz="1200" b="0" i="0" dirty="0">
                <a:solidFill>
                  <a:srgbClr val="0F1419"/>
                </a:solidFill>
                <a:effectLst/>
                <a:latin typeface="TwitterChirp"/>
              </a:rPr>
              <a:t>Date sources</a:t>
            </a:r>
          </a:p>
          <a:p>
            <a:r>
              <a:rPr lang="en-US" sz="1200" b="0" i="0" dirty="0">
                <a:solidFill>
                  <a:srgbClr val="0F1419"/>
                </a:solidFill>
                <a:effectLst/>
                <a:latin typeface="TwitterChirp"/>
              </a:rPr>
              <a:t>Python in Excel: https://techcommunity.microsoft.com/blog/excelblog/announcing-python-in-excel-combining-the-power-of-python-and-the-flexibility-of-/3893439/replies/3906074</a:t>
            </a:r>
          </a:p>
          <a:p>
            <a:r>
              <a:rPr lang="en-US" sz="1200" dirty="0"/>
              <a:t>Copilot: https://www.microsoft.com/en-us/microsoft-365/blog/2024/09/16/microsoft-365-copilot-wave-2-pages-python-in-excel-and-agents/</a:t>
            </a:r>
            <a:endParaRPr lang="en-US" sz="1200" b="0" i="0" dirty="0">
              <a:solidFill>
                <a:srgbClr val="0F1419"/>
              </a:solidFill>
              <a:effectLst/>
              <a:latin typeface="TwitterChirp"/>
            </a:endParaRPr>
          </a:p>
          <a:p>
            <a:endParaRPr lang="en-US" sz="1200" dirty="0"/>
          </a:p>
        </p:txBody>
      </p:sp>
      <p:sp>
        <p:nvSpPr>
          <p:cNvPr id="4" name="Slide Number Placeholder 3">
            <a:extLst>
              <a:ext uri="{FF2B5EF4-FFF2-40B4-BE49-F238E27FC236}">
                <a16:creationId xmlns:a16="http://schemas.microsoft.com/office/drawing/2014/main" id="{2BB854A2-D544-8B70-F126-16379C5C205F}"/>
              </a:ext>
            </a:extLst>
          </p:cNvPr>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274956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782F-E789-FD67-66AA-208C18823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45024-7F88-4DFB-E198-AFA2968C8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206D0-587F-189D-6080-627072CF91E3}"/>
              </a:ext>
            </a:extLst>
          </p:cNvPr>
          <p:cNvSpPr>
            <a:spLocks noGrp="1"/>
          </p:cNvSpPr>
          <p:nvPr>
            <p:ph type="body" idx="1"/>
          </p:nvPr>
        </p:nvSpPr>
        <p:spPr/>
        <p:txBody>
          <a:bodyPr/>
          <a:lstStyle/>
          <a:p>
            <a:r>
              <a:rPr lang="en-US" sz="1200" dirty="0"/>
              <a:t>A lot of hostility, but some interest… </a:t>
            </a:r>
          </a:p>
        </p:txBody>
      </p:sp>
      <p:sp>
        <p:nvSpPr>
          <p:cNvPr id="4" name="Slide Number Placeholder 3">
            <a:extLst>
              <a:ext uri="{FF2B5EF4-FFF2-40B4-BE49-F238E27FC236}">
                <a16:creationId xmlns:a16="http://schemas.microsoft.com/office/drawing/2014/main" id="{FF83B263-179A-2D8A-629B-E25FB52F65DB}"/>
              </a:ext>
            </a:extLst>
          </p:cNvPr>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90872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5349-AC08-97E4-F710-BE9CD2605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36B26-E188-4126-69F0-296D7297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A7AC3-C9CF-27BD-C7EC-39881DE97C9A}"/>
              </a:ext>
            </a:extLst>
          </p:cNvPr>
          <p:cNvSpPr>
            <a:spLocks noGrp="1"/>
          </p:cNvSpPr>
          <p:nvPr>
            <p:ph type="body" idx="1"/>
          </p:nvPr>
        </p:nvSpPr>
        <p:spPr/>
        <p:txBody>
          <a:bodyPr/>
          <a:lstStyle/>
          <a:p>
            <a:r>
              <a:rPr lang="en-US" sz="1200" dirty="0"/>
              <a:t>Was it AI that made people lose even more interest? I don’t know. Most people hated Copilot in Excel BUT there was a prevailing narrative that AI meant you didn’t need to learn how to code anymore. But again , did I mention that people REALLY hated Copilot?!</a:t>
            </a:r>
          </a:p>
          <a:p>
            <a:endParaRPr lang="en-US" sz="1200" dirty="0"/>
          </a:p>
          <a:p>
            <a:r>
              <a:rPr lang="en-US" b="0" i="0" dirty="0">
                <a:solidFill>
                  <a:srgbClr val="1D9BF0"/>
                </a:solidFill>
                <a:effectLst/>
                <a:latin typeface="TwitterChirp"/>
              </a:rPr>
              <a:t>Google Trends since beginning of 2022 through end of 2024</a:t>
            </a:r>
          </a:p>
          <a:p>
            <a:r>
              <a:rPr lang="en-US" b="0" i="0" dirty="0">
                <a:solidFill>
                  <a:srgbClr val="1D9BF0"/>
                </a:solidFill>
                <a:effectLst/>
                <a:latin typeface="TwitterChirp"/>
              </a:rPr>
              <a:t>https://trends.google.com/trends/explore/TIMESERIES/1738242600?hl=en-US&amp;tz=300&amp;date=2022-01-01+2024-12-31&amp;hl=en&amp;q=python+excel,copilot+excel&amp;sni=3</a:t>
            </a:r>
            <a:r>
              <a:rPr lang="en-US" b="0" i="0" dirty="0">
                <a:solidFill>
                  <a:srgbClr val="0F1419"/>
                </a:solidFill>
                <a:effectLst/>
                <a:latin typeface="TwitterChirp"/>
              </a:rPr>
              <a:t> </a:t>
            </a:r>
          </a:p>
          <a:p>
            <a:endParaRPr lang="en-US" sz="1200" b="0" i="0" dirty="0">
              <a:solidFill>
                <a:srgbClr val="0F1419"/>
              </a:solidFill>
              <a:effectLst/>
              <a:latin typeface="TwitterChirp"/>
            </a:endParaRPr>
          </a:p>
          <a:p>
            <a:r>
              <a:rPr lang="en-US" sz="1200" b="0" i="0" dirty="0">
                <a:solidFill>
                  <a:srgbClr val="0F1419"/>
                </a:solidFill>
                <a:effectLst/>
                <a:latin typeface="TwitterChirp"/>
              </a:rPr>
              <a:t>Date sources</a:t>
            </a:r>
          </a:p>
          <a:p>
            <a:r>
              <a:rPr lang="en-US" sz="1200" b="0" i="0" dirty="0">
                <a:solidFill>
                  <a:srgbClr val="0F1419"/>
                </a:solidFill>
                <a:effectLst/>
                <a:latin typeface="TwitterChirp"/>
              </a:rPr>
              <a:t>Python in Excel: https://techcommunity.microsoft.com/blog/excelblog/announcing-python-in-excel-combining-the-power-of-python-and-the-flexibility-of-/3893439/replies/3906074</a:t>
            </a:r>
          </a:p>
          <a:p>
            <a:r>
              <a:rPr lang="en-US" sz="1200" dirty="0"/>
              <a:t>Copilot: https://www.microsoft.com/en-us/microsoft-365/blog/2024/09/16/microsoft-365-copilot-wave-2-pages-python-in-excel-and-agents/</a:t>
            </a:r>
            <a:endParaRPr lang="en-US" sz="1200" b="0" i="0" dirty="0">
              <a:solidFill>
                <a:srgbClr val="0F1419"/>
              </a:solidFill>
              <a:effectLst/>
              <a:latin typeface="TwitterChirp"/>
            </a:endParaRPr>
          </a:p>
          <a:p>
            <a:endParaRPr lang="en-US" sz="1200" dirty="0"/>
          </a:p>
          <a:p>
            <a:endParaRPr lang="en-US" sz="1200" dirty="0"/>
          </a:p>
        </p:txBody>
      </p:sp>
      <p:sp>
        <p:nvSpPr>
          <p:cNvPr id="4" name="Slide Number Placeholder 3">
            <a:extLst>
              <a:ext uri="{FF2B5EF4-FFF2-40B4-BE49-F238E27FC236}">
                <a16:creationId xmlns:a16="http://schemas.microsoft.com/office/drawing/2014/main" id="{DA06E20B-3916-2836-A9EE-1EB610EA2927}"/>
              </a:ext>
            </a:extLst>
          </p:cNvPr>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423504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E384-ED9D-F099-2625-F249B732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A4-9348-DC99-91C1-4432ECB0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FB7A9-B2FB-1134-EFEC-83457A12CFB6}"/>
              </a:ext>
            </a:extLst>
          </p:cNvPr>
          <p:cNvSpPr>
            <a:spLocks noGrp="1"/>
          </p:cNvSpPr>
          <p:nvPr>
            <p:ph type="body" idx="1"/>
          </p:nvPr>
        </p:nvSpPr>
        <p:spPr/>
        <p:txBody>
          <a:bodyPr/>
          <a:lstStyle/>
          <a:p>
            <a:r>
              <a:rPr lang="en-US" sz="1200" dirty="0"/>
              <a:t>Not singling Wyn out, I think most people thought that! </a:t>
            </a:r>
          </a:p>
        </p:txBody>
      </p:sp>
      <p:sp>
        <p:nvSpPr>
          <p:cNvPr id="4" name="Slide Number Placeholder 3">
            <a:extLst>
              <a:ext uri="{FF2B5EF4-FFF2-40B4-BE49-F238E27FC236}">
                <a16:creationId xmlns:a16="http://schemas.microsoft.com/office/drawing/2014/main" id="{CE75A1F4-14C1-8D20-2EC2-E00087F09518}"/>
              </a:ext>
            </a:extLst>
          </p:cNvPr>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57921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09ADF-BA39-B6EE-ACDA-68EA88A7A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7418B-A48D-262A-E402-89F35E091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2658AE-D81C-FC4E-C8FF-C1C81EF1CCDC}"/>
              </a:ext>
            </a:extLst>
          </p:cNvPr>
          <p:cNvSpPr>
            <a:spLocks noGrp="1"/>
          </p:cNvSpPr>
          <p:nvPr>
            <p:ph type="body" idx="1"/>
          </p:nvPr>
        </p:nvSpPr>
        <p:spPr/>
        <p:txBody>
          <a:bodyPr/>
          <a:lstStyle/>
          <a:p>
            <a:r>
              <a:rPr lang="en-US" b="0" i="0" dirty="0">
                <a:solidFill>
                  <a:srgbClr val="1D9BF0"/>
                </a:solidFill>
                <a:effectLst/>
                <a:latin typeface="TwitterChirp"/>
              </a:rPr>
              <a:t>Google Trends since beginning of 2022 through end of 2024</a:t>
            </a:r>
          </a:p>
          <a:p>
            <a:r>
              <a:rPr lang="en-US" b="0" i="0" dirty="0">
                <a:solidFill>
                  <a:srgbClr val="1D9BF0"/>
                </a:solidFill>
                <a:effectLst/>
                <a:latin typeface="TwitterChirp"/>
              </a:rPr>
              <a:t>https://trends.google.com/trends/explore/TIMESERIES/1738242600?hl=en-US&amp;tz=300&amp;date=2022-01-01+2024-12-31&amp;hl=en&amp;q=python+excel,copilot+excel&amp;sni=3</a:t>
            </a:r>
            <a:r>
              <a:rPr lang="en-US" b="0" i="0" dirty="0">
                <a:solidFill>
                  <a:srgbClr val="0F1419"/>
                </a:solidFill>
                <a:effectLst/>
                <a:latin typeface="TwitterChirp"/>
              </a:rPr>
              <a:t> </a:t>
            </a:r>
          </a:p>
          <a:p>
            <a:endParaRPr lang="en-US" sz="1200" b="0" i="0" dirty="0">
              <a:solidFill>
                <a:srgbClr val="0F1419"/>
              </a:solidFill>
              <a:effectLst/>
              <a:latin typeface="TwitterChirp"/>
            </a:endParaRPr>
          </a:p>
          <a:p>
            <a:r>
              <a:rPr lang="en-US" sz="1200" b="0" i="0" dirty="0">
                <a:solidFill>
                  <a:srgbClr val="0F1419"/>
                </a:solidFill>
                <a:effectLst/>
                <a:latin typeface="TwitterChirp"/>
              </a:rPr>
              <a:t>Date sources</a:t>
            </a:r>
          </a:p>
          <a:p>
            <a:r>
              <a:rPr lang="en-US" sz="1200" b="0" i="0" dirty="0">
                <a:solidFill>
                  <a:srgbClr val="0F1419"/>
                </a:solidFill>
                <a:effectLst/>
                <a:latin typeface="TwitterChirp"/>
              </a:rPr>
              <a:t>Python in Excel: https://techcommunity.microsoft.com/blog/excelblog/announcing-python-in-excel-combining-the-power-of-python-and-the-flexibility-of-/3893439/replies/3906074</a:t>
            </a:r>
          </a:p>
          <a:p>
            <a:r>
              <a:rPr lang="en-US" sz="1200" dirty="0"/>
              <a:t>Copilot: https://www.microsoft.com/en-us/microsoft-365/blog/2024/09/16/microsoft-365-copilot-wave-2-pages-python-in-excel-and-agents/</a:t>
            </a:r>
            <a:endParaRPr lang="en-US" sz="1200" b="0" i="0" dirty="0">
              <a:solidFill>
                <a:srgbClr val="0F1419"/>
              </a:solidFill>
              <a:effectLst/>
              <a:latin typeface="TwitterChirp"/>
            </a:endParaRPr>
          </a:p>
          <a:p>
            <a:endParaRPr lang="en-US" sz="1200" dirty="0"/>
          </a:p>
        </p:txBody>
      </p:sp>
      <p:sp>
        <p:nvSpPr>
          <p:cNvPr id="4" name="Slide Number Placeholder 3">
            <a:extLst>
              <a:ext uri="{FF2B5EF4-FFF2-40B4-BE49-F238E27FC236}">
                <a16:creationId xmlns:a16="http://schemas.microsoft.com/office/drawing/2014/main" id="{2C833359-47DE-FB07-B43C-98FBA5A4B9F6}"/>
              </a:ext>
            </a:extLst>
          </p:cNvPr>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4039744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981337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85796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wiy.co/gxls2025" TargetMode="Externa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EB9D66-9CB4-B474-27D6-F594F19E2A76}"/>
              </a:ext>
            </a:extLst>
          </p:cNvPr>
          <p:cNvPicPr>
            <a:picLocks noChangeAspect="1"/>
          </p:cNvPicPr>
          <p:nvPr/>
        </p:nvPicPr>
        <p:blipFill>
          <a:blip r:embed="rId2"/>
          <a:srcRect/>
          <a:stretch/>
        </p:blipFill>
        <p:spPr>
          <a:xfrm>
            <a:off x="0" y="0"/>
            <a:ext cx="18288000" cy="10287000"/>
          </a:xfrm>
          <a:prstGeom prst="rect">
            <a:avLst/>
          </a:prstGeom>
        </p:spPr>
      </p:pic>
      <p:sp>
        <p:nvSpPr>
          <p:cNvPr id="2" name="Title 1">
            <a:extLst>
              <a:ext uri="{FF2B5EF4-FFF2-40B4-BE49-F238E27FC236}">
                <a16:creationId xmlns:a16="http://schemas.microsoft.com/office/drawing/2014/main" id="{6F578B23-3522-A45E-113D-CFC55209E2C5}"/>
              </a:ext>
            </a:extLst>
          </p:cNvPr>
          <p:cNvSpPr>
            <a:spLocks noGrp="1"/>
          </p:cNvSpPr>
          <p:nvPr>
            <p:ph type="ctrTitle"/>
          </p:nvPr>
        </p:nvSpPr>
        <p:spPr>
          <a:xfrm>
            <a:off x="2286000" y="2598656"/>
            <a:ext cx="13716000" cy="3581400"/>
          </a:xfrm>
        </p:spPr>
        <p:txBody>
          <a:bodyPr>
            <a:normAutofit/>
          </a:bodyPr>
          <a:lstStyle/>
          <a:p>
            <a:r>
              <a:rPr lang="en-US" sz="9900" b="1" dirty="0">
                <a:solidFill>
                  <a:srgbClr val="241F62"/>
                </a:solidFill>
                <a:latin typeface="+mn-lt"/>
              </a:rPr>
              <a:t>Excel Power Tools for Analytics</a:t>
            </a:r>
            <a:endParaRPr lang="en-BG" sz="9900" b="1" dirty="0">
              <a:solidFill>
                <a:srgbClr val="241F62"/>
              </a:solidFill>
              <a:latin typeface="+mn-lt"/>
            </a:endParaRPr>
          </a:p>
        </p:txBody>
      </p:sp>
      <p:pic>
        <p:nvPicPr>
          <p:cNvPr id="7" name="Picture 6">
            <a:extLst>
              <a:ext uri="{FF2B5EF4-FFF2-40B4-BE49-F238E27FC236}">
                <a16:creationId xmlns:a16="http://schemas.microsoft.com/office/drawing/2014/main" id="{CADADD3B-A58B-45A3-D5DF-D99E4EB05D2C}"/>
              </a:ext>
            </a:extLst>
          </p:cNvPr>
          <p:cNvPicPr>
            <a:picLocks noChangeAspect="1"/>
          </p:cNvPicPr>
          <p:nvPr/>
        </p:nvPicPr>
        <p:blipFill>
          <a:blip r:embed="rId3"/>
          <a:srcRect/>
          <a:stretch/>
        </p:blipFill>
        <p:spPr>
          <a:xfrm>
            <a:off x="8153400" y="8430867"/>
            <a:ext cx="1981200" cy="1257300"/>
          </a:xfrm>
          <a:prstGeom prst="rect">
            <a:avLst/>
          </a:prstGeom>
        </p:spPr>
      </p:pic>
      <p:sp>
        <p:nvSpPr>
          <p:cNvPr id="3" name="Title 1">
            <a:extLst>
              <a:ext uri="{FF2B5EF4-FFF2-40B4-BE49-F238E27FC236}">
                <a16:creationId xmlns:a16="http://schemas.microsoft.com/office/drawing/2014/main" id="{51C8D1E5-24B9-FEAC-440F-B059007D73CE}"/>
              </a:ext>
            </a:extLst>
          </p:cNvPr>
          <p:cNvSpPr txBox="1">
            <a:spLocks/>
          </p:cNvSpPr>
          <p:nvPr/>
        </p:nvSpPr>
        <p:spPr>
          <a:xfrm>
            <a:off x="13454742" y="548858"/>
            <a:ext cx="4082145" cy="94577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800" b="1" kern="1200">
                <a:solidFill>
                  <a:schemeClr val="bg1"/>
                </a:solidFill>
                <a:latin typeface="+mn-lt"/>
                <a:ea typeface="+mj-ea"/>
                <a:cs typeface="+mj-cs"/>
              </a:defRPr>
            </a:lvl1pPr>
          </a:lstStyle>
          <a:p>
            <a:r>
              <a:rPr lang="en-GB" sz="4200" dirty="0">
                <a:solidFill>
                  <a:srgbClr val="241F62"/>
                </a:solidFill>
                <a:latin typeface="+mj-lt"/>
              </a:rPr>
              <a:t>George Mount</a:t>
            </a:r>
            <a:endParaRPr lang="en-BG" sz="4200" dirty="0">
              <a:solidFill>
                <a:srgbClr val="241F62"/>
              </a:solidFill>
              <a:latin typeface="+mj-lt"/>
            </a:endParaRPr>
          </a:p>
        </p:txBody>
      </p:sp>
      <p:pic>
        <p:nvPicPr>
          <p:cNvPr id="12" name="Picture 11">
            <a:extLst>
              <a:ext uri="{FF2B5EF4-FFF2-40B4-BE49-F238E27FC236}">
                <a16:creationId xmlns:a16="http://schemas.microsoft.com/office/drawing/2014/main" id="{C4E18139-6AEB-7E9A-CBE6-01A0633BB2D4}"/>
              </a:ext>
            </a:extLst>
          </p:cNvPr>
          <p:cNvPicPr>
            <a:picLocks noChangeAspect="1"/>
          </p:cNvPicPr>
          <p:nvPr/>
        </p:nvPicPr>
        <p:blipFill>
          <a:blip r:embed="rId4"/>
          <a:stretch>
            <a:fillRect/>
          </a:stretch>
        </p:blipFill>
        <p:spPr>
          <a:xfrm>
            <a:off x="17172" y="0"/>
            <a:ext cx="18288000" cy="10287000"/>
          </a:xfrm>
          <a:prstGeom prst="rect">
            <a:avLst/>
          </a:prstGeom>
        </p:spPr>
      </p:pic>
    </p:spTree>
    <p:extLst>
      <p:ext uri="{BB962C8B-B14F-4D97-AF65-F5344CB8AC3E}">
        <p14:creationId xmlns:p14="http://schemas.microsoft.com/office/powerpoint/2010/main" val="275756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782634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2496800" y="60579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990600" y="4076700"/>
            <a:ext cx="9982200" cy="5708539"/>
          </a:xfrm>
          <a:prstGeom prst="rect">
            <a:avLst/>
          </a:prstGeom>
        </p:spPr>
      </p:pic>
    </p:spTree>
    <p:extLst>
      <p:ext uri="{BB962C8B-B14F-4D97-AF65-F5344CB8AC3E}">
        <p14:creationId xmlns:p14="http://schemas.microsoft.com/office/powerpoint/2010/main" val="403153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357896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A19D7729-92C7-221C-14EA-F69CCB5E64E0}"/>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A19D7729-92C7-221C-14EA-F69CCB5E64E0}"/>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321110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206028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217756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8465561" y="1998907"/>
            <a:ext cx="8846903" cy="6059522"/>
          </a:xfrm>
          <a:prstGeom prst="rect">
            <a:avLst/>
          </a:prstGeom>
        </p:spPr>
      </p:pic>
      <p:pic>
        <p:nvPicPr>
          <p:cNvPr id="4" name="Picture 3" descr="A screenshot of a social media post&#10;&#10;AI-generated content may be incorrect.">
            <a:extLst>
              <a:ext uri="{FF2B5EF4-FFF2-40B4-BE49-F238E27FC236}">
                <a16:creationId xmlns:a16="http://schemas.microsoft.com/office/drawing/2014/main" id="{C5251441-C26D-F630-CD1A-6EC223323C9D}"/>
              </a:ext>
            </a:extLst>
          </p:cNvPr>
          <p:cNvPicPr>
            <a:picLocks noChangeAspect="1"/>
          </p:cNvPicPr>
          <p:nvPr/>
        </p:nvPicPr>
        <p:blipFill>
          <a:blip r:embed="rId5">
            <a:extLst>
              <a:ext uri="{28A0092B-C50C-407E-A947-70E740481C1C}">
                <a14:useLocalDpi xmlns:a14="http://schemas.microsoft.com/office/drawing/2010/main" val="0"/>
              </a:ext>
            </a:extLst>
          </a:blip>
          <a:srcRect t="21852" b="21664"/>
          <a:stretch/>
        </p:blipFill>
        <p:spPr>
          <a:xfrm>
            <a:off x="314269" y="5154769"/>
            <a:ext cx="7672968" cy="4334014"/>
          </a:xfrm>
          <a:prstGeom prst="rect">
            <a:avLst/>
          </a:prstGeom>
        </p:spPr>
      </p:pic>
    </p:spTree>
    <p:extLst>
      <p:ext uri="{BB962C8B-B14F-4D97-AF65-F5344CB8AC3E}">
        <p14:creationId xmlns:p14="http://schemas.microsoft.com/office/powerpoint/2010/main" val="287742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2795-C3F5-78FD-1BD4-D60FAAEE1B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5E93B2-D65D-C25C-63A0-1F9A66C8FF5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253E29A-D905-85AC-CD78-003CC72970D5}"/>
              </a:ext>
            </a:extLst>
          </p:cNvPr>
          <p:cNvPicPr>
            <a:picLocks noChangeAspect="1"/>
          </p:cNvPicPr>
          <p:nvPr/>
        </p:nvPicPr>
        <p:blipFill>
          <a:blip r:embed="rId2"/>
          <a:stretch>
            <a:fillRect/>
          </a:stretch>
        </p:blipFill>
        <p:spPr>
          <a:xfrm>
            <a:off x="-15711" y="0"/>
            <a:ext cx="18288000" cy="10287000"/>
          </a:xfrm>
          <a:prstGeom prst="rect">
            <a:avLst/>
          </a:prstGeom>
        </p:spPr>
      </p:pic>
    </p:spTree>
    <p:extLst>
      <p:ext uri="{BB962C8B-B14F-4D97-AF65-F5344CB8AC3E}">
        <p14:creationId xmlns:p14="http://schemas.microsoft.com/office/powerpoint/2010/main" val="141413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pic>
        <p:nvPicPr>
          <p:cNvPr id="7" name="Picture 2" descr="Thais Cooke on LinkedIn ...">
            <a:extLst>
              <a:ext uri="{FF2B5EF4-FFF2-40B4-BE49-F238E27FC236}">
                <a16:creationId xmlns:a16="http://schemas.microsoft.com/office/drawing/2014/main" id="{E04F7C46-C954-2867-35E4-FB4F6E251C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64054" y="612906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254C-6B9D-608D-E634-413F3EA003E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FCA315D-D94B-9EED-CEC6-CE64C038074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Following along</a:t>
            </a:r>
          </a:p>
        </p:txBody>
      </p:sp>
      <p:sp>
        <p:nvSpPr>
          <p:cNvPr id="3" name="TextBox 2">
            <a:extLst>
              <a:ext uri="{FF2B5EF4-FFF2-40B4-BE49-F238E27FC236}">
                <a16:creationId xmlns:a16="http://schemas.microsoft.com/office/drawing/2014/main" id="{4198D969-D329-01AA-E2CD-46095079A146}"/>
              </a:ext>
            </a:extLst>
          </p:cNvPr>
          <p:cNvSpPr txBox="1"/>
          <p:nvPr/>
        </p:nvSpPr>
        <p:spPr>
          <a:xfrm>
            <a:off x="520861" y="3191948"/>
            <a:ext cx="10909139" cy="230832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7200" dirty="0">
                <a:solidFill>
                  <a:srgbClr val="707070"/>
                </a:solidFill>
                <a:latin typeface="Pragmatica" panose="020B0403040502020204" pitchFamily="34" charset="0"/>
              </a:rPr>
              <a:t>Download the resources: </a:t>
            </a:r>
            <a:r>
              <a:rPr lang="en-US" sz="7200" dirty="0">
                <a:solidFill>
                  <a:srgbClr val="707070"/>
                </a:solidFill>
                <a:latin typeface="Pragmatica" panose="020B0403040502020204" pitchFamily="34" charset="0"/>
                <a:hlinkClick r:id="rId2"/>
              </a:rPr>
              <a:t>https://swiy.co/gxls2025</a:t>
            </a:r>
            <a:r>
              <a:rPr lang="en-US" sz="7200" dirty="0">
                <a:solidFill>
                  <a:srgbClr val="707070"/>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5C8F946F-E552-F110-00DE-C28829A34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60BE2C2B-F655-E7BD-B514-9FAD21ED6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800" y="4229100"/>
            <a:ext cx="4267200" cy="4267200"/>
          </a:xfrm>
          <a:prstGeom prst="rect">
            <a:avLst/>
          </a:prstGeom>
        </p:spPr>
      </p:pic>
    </p:spTree>
    <p:extLst>
      <p:ext uri="{BB962C8B-B14F-4D97-AF65-F5344CB8AC3E}">
        <p14:creationId xmlns:p14="http://schemas.microsoft.com/office/powerpoint/2010/main" val="60963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90543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292F4-83A3-1C6F-5664-DBAAF91DE02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5F29C7-0C01-750E-23AF-E6AB785C720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1A6AE21C-E781-26C7-550B-6295B1F4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7" name="Picture 6">
            <a:extLst>
              <a:ext uri="{FF2B5EF4-FFF2-40B4-BE49-F238E27FC236}">
                <a16:creationId xmlns:a16="http://schemas.microsoft.com/office/drawing/2014/main" id="{0CA1B416-D808-AB59-125C-E1F4207AFB1F}"/>
              </a:ext>
            </a:extLst>
          </p:cNvPr>
          <p:cNvPicPr>
            <a:picLocks noChangeAspect="1"/>
          </p:cNvPicPr>
          <p:nvPr/>
        </p:nvPicPr>
        <p:blipFill>
          <a:blip r:embed="rId4"/>
          <a:stretch>
            <a:fillRect/>
          </a:stretch>
        </p:blipFill>
        <p:spPr>
          <a:xfrm>
            <a:off x="1866189" y="1639467"/>
            <a:ext cx="14555621" cy="8477451"/>
          </a:xfrm>
          <a:prstGeom prst="rect">
            <a:avLst/>
          </a:prstGeom>
        </p:spPr>
      </p:pic>
      <p:sp>
        <p:nvSpPr>
          <p:cNvPr id="2" name="TextBox 1">
            <a:extLst>
              <a:ext uri="{FF2B5EF4-FFF2-40B4-BE49-F238E27FC236}">
                <a16:creationId xmlns:a16="http://schemas.microsoft.com/office/drawing/2014/main" id="{8F3ABE0A-8844-18DC-2637-915FDFA719E9}"/>
              </a:ext>
            </a:extLst>
          </p:cNvPr>
          <p:cNvSpPr txBox="1"/>
          <p:nvPr/>
        </p:nvSpPr>
        <p:spPr>
          <a:xfrm>
            <a:off x="7756800" y="5564652"/>
            <a:ext cx="2400837" cy="646331"/>
          </a:xfrm>
          <a:prstGeom prst="rect">
            <a:avLst/>
          </a:prstGeom>
          <a:noFill/>
        </p:spPr>
        <p:txBody>
          <a:bodyPr wrap="square" rtlCol="0">
            <a:spAutoFit/>
          </a:bodyPr>
          <a:lstStyle/>
          <a:p>
            <a:r>
              <a:rPr lang="en-US" b="1" dirty="0"/>
              <a:t>Python in Excel public preview 8/22/23</a:t>
            </a:r>
          </a:p>
        </p:txBody>
      </p:sp>
      <p:cxnSp>
        <p:nvCxnSpPr>
          <p:cNvPr id="4" name="Straight Arrow Connector 3">
            <a:extLst>
              <a:ext uri="{FF2B5EF4-FFF2-40B4-BE49-F238E27FC236}">
                <a16:creationId xmlns:a16="http://schemas.microsoft.com/office/drawing/2014/main" id="{A28A3768-E5BE-DEB2-F0A4-DA385E8201F0}"/>
              </a:ext>
            </a:extLst>
          </p:cNvPr>
          <p:cNvCxnSpPr/>
          <p:nvPr/>
        </p:nvCxnSpPr>
        <p:spPr>
          <a:xfrm>
            <a:off x="9296400" y="6210983"/>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75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EEB3-2C34-A0F9-1ABF-D9CB59C652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45D45D-6A62-2FCB-690F-9458780F61D9}"/>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B35A100B-4E0B-69D0-8339-1C212377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9B083A41-822E-24E2-B244-F70D3EA0F905}"/>
              </a:ext>
            </a:extLst>
          </p:cNvPr>
          <p:cNvPicPr>
            <a:picLocks noChangeAspect="1"/>
          </p:cNvPicPr>
          <p:nvPr/>
        </p:nvPicPr>
        <p:blipFill>
          <a:blip r:embed="rId4">
            <a:extLst>
              <a:ext uri="{28A0092B-C50C-407E-A947-70E740481C1C}">
                <a14:useLocalDpi xmlns:a14="http://schemas.microsoft.com/office/drawing/2010/main" val="0"/>
              </a:ext>
            </a:extLst>
          </a:blip>
          <a:srcRect t="20604" b="21301"/>
          <a:stretch/>
        </p:blipFill>
        <p:spPr>
          <a:xfrm>
            <a:off x="2743200" y="2095500"/>
            <a:ext cx="12115800" cy="7038703"/>
          </a:xfrm>
          <a:prstGeom prst="rect">
            <a:avLst/>
          </a:prstGeom>
        </p:spPr>
      </p:pic>
    </p:spTree>
    <p:extLst>
      <p:ext uri="{BB962C8B-B14F-4D97-AF65-F5344CB8AC3E}">
        <p14:creationId xmlns:p14="http://schemas.microsoft.com/office/powerpoint/2010/main" val="1399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7E0C-CD5D-1F66-D78F-85F7AD37178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3DECE79-47C5-364F-914C-88B96C7AABD2}"/>
              </a:ext>
            </a:extLst>
          </p:cNvPr>
          <p:cNvPicPr>
            <a:picLocks noChangeAspect="1"/>
          </p:cNvPicPr>
          <p:nvPr/>
        </p:nvPicPr>
        <p:blipFill>
          <a:blip r:embed="rId3"/>
          <a:stretch>
            <a:fillRect/>
          </a:stretch>
        </p:blipFill>
        <p:spPr>
          <a:xfrm>
            <a:off x="1898019" y="1647410"/>
            <a:ext cx="14555621" cy="8477451"/>
          </a:xfrm>
          <a:prstGeom prst="rect">
            <a:avLst/>
          </a:prstGeom>
        </p:spPr>
      </p:pic>
      <p:sp>
        <p:nvSpPr>
          <p:cNvPr id="11" name="TextBox 10">
            <a:extLst>
              <a:ext uri="{FF2B5EF4-FFF2-40B4-BE49-F238E27FC236}">
                <a16:creationId xmlns:a16="http://schemas.microsoft.com/office/drawing/2014/main" id="{3CBAD0C8-3388-B55E-06C7-A57EAB05E6EE}"/>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660E875A-F3EB-CB08-8ABE-3C1C328FC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
        <p:nvSpPr>
          <p:cNvPr id="2" name="TextBox 1">
            <a:extLst>
              <a:ext uri="{FF2B5EF4-FFF2-40B4-BE49-F238E27FC236}">
                <a16:creationId xmlns:a16="http://schemas.microsoft.com/office/drawing/2014/main" id="{C9835A31-0C61-2CEC-1717-D5C068DC818A}"/>
              </a:ext>
            </a:extLst>
          </p:cNvPr>
          <p:cNvSpPr txBox="1"/>
          <p:nvPr/>
        </p:nvSpPr>
        <p:spPr>
          <a:xfrm>
            <a:off x="7772400" y="5524500"/>
            <a:ext cx="2400837" cy="646331"/>
          </a:xfrm>
          <a:prstGeom prst="rect">
            <a:avLst/>
          </a:prstGeom>
          <a:noFill/>
        </p:spPr>
        <p:txBody>
          <a:bodyPr wrap="square" rtlCol="0">
            <a:spAutoFit/>
          </a:bodyPr>
          <a:lstStyle/>
          <a:p>
            <a:r>
              <a:rPr lang="en-US" b="1" dirty="0"/>
              <a:t>Python in Excel public preview 8/22/23</a:t>
            </a:r>
          </a:p>
        </p:txBody>
      </p:sp>
      <p:cxnSp>
        <p:nvCxnSpPr>
          <p:cNvPr id="4" name="Straight Arrow Connector 3">
            <a:extLst>
              <a:ext uri="{FF2B5EF4-FFF2-40B4-BE49-F238E27FC236}">
                <a16:creationId xmlns:a16="http://schemas.microsoft.com/office/drawing/2014/main" id="{256CF122-B316-E520-902C-0716878356A5}"/>
              </a:ext>
            </a:extLst>
          </p:cNvPr>
          <p:cNvCxnSpPr>
            <a:cxnSpLocks/>
          </p:cNvCxnSpPr>
          <p:nvPr/>
        </p:nvCxnSpPr>
        <p:spPr>
          <a:xfrm>
            <a:off x="9473677" y="6155738"/>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A6DE4C-BB91-2685-4042-C8BDAFCE9836}"/>
              </a:ext>
            </a:extLst>
          </p:cNvPr>
          <p:cNvSpPr txBox="1"/>
          <p:nvPr/>
        </p:nvSpPr>
        <p:spPr>
          <a:xfrm>
            <a:off x="10515600" y="6315121"/>
            <a:ext cx="2400837" cy="923330"/>
          </a:xfrm>
          <a:prstGeom prst="rect">
            <a:avLst/>
          </a:prstGeom>
          <a:noFill/>
        </p:spPr>
        <p:txBody>
          <a:bodyPr wrap="square" rtlCol="0">
            <a:spAutoFit/>
          </a:bodyPr>
          <a:lstStyle/>
          <a:p>
            <a:r>
              <a:rPr lang="en-US" b="1" dirty="0"/>
              <a:t>Microsoft 365 Copilot commercially available 11/01/23</a:t>
            </a:r>
          </a:p>
        </p:txBody>
      </p:sp>
      <p:cxnSp>
        <p:nvCxnSpPr>
          <p:cNvPr id="7" name="Straight Arrow Connector 6">
            <a:extLst>
              <a:ext uri="{FF2B5EF4-FFF2-40B4-BE49-F238E27FC236}">
                <a16:creationId xmlns:a16="http://schemas.microsoft.com/office/drawing/2014/main" id="{51179C2B-2680-AB00-2288-9DEED8DD48A9}"/>
              </a:ext>
            </a:extLst>
          </p:cNvPr>
          <p:cNvCxnSpPr>
            <a:cxnSpLocks/>
          </p:cNvCxnSpPr>
          <p:nvPr/>
        </p:nvCxnSpPr>
        <p:spPr>
          <a:xfrm flipH="1">
            <a:off x="10668000" y="7277100"/>
            <a:ext cx="76200" cy="34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57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133C-E5BD-541A-B3AA-8182E93A3AC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1AF4CF-35CA-4567-25FB-93E0537A6042}"/>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FF3A19E3-A606-CAF8-9058-3132CBBE8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screenshot of a cellphone&#10;&#10;AI-generated content may be incorrect.">
            <a:extLst>
              <a:ext uri="{FF2B5EF4-FFF2-40B4-BE49-F238E27FC236}">
                <a16:creationId xmlns:a16="http://schemas.microsoft.com/office/drawing/2014/main" id="{4531194C-E8C5-5067-6303-257FF9F1948D}"/>
              </a:ext>
            </a:extLst>
          </p:cNvPr>
          <p:cNvPicPr>
            <a:picLocks noChangeAspect="1"/>
          </p:cNvPicPr>
          <p:nvPr/>
        </p:nvPicPr>
        <p:blipFill>
          <a:blip r:embed="rId4">
            <a:extLst>
              <a:ext uri="{28A0092B-C50C-407E-A947-70E740481C1C}">
                <a14:useLocalDpi xmlns:a14="http://schemas.microsoft.com/office/drawing/2010/main" val="0"/>
              </a:ext>
            </a:extLst>
          </a:blip>
          <a:srcRect t="6296" b="7037"/>
          <a:stretch/>
        </p:blipFill>
        <p:spPr>
          <a:xfrm>
            <a:off x="3810000" y="1866900"/>
            <a:ext cx="9187342" cy="7962363"/>
          </a:xfrm>
          <a:prstGeom prst="rect">
            <a:avLst/>
          </a:prstGeom>
        </p:spPr>
      </p:pic>
    </p:spTree>
    <p:extLst>
      <p:ext uri="{BB962C8B-B14F-4D97-AF65-F5344CB8AC3E}">
        <p14:creationId xmlns:p14="http://schemas.microsoft.com/office/powerpoint/2010/main" val="186652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8123-507D-6B5F-0800-E1DC90528A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1B5300-DEB6-F0C9-2121-EF9147664403}"/>
              </a:ext>
            </a:extLst>
          </p:cNvPr>
          <p:cNvSpPr txBox="1"/>
          <p:nvPr/>
        </p:nvSpPr>
        <p:spPr>
          <a:xfrm>
            <a:off x="520861" y="170082"/>
            <a:ext cx="17309939" cy="1200329"/>
          </a:xfrm>
          <a:prstGeom prst="rect">
            <a:avLst/>
          </a:prstGeom>
          <a:noFill/>
        </p:spPr>
        <p:txBody>
          <a:bodyPr wrap="square" rtlCol="0">
            <a:spAutoFit/>
          </a:bodyPr>
          <a:lstStyle/>
          <a:p>
            <a:r>
              <a:rPr lang="en-US" sz="7200" dirty="0">
                <a:latin typeface="Aliens &amp; cows" panose="00000500000000000000" pitchFamily="2" charset="0"/>
              </a:rPr>
              <a:t>Copilot + Python + Excel… maybe enough?</a:t>
            </a:r>
          </a:p>
        </p:txBody>
      </p:sp>
      <p:pic>
        <p:nvPicPr>
          <p:cNvPr id="15" name="Picture 14" descr="A close up of a sign&#10;&#10;Description automatically generated">
            <a:extLst>
              <a:ext uri="{FF2B5EF4-FFF2-40B4-BE49-F238E27FC236}">
                <a16:creationId xmlns:a16="http://schemas.microsoft.com/office/drawing/2014/main" id="{2260B8B6-C693-019A-1480-F10AF61F0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10" name="Picture 9">
            <a:extLst>
              <a:ext uri="{FF2B5EF4-FFF2-40B4-BE49-F238E27FC236}">
                <a16:creationId xmlns:a16="http://schemas.microsoft.com/office/drawing/2014/main" id="{59CCEC15-D88C-9C97-67DE-8958D84BFDE8}"/>
              </a:ext>
            </a:extLst>
          </p:cNvPr>
          <p:cNvPicPr>
            <a:picLocks noChangeAspect="1"/>
          </p:cNvPicPr>
          <p:nvPr/>
        </p:nvPicPr>
        <p:blipFill>
          <a:blip r:embed="rId4"/>
          <a:stretch>
            <a:fillRect/>
          </a:stretch>
        </p:blipFill>
        <p:spPr>
          <a:xfrm>
            <a:off x="1676400" y="1714500"/>
            <a:ext cx="14020800" cy="8206866"/>
          </a:xfrm>
          <a:prstGeom prst="rect">
            <a:avLst/>
          </a:prstGeom>
        </p:spPr>
      </p:pic>
      <p:sp>
        <p:nvSpPr>
          <p:cNvPr id="12" name="TextBox 11">
            <a:extLst>
              <a:ext uri="{FF2B5EF4-FFF2-40B4-BE49-F238E27FC236}">
                <a16:creationId xmlns:a16="http://schemas.microsoft.com/office/drawing/2014/main" id="{24ED2F5C-9EEE-64F2-C84B-F416BEF6F4DA}"/>
              </a:ext>
            </a:extLst>
          </p:cNvPr>
          <p:cNvSpPr txBox="1"/>
          <p:nvPr/>
        </p:nvSpPr>
        <p:spPr>
          <a:xfrm>
            <a:off x="7848600" y="5343479"/>
            <a:ext cx="2400837" cy="646331"/>
          </a:xfrm>
          <a:prstGeom prst="rect">
            <a:avLst/>
          </a:prstGeom>
          <a:noFill/>
        </p:spPr>
        <p:txBody>
          <a:bodyPr wrap="square" rtlCol="0">
            <a:spAutoFit/>
          </a:bodyPr>
          <a:lstStyle/>
          <a:p>
            <a:r>
              <a:rPr lang="en-US" b="1" dirty="0"/>
              <a:t>Python in Excel public preview 8/22/23</a:t>
            </a:r>
          </a:p>
        </p:txBody>
      </p:sp>
      <p:cxnSp>
        <p:nvCxnSpPr>
          <p:cNvPr id="13" name="Straight Arrow Connector 12">
            <a:extLst>
              <a:ext uri="{FF2B5EF4-FFF2-40B4-BE49-F238E27FC236}">
                <a16:creationId xmlns:a16="http://schemas.microsoft.com/office/drawing/2014/main" id="{A53EFC30-7FFC-0CF7-19AA-B68B355698D3}"/>
              </a:ext>
            </a:extLst>
          </p:cNvPr>
          <p:cNvCxnSpPr>
            <a:cxnSpLocks/>
          </p:cNvCxnSpPr>
          <p:nvPr/>
        </p:nvCxnSpPr>
        <p:spPr>
          <a:xfrm>
            <a:off x="9549877" y="5974717"/>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4658393-3D2B-CCAA-F70E-EBF9DB85969C}"/>
              </a:ext>
            </a:extLst>
          </p:cNvPr>
          <p:cNvSpPr txBox="1"/>
          <p:nvPr/>
        </p:nvSpPr>
        <p:spPr>
          <a:xfrm>
            <a:off x="10591800" y="6134100"/>
            <a:ext cx="2400837" cy="923330"/>
          </a:xfrm>
          <a:prstGeom prst="rect">
            <a:avLst/>
          </a:prstGeom>
          <a:noFill/>
        </p:spPr>
        <p:txBody>
          <a:bodyPr wrap="square" rtlCol="0">
            <a:spAutoFit/>
          </a:bodyPr>
          <a:lstStyle/>
          <a:p>
            <a:r>
              <a:rPr lang="en-US" b="1" dirty="0"/>
              <a:t>Microsoft 365 Copilot commercially available 11/1/23</a:t>
            </a:r>
          </a:p>
        </p:txBody>
      </p:sp>
      <p:cxnSp>
        <p:nvCxnSpPr>
          <p:cNvPr id="16" name="Straight Arrow Connector 15">
            <a:extLst>
              <a:ext uri="{FF2B5EF4-FFF2-40B4-BE49-F238E27FC236}">
                <a16:creationId xmlns:a16="http://schemas.microsoft.com/office/drawing/2014/main" id="{064FB940-64EB-0057-D1D5-ED08D918E553}"/>
              </a:ext>
            </a:extLst>
          </p:cNvPr>
          <p:cNvCxnSpPr>
            <a:cxnSpLocks/>
          </p:cNvCxnSpPr>
          <p:nvPr/>
        </p:nvCxnSpPr>
        <p:spPr>
          <a:xfrm flipH="1">
            <a:off x="10744200" y="7096079"/>
            <a:ext cx="76200" cy="341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CFEF3E-2B55-2DD3-A2D7-9105B5B7CA94}"/>
              </a:ext>
            </a:extLst>
          </p:cNvPr>
          <p:cNvCxnSpPr>
            <a:cxnSpLocks/>
          </p:cNvCxnSpPr>
          <p:nvPr/>
        </p:nvCxnSpPr>
        <p:spPr>
          <a:xfrm flipH="1" flipV="1">
            <a:off x="13792200" y="8648700"/>
            <a:ext cx="762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A37B35-38BE-8CD9-43C3-085CB6AA3D97}"/>
              </a:ext>
            </a:extLst>
          </p:cNvPr>
          <p:cNvSpPr txBox="1"/>
          <p:nvPr/>
        </p:nvSpPr>
        <p:spPr>
          <a:xfrm>
            <a:off x="11963400" y="9050623"/>
            <a:ext cx="3200400" cy="646331"/>
          </a:xfrm>
          <a:prstGeom prst="rect">
            <a:avLst/>
          </a:prstGeom>
          <a:noFill/>
        </p:spPr>
        <p:txBody>
          <a:bodyPr wrap="square" rtlCol="0">
            <a:spAutoFit/>
          </a:bodyPr>
          <a:lstStyle/>
          <a:p>
            <a:r>
              <a:rPr lang="en-US" b="1" dirty="0"/>
              <a:t>Advanced Analysis in Copilot public preview 9/16/24</a:t>
            </a:r>
          </a:p>
        </p:txBody>
      </p:sp>
    </p:spTree>
    <p:extLst>
      <p:ext uri="{BB962C8B-B14F-4D97-AF65-F5344CB8AC3E}">
        <p14:creationId xmlns:p14="http://schemas.microsoft.com/office/powerpoint/2010/main" val="1841665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28F15569-1D43-412A-B7A9-8B6A35DD186C}">
  <we:reference id="wa104381526" version="1.0.0.2" store="en-US" storeType="OMEX"/>
  <we:alternateReferences>
    <we:reference id="WA104381526" version="1.0.0.2" store="WA104381526" storeType="OMEX"/>
  </we:alternateReferences>
  <we:properties>
    <we:property name="FormID" value="&quot;cPpWkUv2F0C9kbrTzRR0VwK40CLGr49Luld6hV2Wkn9UODJXWFg1NzFYU0I5QjdFNllNTFZSWDlDU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2860</TotalTime>
  <Words>1923</Words>
  <Application>Microsoft Office PowerPoint</Application>
  <PresentationFormat>Custom</PresentationFormat>
  <Paragraphs>105</Paragraphs>
  <Slides>18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Normafixed Tryout</vt:lpstr>
      <vt:lpstr>Aliens &amp; cows</vt:lpstr>
      <vt:lpstr>Calibri</vt:lpstr>
      <vt:lpstr>Courier New</vt:lpstr>
      <vt:lpstr>TwitterChirp</vt:lpstr>
      <vt:lpstr>Pragmatica</vt:lpstr>
      <vt:lpstr>Arial</vt:lpstr>
      <vt:lpstr>Office Theme</vt:lpstr>
      <vt:lpstr>Excel Power Tools for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236</cp:revision>
  <dcterms:created xsi:type="dcterms:W3CDTF">2006-08-16T00:00:00Z</dcterms:created>
  <dcterms:modified xsi:type="dcterms:W3CDTF">2025-02-04T11:53:05Z</dcterms:modified>
  <dc:identifier>DADurESpNu8</dc:identifier>
</cp:coreProperties>
</file>