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3FA9-9E16-42B5-A84A-34A70FE45BCA}" type="datetimeFigureOut">
              <a:rPr lang="ru-RU" smtClean="0"/>
              <a:t>29.06.2015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88645-3EF7-43DE-8C5B-F50ECBB7D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0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8645-3EF7-43DE-8C5B-F50ECBB7D4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01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8645-3EF7-43DE-8C5B-F50ECBB7D4A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28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18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4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5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08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01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29.06.2015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89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29.06.2015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26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29.06.2015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9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29.06.2015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8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29.06.2015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86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2D29-A0A5-44C5-B821-AE8E81D5544C}" type="datetimeFigureOut">
              <a:rPr lang="ru-RU" smtClean="0"/>
              <a:t>29.06.2015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64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2D29-A0A5-44C5-B821-AE8E81D5544C}" type="datetimeFigureOut">
              <a:rPr lang="ru-RU" smtClean="0"/>
              <a:t>29.06.2015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7674-C9F7-4747-BC34-5EA855571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64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 кандидатов в звёзды типа Т Тельца в созвездии Змеи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Тамара Молярова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М. Е. Сачков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3756" y="5658678"/>
            <a:ext cx="1444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ИНАСАН 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30.06.2015</a:t>
            </a:r>
          </a:p>
        </p:txBody>
      </p:sp>
    </p:spTree>
    <p:extLst>
      <p:ext uri="{BB962C8B-B14F-4D97-AF65-F5344CB8AC3E}">
        <p14:creationId xmlns:p14="http://schemas.microsoft.com/office/powerpoint/2010/main" val="8100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25110" y="113333"/>
            <a:ext cx="8398565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53" y="3823291"/>
            <a:ext cx="5028946" cy="30347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53" y="983015"/>
            <a:ext cx="5028946" cy="30347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0" y="983015"/>
            <a:ext cx="5028946" cy="30347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0" y="3823291"/>
            <a:ext cx="5028946" cy="30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783" y="1438896"/>
            <a:ext cx="5165459" cy="4351338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25110" y="113333"/>
            <a:ext cx="8398565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WTTS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CTTS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5110" y="2168015"/>
            <a:ext cx="54156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206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кандидатов в итоговом списке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 CTTS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имеют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FUV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00729" y="5790234"/>
            <a:ext cx="344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Синими штриховыми линиями отмечено положение </a:t>
            </a:r>
            <a:r>
              <a:rPr lang="en-US" dirty="0" smtClean="0"/>
              <a:t>WTTS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6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7565"/>
            <a:ext cx="12714700" cy="8185088"/>
          </a:xfrm>
        </p:spPr>
      </p:pic>
      <p:sp>
        <p:nvSpPr>
          <p:cNvPr id="5" name="TextBox 4"/>
          <p:cNvSpPr txBox="1"/>
          <p:nvPr/>
        </p:nvSpPr>
        <p:spPr>
          <a:xfrm>
            <a:off x="5247862" y="5348971"/>
            <a:ext cx="694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n w="0"/>
                <a:solidFill>
                  <a:schemeClr val="accent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</a:t>
            </a:r>
            <a:endParaRPr lang="ru-RU" sz="5400" dirty="0">
              <a:ln w="0"/>
              <a:solidFill>
                <a:schemeClr val="accent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19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4" y="113334"/>
            <a:ext cx="8398565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Изучаемая область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78" y="1438897"/>
            <a:ext cx="5897213" cy="5095650"/>
          </a:xfrm>
        </p:spPr>
      </p:pic>
      <p:sp>
        <p:nvSpPr>
          <p:cNvPr id="5" name="TextBox 4"/>
          <p:cNvSpPr txBox="1"/>
          <p:nvPr/>
        </p:nvSpPr>
        <p:spPr>
          <a:xfrm>
            <a:off x="1311970" y="3386557"/>
            <a:ext cx="318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Молекулярное облако в созвездиях Змея и Орёл – область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звездообразования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4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68402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Маломассивны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предшественники звёзд главной последовательности;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аккреционного диска;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Избыток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излучения в УФ и ИК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диапазонах: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Классические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CTTS)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со слабыми линиями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WTTS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19204" y="113334"/>
            <a:ext cx="8398565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Tauri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звёзды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19204" y="113334"/>
            <a:ext cx="8398565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GALEX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076" y="1438897"/>
            <a:ext cx="6571429" cy="48761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9204" y="1568668"/>
            <a:ext cx="38298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Фотометрические данные в фильтрах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FUV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NUV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Звёздные величины от 9 и выше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Чувствительные детекторы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877956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Звёздные величины в фильтрах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J, H, K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V, 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Ложные источники не идентифицируются с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2968 осталось 726 объектов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458 совпадений 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UCAC4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19204" y="113334"/>
            <a:ext cx="8398565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UCAC4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564757" cy="254759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Выборка подтверждённых </a:t>
            </a:r>
            <a:r>
              <a:rPr lang="en-US" dirty="0"/>
              <a:t>T </a:t>
            </a:r>
            <a:r>
              <a:rPr lang="en-US" dirty="0" err="1"/>
              <a:t>Tauri</a:t>
            </a:r>
            <a:r>
              <a:rPr lang="ru-RU" dirty="0"/>
              <a:t> </a:t>
            </a:r>
            <a:r>
              <a:rPr lang="ru-RU" dirty="0" smtClean="0"/>
              <a:t>звёзд, наблюдавшихся </a:t>
            </a:r>
            <a:r>
              <a:rPr lang="en-US" dirty="0" smtClean="0"/>
              <a:t>IUE</a:t>
            </a:r>
            <a:r>
              <a:rPr lang="ru-RU" dirty="0" smtClean="0"/>
              <a:t>, берётся за образец;</a:t>
            </a:r>
          </a:p>
          <a:p>
            <a:r>
              <a:rPr lang="ru-RU" dirty="0" smtClean="0"/>
              <a:t>Для эталонных </a:t>
            </a:r>
            <a:r>
              <a:rPr lang="en-US" dirty="0" smtClean="0"/>
              <a:t>T </a:t>
            </a:r>
            <a:r>
              <a:rPr lang="en-US" dirty="0" err="1" smtClean="0"/>
              <a:t>Tauri</a:t>
            </a:r>
            <a:r>
              <a:rPr lang="ru-RU" dirty="0" smtClean="0"/>
              <a:t> звёзд строятся двухцветные диаграммы;</a:t>
            </a:r>
          </a:p>
          <a:p>
            <a:r>
              <a:rPr lang="ru-RU" dirty="0" smtClean="0"/>
              <a:t>Критерии составляются на основе положения этих звёзд на диаграммах;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25110" y="113333"/>
            <a:ext cx="8398565" cy="1325563"/>
          </a:xfrm>
        </p:spPr>
        <p:txBody>
          <a:bodyPr/>
          <a:lstStyle/>
          <a:p>
            <a:r>
              <a:rPr lang="ru-RU" dirty="0"/>
              <a:t>Эталонная выборка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49" y="3540086"/>
            <a:ext cx="4314299" cy="302302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70" y="3540086"/>
            <a:ext cx="4314299" cy="305088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1" y="1070954"/>
            <a:ext cx="4314299" cy="302302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70" y="1070953"/>
            <a:ext cx="4314301" cy="3023023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25110" y="113333"/>
            <a:ext cx="8398565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Двухцветные диаграммы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68998" y="4326865"/>
            <a:ext cx="2638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Красным отмечены эталонные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Tauri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звёзды, чёрным – все источники в области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8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FUV-NUV vs J-K: </a:t>
            </a:r>
            <a:r>
              <a:rPr lang="ru-RU" dirty="0" smtClean="0"/>
              <a:t>0.5 &lt; </a:t>
            </a:r>
            <a:r>
              <a:rPr lang="fr-FR" dirty="0" smtClean="0"/>
              <a:t>J - K &lt; 2.4 </a:t>
            </a:r>
            <a:r>
              <a:rPr lang="ru-RU" dirty="0" smtClean="0"/>
              <a:t>и 0.4 &lt; </a:t>
            </a:r>
            <a:r>
              <a:rPr lang="fr-FR" dirty="0" smtClean="0"/>
              <a:t>FUV - NUV &lt; 4.6;</a:t>
            </a:r>
          </a:p>
          <a:p>
            <a:r>
              <a:rPr lang="fr-FR" dirty="0" smtClean="0"/>
              <a:t>FUV-NUV vs H-K: </a:t>
            </a:r>
            <a:r>
              <a:rPr lang="ru-RU" dirty="0" smtClean="0"/>
              <a:t>0.2 &lt; </a:t>
            </a:r>
            <a:r>
              <a:rPr lang="fr-FR" dirty="0" smtClean="0"/>
              <a:t>H - K &lt; 1.2 </a:t>
            </a:r>
            <a:r>
              <a:rPr lang="ru-RU" dirty="0" smtClean="0"/>
              <a:t>и 0.4 &lt; </a:t>
            </a:r>
            <a:r>
              <a:rPr lang="fr-FR" dirty="0" smtClean="0"/>
              <a:t>FUV - NUV &lt; 4.6;</a:t>
            </a:r>
          </a:p>
          <a:p>
            <a:r>
              <a:rPr lang="fr-FR" dirty="0" smtClean="0"/>
              <a:t>NUV-H vs J-K: </a:t>
            </a:r>
            <a:r>
              <a:rPr lang="ru-RU" dirty="0" smtClean="0"/>
              <a:t>0.5 &lt; </a:t>
            </a:r>
            <a:r>
              <a:rPr lang="fr-FR" dirty="0" smtClean="0"/>
              <a:t>J - K &lt; 2.4 </a:t>
            </a:r>
            <a:r>
              <a:rPr lang="ru-RU" dirty="0" smtClean="0"/>
              <a:t>и 4.2 &lt; </a:t>
            </a:r>
            <a:r>
              <a:rPr lang="fr-FR" dirty="0" smtClean="0"/>
              <a:t>NUV - H &lt; 11.0;</a:t>
            </a:r>
          </a:p>
          <a:p>
            <a:r>
              <a:rPr lang="fr-FR" dirty="0" smtClean="0"/>
              <a:t>NUV-R vs J-K: </a:t>
            </a:r>
            <a:r>
              <a:rPr lang="ru-RU" dirty="0" smtClean="0"/>
              <a:t>0.5 &lt; </a:t>
            </a:r>
            <a:r>
              <a:rPr lang="fr-FR" dirty="0" smtClean="0"/>
              <a:t>J - K &lt; 2.4 </a:t>
            </a:r>
            <a:r>
              <a:rPr lang="ru-RU" dirty="0" smtClean="0"/>
              <a:t>и 1.5 &lt; </a:t>
            </a:r>
            <a:r>
              <a:rPr lang="fr-FR" dirty="0" smtClean="0"/>
              <a:t>NUV - R &lt; 8.2;</a:t>
            </a:r>
          </a:p>
          <a:p>
            <a:endParaRPr lang="ru-RU" dirty="0" smtClean="0"/>
          </a:p>
          <a:p>
            <a:r>
              <a:rPr lang="ru-RU" dirty="0" smtClean="0"/>
              <a:t>302 источника удовлетворяют хотя бы одному из критериев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25110" y="113333"/>
            <a:ext cx="8398565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отбора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551504" cy="435133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Отброшено 59 галактик, идентифицированных в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Simbad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эффективных температур с помощью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VOSA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звёзд горячее 7000 отброшены.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 измерений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25110" y="113333"/>
            <a:ext cx="8398565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списка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3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316</Words>
  <Application>Microsoft Office PowerPoint</Application>
  <PresentationFormat>Широкоэкранный</PresentationFormat>
  <Paragraphs>50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Отбор кандидатов в звёзды типа Т Тельца в созвездии Змеи</vt:lpstr>
      <vt:lpstr>Изучаемая область</vt:lpstr>
      <vt:lpstr>T Tauri звёзды</vt:lpstr>
      <vt:lpstr>GALEX</vt:lpstr>
      <vt:lpstr>2MASS и UCAC4</vt:lpstr>
      <vt:lpstr>Эталонная выборка</vt:lpstr>
      <vt:lpstr>Двухцветные диаграммы</vt:lpstr>
      <vt:lpstr>Критерии отбора</vt:lpstr>
      <vt:lpstr>Улучшение списка</vt:lpstr>
      <vt:lpstr>SED</vt:lpstr>
      <vt:lpstr>WTTS и CTTS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кандидатов в звёзды типа Т Тельца в созвездии Змеи</dc:title>
  <dc:creator>kosh</dc:creator>
  <cp:lastModifiedBy>kosh</cp:lastModifiedBy>
  <cp:revision>23</cp:revision>
  <dcterms:created xsi:type="dcterms:W3CDTF">2015-06-28T16:30:12Z</dcterms:created>
  <dcterms:modified xsi:type="dcterms:W3CDTF">2015-06-29T19:01:44Z</dcterms:modified>
</cp:coreProperties>
</file>