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84" r:id="rId8"/>
    <p:sldId id="261" r:id="rId9"/>
    <p:sldId id="262" r:id="rId10"/>
    <p:sldId id="298" r:id="rId11"/>
    <p:sldId id="291" r:id="rId12"/>
    <p:sldId id="301" r:id="rId13"/>
    <p:sldId id="304" r:id="rId14"/>
    <p:sldId id="303" r:id="rId15"/>
    <p:sldId id="299" r:id="rId16"/>
    <p:sldId id="296" r:id="rId17"/>
    <p:sldId id="297" r:id="rId18"/>
    <p:sldId id="305" r:id="rId19"/>
    <p:sldId id="306" r:id="rId20"/>
    <p:sldId id="307" r:id="rId21"/>
    <p:sldId id="308" r:id="rId22"/>
    <p:sldId id="309" r:id="rId23"/>
    <p:sldId id="310" r:id="rId24"/>
    <p:sldId id="311" r:id="rId25"/>
    <p:sldId id="267" r:id="rId26"/>
    <p:sldId id="28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0" autoAdjust="0"/>
    <p:restoredTop sz="87546" autoAdjust="0"/>
  </p:normalViewPr>
  <p:slideViewPr>
    <p:cSldViewPr snapToGrid="0">
      <p:cViewPr varScale="1">
        <p:scale>
          <a:sx n="116" d="100"/>
          <a:sy n="116" d="100"/>
        </p:scale>
        <p:origin x="-662" y="-77"/>
      </p:cViewPr>
      <p:guideLst>
        <p:guide orient="horz" pos="1685"/>
        <p:guide pos="2880"/>
      </p:guideLst>
    </p:cSldViewPr>
  </p:slideViewPr>
  <p:notesTextViewPr>
    <p:cViewPr>
      <p:scale>
        <a:sx n="3" d="2"/>
        <a:sy n="3" d="2"/>
      </p:scale>
      <p:origin x="0" y="0"/>
    </p:cViewPr>
  </p:notesTextViewPr>
  <p:sorterViewPr>
    <p:cViewPr>
      <p:scale>
        <a:sx n="100" d="100"/>
        <a:sy n="100" d="100"/>
      </p:scale>
      <p:origin x="0" y="25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345"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9346"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ED6A6A-34AC-4A03-9862-60E7482DD7DE}" type="datetimeFigureOut">
              <a:rPr lang="zh-CN" altLang="en-US" smtClean="0"/>
            </a:fld>
            <a:endParaRPr lang="zh-CN" altLang="en-US"/>
          </a:p>
        </p:txBody>
      </p:sp>
      <p:sp>
        <p:nvSpPr>
          <p:cNvPr id="1049347"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9348"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349"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9350"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F04F2-B1EE-4393-8E90-7425F16885C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幻灯片图像占位符 1"/>
          <p:cNvSpPr>
            <a:spLocks noGrp="1" noRot="1" noChangeAspect="1"/>
          </p:cNvSpPr>
          <p:nvPr>
            <p:ph type="sldImg"/>
          </p:nvPr>
        </p:nvSpPr>
        <p:spPr>
          <a:xfrm>
            <a:off x="685800" y="1143000"/>
            <a:ext cx="5486400" cy="3086100"/>
          </a:xfrm>
        </p:spPr>
      </p:sp>
      <p:sp>
        <p:nvSpPr>
          <p:cNvPr id="1048662" name="备注占位符 2"/>
          <p:cNvSpPr>
            <a:spLocks noGrp="1"/>
          </p:cNvSpPr>
          <p:nvPr>
            <p:ph type="body" idx="1"/>
          </p:nvPr>
        </p:nvSpPr>
        <p:spPr/>
        <p:txBody>
          <a:bodyPr/>
          <a:lstStyle/>
          <a:p>
            <a:endParaRPr lang="zh-CN" altLang="en-US" dirty="0"/>
          </a:p>
        </p:txBody>
      </p:sp>
      <p:sp>
        <p:nvSpPr>
          <p:cNvPr id="1048663"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p:nvPr>
        </p:nvSpPr>
        <p:spPr>
          <a:xfrm>
            <a:off x="685800" y="1143000"/>
            <a:ext cx="5486400" cy="3086100"/>
          </a:xfrm>
        </p:spPr>
      </p:sp>
      <p:sp>
        <p:nvSpPr>
          <p:cNvPr id="10490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9037"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幻灯片图像占位符 1"/>
          <p:cNvSpPr>
            <a:spLocks noGrp="1" noRot="1" noChangeAspect="1"/>
          </p:cNvSpPr>
          <p:nvPr>
            <p:ph type="sldImg"/>
          </p:nvPr>
        </p:nvSpPr>
        <p:spPr>
          <a:xfrm>
            <a:off x="685800" y="1143000"/>
            <a:ext cx="5486400" cy="3086100"/>
          </a:xfrm>
        </p:spPr>
      </p:sp>
      <p:sp>
        <p:nvSpPr>
          <p:cNvPr id="1048758" name="备注占位符 2"/>
          <p:cNvSpPr>
            <a:spLocks noGrp="1"/>
          </p:cNvSpPr>
          <p:nvPr>
            <p:ph type="body" idx="1"/>
          </p:nvPr>
        </p:nvSpPr>
        <p:spPr/>
        <p:txBody>
          <a:bodyPr/>
          <a:lstStyle/>
          <a:p>
            <a:endParaRPr lang="en-US" altLang="zh-CN" dirty="0">
              <a:solidFill>
                <a:srgbClr val="FF0000"/>
              </a:solidFill>
              <a:effectLst>
                <a:outerShdw blurRad="38100" dist="38100" dir="2700000" algn="tl">
                  <a:srgbClr val="000000">
                    <a:alpha val="43137"/>
                  </a:srgbClr>
                </a:outerShdw>
              </a:effectLst>
            </a:endParaRPr>
          </a:p>
        </p:txBody>
      </p:sp>
      <p:sp>
        <p:nvSpPr>
          <p:cNvPr id="1048759"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p:nvPr>
        </p:nvSpPr>
        <p:spPr>
          <a:xfrm>
            <a:off x="685800" y="1143000"/>
            <a:ext cx="5486400" cy="3086100"/>
          </a:xfrm>
        </p:spPr>
      </p:sp>
      <p:sp>
        <p:nvSpPr>
          <p:cNvPr id="10490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9037"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幻灯片图像占位符 1"/>
          <p:cNvSpPr>
            <a:spLocks noGrp="1" noRot="1" noChangeAspect="1"/>
          </p:cNvSpPr>
          <p:nvPr>
            <p:ph type="sldImg"/>
          </p:nvPr>
        </p:nvSpPr>
        <p:spPr>
          <a:xfrm>
            <a:off x="685800" y="1143000"/>
            <a:ext cx="5486400" cy="3086100"/>
          </a:xfrm>
        </p:spPr>
      </p:sp>
      <p:sp>
        <p:nvSpPr>
          <p:cNvPr id="1048758" name="备注占位符 2"/>
          <p:cNvSpPr>
            <a:spLocks noGrp="1"/>
          </p:cNvSpPr>
          <p:nvPr>
            <p:ph type="body" idx="1"/>
          </p:nvPr>
        </p:nvSpPr>
        <p:spPr/>
        <p:txBody>
          <a:bodyPr/>
          <a:lstStyle/>
          <a:p>
            <a:endParaRPr lang="en-US" altLang="zh-CN" dirty="0">
              <a:solidFill>
                <a:srgbClr val="FF0000"/>
              </a:solidFill>
              <a:effectLst>
                <a:outerShdw blurRad="38100" dist="38100" dir="2700000" algn="tl">
                  <a:srgbClr val="000000">
                    <a:alpha val="43137"/>
                  </a:srgbClr>
                </a:outerShdw>
              </a:effectLst>
            </a:endParaRPr>
          </a:p>
        </p:txBody>
      </p:sp>
      <p:sp>
        <p:nvSpPr>
          <p:cNvPr id="1048759"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p:nvPr>
        </p:nvSpPr>
        <p:spPr>
          <a:xfrm>
            <a:off x="685800" y="1143000"/>
            <a:ext cx="5486400" cy="3086100"/>
          </a:xfrm>
        </p:spPr>
      </p:sp>
      <p:sp>
        <p:nvSpPr>
          <p:cNvPr id="10490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9037"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幻灯片图像占位符 1"/>
          <p:cNvSpPr>
            <a:spLocks noGrp="1" noRot="1" noChangeAspect="1"/>
          </p:cNvSpPr>
          <p:nvPr>
            <p:ph type="sldImg"/>
          </p:nvPr>
        </p:nvSpPr>
        <p:spPr>
          <a:xfrm>
            <a:off x="685800" y="1143000"/>
            <a:ext cx="5486400" cy="3086100"/>
          </a:xfrm>
        </p:spPr>
      </p:sp>
      <p:sp>
        <p:nvSpPr>
          <p:cNvPr id="1048683" name="备注占位符 2"/>
          <p:cNvSpPr>
            <a:spLocks noGrp="1"/>
          </p:cNvSpPr>
          <p:nvPr>
            <p:ph type="body" idx="1"/>
          </p:nvPr>
        </p:nvSpPr>
        <p:spPr/>
        <p:txBody>
          <a:bodyPr/>
          <a:lstStyle/>
          <a:p>
            <a:endParaRPr lang="zh-CN" altLang="en-US" dirty="0"/>
          </a:p>
        </p:txBody>
      </p:sp>
      <p:sp>
        <p:nvSpPr>
          <p:cNvPr id="1048684"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幻灯片图像占位符 1"/>
          <p:cNvSpPr>
            <a:spLocks noGrp="1" noRot="1" noChangeAspect="1"/>
          </p:cNvSpPr>
          <p:nvPr>
            <p:ph type="sldImg"/>
          </p:nvPr>
        </p:nvSpPr>
        <p:spPr>
          <a:xfrm>
            <a:off x="685800" y="1143000"/>
            <a:ext cx="5486400" cy="3086100"/>
          </a:xfrm>
        </p:spPr>
      </p:sp>
      <p:sp>
        <p:nvSpPr>
          <p:cNvPr id="1048758" name="备注占位符 2"/>
          <p:cNvSpPr>
            <a:spLocks noGrp="1"/>
          </p:cNvSpPr>
          <p:nvPr>
            <p:ph type="body" idx="1"/>
          </p:nvPr>
        </p:nvSpPr>
        <p:spPr/>
        <p:txBody>
          <a:bodyPr/>
          <a:lstStyle/>
          <a:p>
            <a:endParaRPr lang="en-US" altLang="zh-CN" dirty="0">
              <a:solidFill>
                <a:srgbClr val="FF0000"/>
              </a:solidFill>
              <a:effectLst>
                <a:outerShdw blurRad="38100" dist="38100" dir="2700000" algn="tl">
                  <a:srgbClr val="000000">
                    <a:alpha val="43137"/>
                  </a:srgbClr>
                </a:outerShdw>
              </a:effectLst>
            </a:endParaRPr>
          </a:p>
        </p:txBody>
      </p:sp>
      <p:sp>
        <p:nvSpPr>
          <p:cNvPr id="1048759"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p:nvPr>
        </p:nvSpPr>
        <p:spPr>
          <a:xfrm>
            <a:off x="685800" y="1143000"/>
            <a:ext cx="5486400" cy="3086100"/>
          </a:xfrm>
        </p:spPr>
      </p:sp>
      <p:sp>
        <p:nvSpPr>
          <p:cNvPr id="10490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9037"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5" name="幻灯片图像占位符 1"/>
          <p:cNvSpPr>
            <a:spLocks noGrp="1" noRot="1" noChangeAspect="1"/>
          </p:cNvSpPr>
          <p:nvPr>
            <p:ph type="sldImg"/>
          </p:nvPr>
        </p:nvSpPr>
        <p:spPr>
          <a:xfrm>
            <a:off x="685800" y="1143000"/>
            <a:ext cx="5486400" cy="3086100"/>
          </a:xfrm>
        </p:spPr>
      </p:sp>
      <p:sp>
        <p:nvSpPr>
          <p:cNvPr id="1049036"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9037"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幻灯片图像占位符 1"/>
          <p:cNvSpPr>
            <a:spLocks noGrp="1" noRot="1" noChangeAspect="1"/>
          </p:cNvSpPr>
          <p:nvPr>
            <p:ph type="sldImg"/>
          </p:nvPr>
        </p:nvSpPr>
        <p:spPr>
          <a:xfrm>
            <a:off x="685800" y="1143000"/>
            <a:ext cx="5486400" cy="3086100"/>
          </a:xfrm>
        </p:spPr>
      </p:sp>
      <p:sp>
        <p:nvSpPr>
          <p:cNvPr id="1048697" name="备注占位符 2"/>
          <p:cNvSpPr>
            <a:spLocks noGrp="1"/>
          </p:cNvSpPr>
          <p:nvPr>
            <p:ph type="body" idx="1"/>
          </p:nvPr>
        </p:nvSpPr>
        <p:spPr/>
        <p:txBody>
          <a:bodyPr/>
          <a:lstStyle/>
          <a:p>
            <a:endParaRPr lang="zh-CN" altLang="en-US" dirty="0"/>
          </a:p>
        </p:txBody>
      </p:sp>
      <p:sp>
        <p:nvSpPr>
          <p:cNvPr id="1048698"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幻灯片图像占位符 1"/>
          <p:cNvSpPr>
            <a:spLocks noGrp="1" noRot="1" noChangeAspect="1"/>
          </p:cNvSpPr>
          <p:nvPr>
            <p:ph type="sldImg"/>
          </p:nvPr>
        </p:nvSpPr>
        <p:spPr>
          <a:xfrm>
            <a:off x="685800" y="1143000"/>
            <a:ext cx="5486400" cy="3086100"/>
          </a:xfrm>
        </p:spPr>
      </p:sp>
      <p:sp>
        <p:nvSpPr>
          <p:cNvPr id="104873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p:txBody>
      </p:sp>
      <p:sp>
        <p:nvSpPr>
          <p:cNvPr id="1048740"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幻灯片图像占位符 1"/>
          <p:cNvSpPr>
            <a:spLocks noGrp="1" noRot="1" noChangeAspect="1"/>
          </p:cNvSpPr>
          <p:nvPr>
            <p:ph type="sldImg"/>
          </p:nvPr>
        </p:nvSpPr>
        <p:spPr>
          <a:xfrm>
            <a:off x="685800" y="1143000"/>
            <a:ext cx="5486400" cy="3086100"/>
          </a:xfrm>
        </p:spPr>
      </p:sp>
      <p:sp>
        <p:nvSpPr>
          <p:cNvPr id="1048739"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altLang="zh-CN" dirty="0"/>
          </a:p>
        </p:txBody>
      </p:sp>
      <p:sp>
        <p:nvSpPr>
          <p:cNvPr id="1048740"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幻灯片图像占位符 1"/>
          <p:cNvSpPr>
            <a:spLocks noGrp="1" noRot="1" noChangeAspect="1"/>
          </p:cNvSpPr>
          <p:nvPr>
            <p:ph type="sldImg"/>
          </p:nvPr>
        </p:nvSpPr>
        <p:spPr>
          <a:xfrm>
            <a:off x="685800" y="1143000"/>
            <a:ext cx="5486400" cy="3086100"/>
          </a:xfrm>
        </p:spPr>
      </p:sp>
      <p:sp>
        <p:nvSpPr>
          <p:cNvPr id="1048758" name="备注占位符 2"/>
          <p:cNvSpPr>
            <a:spLocks noGrp="1"/>
          </p:cNvSpPr>
          <p:nvPr>
            <p:ph type="body" idx="1"/>
          </p:nvPr>
        </p:nvSpPr>
        <p:spPr/>
        <p:txBody>
          <a:bodyPr/>
          <a:lstStyle/>
          <a:p>
            <a:endParaRPr lang="en-US" altLang="zh-CN" dirty="0">
              <a:solidFill>
                <a:srgbClr val="FF0000"/>
              </a:solidFill>
              <a:effectLst>
                <a:outerShdw blurRad="38100" dist="38100" dir="2700000" algn="tl">
                  <a:srgbClr val="000000">
                    <a:alpha val="43137"/>
                  </a:srgbClr>
                </a:outerShdw>
              </a:effectLst>
            </a:endParaRPr>
          </a:p>
        </p:txBody>
      </p:sp>
      <p:sp>
        <p:nvSpPr>
          <p:cNvPr id="1048759"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幻灯片图像占位符 1"/>
          <p:cNvSpPr>
            <a:spLocks noGrp="1" noRot="1" noChangeAspect="1"/>
          </p:cNvSpPr>
          <p:nvPr>
            <p:ph type="sldImg"/>
          </p:nvPr>
        </p:nvSpPr>
        <p:spPr>
          <a:xfrm>
            <a:off x="685800" y="1143000"/>
            <a:ext cx="5486400" cy="3086100"/>
          </a:xfrm>
        </p:spPr>
      </p:sp>
      <p:sp>
        <p:nvSpPr>
          <p:cNvPr id="1048804"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zh-CN" altLang="en-US" dirty="0"/>
          </a:p>
        </p:txBody>
      </p:sp>
      <p:sp>
        <p:nvSpPr>
          <p:cNvPr id="1048805" name="灯片编号占位符 3"/>
          <p:cNvSpPr>
            <a:spLocks noGrp="1"/>
          </p:cNvSpPr>
          <p:nvPr>
            <p:ph type="sldNum" sz="quarter" idx="10"/>
          </p:nvPr>
        </p:nvSpPr>
        <p:spPr/>
        <p:txBody>
          <a:bodyPr/>
          <a:lstStyle/>
          <a:p>
            <a:fld id="{335F04F2-B1EE-4393-8E90-7425F16885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45" name="Title 1"/>
          <p:cNvSpPr>
            <a:spLocks noGrp="1"/>
          </p:cNvSpPr>
          <p:nvPr>
            <p:ph type="ctrTitle"/>
          </p:nvPr>
        </p:nvSpPr>
        <p:spPr>
          <a:xfrm>
            <a:off x="685800" y="841772"/>
            <a:ext cx="7772400" cy="1790700"/>
          </a:xfrm>
        </p:spPr>
        <p:txBody>
          <a:bodyPr anchor="b"/>
          <a:lstStyle>
            <a:lvl1pPr algn="ctr">
              <a:defRPr sz="6000"/>
            </a:lvl1pPr>
          </a:lstStyle>
          <a:p>
            <a:r>
              <a:rPr lang="zh-CN" altLang="en-US"/>
              <a:t>单击此处编辑母版标题样式</a:t>
            </a:r>
            <a:endParaRPr lang="en-US" dirty="0"/>
          </a:p>
        </p:txBody>
      </p:sp>
      <p:sp>
        <p:nvSpPr>
          <p:cNvPr id="1048646" name="Subtitle 2"/>
          <p:cNvSpPr>
            <a:spLocks noGrp="1"/>
          </p:cNvSpPr>
          <p:nvPr>
            <p:ph type="subTitle" idx="1" hasCustomPrompt="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048647" name="Date Placeholder 3"/>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8648" name="Footer Placeholder 4"/>
          <p:cNvSpPr>
            <a:spLocks noGrp="1"/>
          </p:cNvSpPr>
          <p:nvPr>
            <p:ph type="ftr" sz="quarter" idx="11"/>
          </p:nvPr>
        </p:nvSpPr>
        <p:spPr/>
        <p:txBody>
          <a:bodyPr/>
          <a:lstStyle/>
          <a:p>
            <a:endParaRPr lang="zh-CN" altLang="en-US"/>
          </a:p>
        </p:txBody>
      </p:sp>
      <p:sp>
        <p:nvSpPr>
          <p:cNvPr id="1048649" name="Slide Number Placeholder 5"/>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315" name="Title 1"/>
          <p:cNvSpPr>
            <a:spLocks noGrp="1"/>
          </p:cNvSpPr>
          <p:nvPr>
            <p:ph type="title"/>
          </p:nvPr>
        </p:nvSpPr>
        <p:spPr/>
        <p:txBody>
          <a:bodyPr/>
          <a:lstStyle/>
          <a:p>
            <a:r>
              <a:rPr lang="zh-CN" altLang="en-US"/>
              <a:t>单击此处编辑母版标题样式</a:t>
            </a:r>
            <a:endParaRPr lang="en-US" dirty="0"/>
          </a:p>
        </p:txBody>
      </p:sp>
      <p:sp>
        <p:nvSpPr>
          <p:cNvPr id="1049316"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17" name="Date Placeholder 3"/>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18" name="Footer Placeholder 4"/>
          <p:cNvSpPr>
            <a:spLocks noGrp="1"/>
          </p:cNvSpPr>
          <p:nvPr>
            <p:ph type="ftr" sz="quarter" idx="11"/>
          </p:nvPr>
        </p:nvSpPr>
        <p:spPr/>
        <p:txBody>
          <a:bodyPr/>
          <a:lstStyle/>
          <a:p>
            <a:endParaRPr lang="zh-CN" altLang="en-US"/>
          </a:p>
        </p:txBody>
      </p:sp>
      <p:sp>
        <p:nvSpPr>
          <p:cNvPr id="1049319" name="Slide Number Placeholder 5"/>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9299" name="Vertical Title 1"/>
          <p:cNvSpPr>
            <a:spLocks noGrp="1"/>
          </p:cNvSpPr>
          <p:nvPr>
            <p:ph type="title" orient="vert"/>
          </p:nvPr>
        </p:nvSpPr>
        <p:spPr>
          <a:xfrm>
            <a:off x="6543676" y="273846"/>
            <a:ext cx="1971675" cy="4358879"/>
          </a:xfrm>
        </p:spPr>
        <p:txBody>
          <a:bodyPr vert="eaVert"/>
          <a:lstStyle/>
          <a:p>
            <a:r>
              <a:rPr lang="zh-CN" altLang="en-US"/>
              <a:t>单击此处编辑母版标题样式</a:t>
            </a:r>
            <a:endParaRPr lang="en-US" dirty="0"/>
          </a:p>
        </p:txBody>
      </p:sp>
      <p:sp>
        <p:nvSpPr>
          <p:cNvPr id="1049300" name="Vertical Text Placeholder 2"/>
          <p:cNvSpPr>
            <a:spLocks noGrp="1"/>
          </p:cNvSpPr>
          <p:nvPr>
            <p:ph type="body" orient="vert" idx="1" hasCustomPrompt="1"/>
          </p:nvPr>
        </p:nvSpPr>
        <p:spPr>
          <a:xfrm>
            <a:off x="628655" y="273846"/>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01" name="Date Placeholder 3"/>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02" name="Footer Placeholder 4"/>
          <p:cNvSpPr>
            <a:spLocks noGrp="1"/>
          </p:cNvSpPr>
          <p:nvPr>
            <p:ph type="ftr" sz="quarter" idx="11"/>
          </p:nvPr>
        </p:nvSpPr>
        <p:spPr/>
        <p:txBody>
          <a:bodyPr/>
          <a:lstStyle/>
          <a:p>
            <a:endParaRPr lang="zh-CN" altLang="en-US"/>
          </a:p>
        </p:txBody>
      </p:sp>
      <p:sp>
        <p:nvSpPr>
          <p:cNvPr id="1049303" name="Slide Number Placeholder 5"/>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9304" name="Title 1"/>
          <p:cNvSpPr>
            <a:spLocks noGrp="1"/>
          </p:cNvSpPr>
          <p:nvPr>
            <p:ph type="title"/>
          </p:nvPr>
        </p:nvSpPr>
        <p:spPr/>
        <p:txBody>
          <a:bodyPr/>
          <a:lstStyle/>
          <a:p>
            <a:r>
              <a:rPr lang="zh-CN" altLang="en-US"/>
              <a:t>单击此处编辑母版标题样式</a:t>
            </a:r>
            <a:endParaRPr lang="en-US" dirty="0"/>
          </a:p>
        </p:txBody>
      </p:sp>
      <p:sp>
        <p:nvSpPr>
          <p:cNvPr id="1049305"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06" name="Date Placeholder 3"/>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07" name="Footer Placeholder 4"/>
          <p:cNvSpPr>
            <a:spLocks noGrp="1"/>
          </p:cNvSpPr>
          <p:nvPr>
            <p:ph type="ftr" sz="quarter" idx="11"/>
          </p:nvPr>
        </p:nvSpPr>
        <p:spPr/>
        <p:txBody>
          <a:bodyPr/>
          <a:lstStyle/>
          <a:p>
            <a:endParaRPr lang="zh-CN" altLang="en-US"/>
          </a:p>
        </p:txBody>
      </p:sp>
      <p:sp>
        <p:nvSpPr>
          <p:cNvPr id="1049308" name="Slide Number Placeholder 5"/>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320" name="Title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endParaRPr lang="en-US" dirty="0"/>
          </a:p>
        </p:txBody>
      </p:sp>
      <p:sp>
        <p:nvSpPr>
          <p:cNvPr id="1049321" name="Text Placeholder 2"/>
          <p:cNvSpPr>
            <a:spLocks noGrp="1"/>
          </p:cNvSpPr>
          <p:nvPr>
            <p:ph type="body" idx="1" hasCustomPrompt="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9322" name="Date Placeholder 3"/>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23" name="Footer Placeholder 4"/>
          <p:cNvSpPr>
            <a:spLocks noGrp="1"/>
          </p:cNvSpPr>
          <p:nvPr>
            <p:ph type="ftr" sz="quarter" idx="11"/>
          </p:nvPr>
        </p:nvSpPr>
        <p:spPr/>
        <p:txBody>
          <a:bodyPr/>
          <a:lstStyle/>
          <a:p>
            <a:endParaRPr lang="zh-CN" altLang="en-US"/>
          </a:p>
        </p:txBody>
      </p:sp>
      <p:sp>
        <p:nvSpPr>
          <p:cNvPr id="1049324" name="Slide Number Placeholder 5"/>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325" name="Title 1"/>
          <p:cNvSpPr>
            <a:spLocks noGrp="1"/>
          </p:cNvSpPr>
          <p:nvPr>
            <p:ph type="title"/>
          </p:nvPr>
        </p:nvSpPr>
        <p:spPr/>
        <p:txBody>
          <a:bodyPr/>
          <a:lstStyle/>
          <a:p>
            <a:r>
              <a:rPr lang="zh-CN" altLang="en-US"/>
              <a:t>单击此处编辑母版标题样式</a:t>
            </a:r>
            <a:endParaRPr lang="en-US" dirty="0"/>
          </a:p>
        </p:txBody>
      </p:sp>
      <p:sp>
        <p:nvSpPr>
          <p:cNvPr id="1049326"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27"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28" name="Date Placeholder 4"/>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29" name="Footer Placeholder 5"/>
          <p:cNvSpPr>
            <a:spLocks noGrp="1"/>
          </p:cNvSpPr>
          <p:nvPr>
            <p:ph type="ftr" sz="quarter" idx="11"/>
          </p:nvPr>
        </p:nvSpPr>
        <p:spPr/>
        <p:txBody>
          <a:bodyPr/>
          <a:lstStyle/>
          <a:p>
            <a:endParaRPr lang="zh-CN" altLang="en-US"/>
          </a:p>
        </p:txBody>
      </p:sp>
      <p:sp>
        <p:nvSpPr>
          <p:cNvPr id="1049330" name="Slide Number Placeholder 6"/>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331" name="Title 1"/>
          <p:cNvSpPr>
            <a:spLocks noGrp="1"/>
          </p:cNvSpPr>
          <p:nvPr>
            <p:ph type="title"/>
          </p:nvPr>
        </p:nvSpPr>
        <p:spPr>
          <a:xfrm>
            <a:off x="629841" y="273847"/>
            <a:ext cx="7886700" cy="994172"/>
          </a:xfrm>
        </p:spPr>
        <p:txBody>
          <a:bodyPr/>
          <a:lstStyle/>
          <a:p>
            <a:r>
              <a:rPr lang="zh-CN" altLang="en-US"/>
              <a:t>单击此处编辑母版标题样式</a:t>
            </a:r>
            <a:endParaRPr lang="en-US" dirty="0"/>
          </a:p>
        </p:txBody>
      </p:sp>
      <p:sp>
        <p:nvSpPr>
          <p:cNvPr id="1049332" name="Text Placeholder 2"/>
          <p:cNvSpPr>
            <a:spLocks noGrp="1"/>
          </p:cNvSpPr>
          <p:nvPr>
            <p:ph type="body" idx="1" hasCustomPrompt="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9333"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34" name="Text Placeholder 4"/>
          <p:cNvSpPr>
            <a:spLocks noGrp="1"/>
          </p:cNvSpPr>
          <p:nvPr>
            <p:ph type="body" sz="quarter" idx="3" hasCustomPrompt="1"/>
          </p:nvPr>
        </p:nvSpPr>
        <p:spPr>
          <a:xfrm>
            <a:off x="4629155"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9335" name="Content Placeholder 5"/>
          <p:cNvSpPr>
            <a:spLocks noGrp="1"/>
          </p:cNvSpPr>
          <p:nvPr>
            <p:ph sz="quarter" idx="4" hasCustomPrompt="1"/>
          </p:nvPr>
        </p:nvSpPr>
        <p:spPr>
          <a:xfrm>
            <a:off x="4629155"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36" name="Date Placeholder 6"/>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37" name="Footer Placeholder 7"/>
          <p:cNvSpPr>
            <a:spLocks noGrp="1"/>
          </p:cNvSpPr>
          <p:nvPr>
            <p:ph type="ftr" sz="quarter" idx="11"/>
          </p:nvPr>
        </p:nvSpPr>
        <p:spPr/>
        <p:txBody>
          <a:bodyPr/>
          <a:lstStyle/>
          <a:p>
            <a:endParaRPr lang="zh-CN" altLang="en-US"/>
          </a:p>
        </p:txBody>
      </p:sp>
      <p:sp>
        <p:nvSpPr>
          <p:cNvPr id="1049338" name="Slide Number Placeholder 8"/>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9295" name="Title 1"/>
          <p:cNvSpPr>
            <a:spLocks noGrp="1"/>
          </p:cNvSpPr>
          <p:nvPr>
            <p:ph type="title"/>
          </p:nvPr>
        </p:nvSpPr>
        <p:spPr/>
        <p:txBody>
          <a:bodyPr/>
          <a:lstStyle/>
          <a:p>
            <a:r>
              <a:rPr lang="zh-CN" altLang="en-US"/>
              <a:t>单击此处编辑母版标题样式</a:t>
            </a:r>
            <a:endParaRPr lang="en-US" dirty="0"/>
          </a:p>
        </p:txBody>
      </p:sp>
      <p:sp>
        <p:nvSpPr>
          <p:cNvPr id="1049296" name="Date Placeholder 2"/>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297" name="Footer Placeholder 3"/>
          <p:cNvSpPr>
            <a:spLocks noGrp="1"/>
          </p:cNvSpPr>
          <p:nvPr>
            <p:ph type="ftr" sz="quarter" idx="11"/>
          </p:nvPr>
        </p:nvSpPr>
        <p:spPr/>
        <p:txBody>
          <a:bodyPr/>
          <a:lstStyle/>
          <a:p>
            <a:endParaRPr lang="zh-CN" altLang="en-US"/>
          </a:p>
        </p:txBody>
      </p:sp>
      <p:sp>
        <p:nvSpPr>
          <p:cNvPr id="1049298" name="Slide Number Placeholder 4"/>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339"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1049340" name="Content Placeholder 2"/>
          <p:cNvSpPr>
            <a:spLocks noGrp="1"/>
          </p:cNvSpPr>
          <p:nvPr>
            <p:ph idx="1" hasCustomPrompt="1"/>
          </p:nvPr>
        </p:nvSpPr>
        <p:spPr>
          <a:xfrm>
            <a:off x="3887391"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9341" name="Text Placeholder 3"/>
          <p:cNvSpPr>
            <a:spLocks noGrp="1"/>
          </p:cNvSpPr>
          <p:nvPr>
            <p:ph type="body" sz="half" idx="2" hasCustomPrompt="1"/>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9342" name="Date Placeholder 4"/>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43" name="Footer Placeholder 5"/>
          <p:cNvSpPr>
            <a:spLocks noGrp="1"/>
          </p:cNvSpPr>
          <p:nvPr>
            <p:ph type="ftr" sz="quarter" idx="11"/>
          </p:nvPr>
        </p:nvSpPr>
        <p:spPr/>
        <p:txBody>
          <a:bodyPr/>
          <a:lstStyle/>
          <a:p>
            <a:endParaRPr lang="zh-CN" altLang="en-US"/>
          </a:p>
        </p:txBody>
      </p:sp>
      <p:sp>
        <p:nvSpPr>
          <p:cNvPr id="1049344" name="Slide Number Placeholder 6"/>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309" name="Title 1"/>
          <p:cNvSpPr>
            <a:spLocks noGrp="1"/>
          </p:cNvSpPr>
          <p:nvPr>
            <p:ph type="title"/>
          </p:nvPr>
        </p:nvSpPr>
        <p:spPr>
          <a:xfrm>
            <a:off x="629841" y="342900"/>
            <a:ext cx="2949178" cy="1200150"/>
          </a:xfrm>
        </p:spPr>
        <p:txBody>
          <a:bodyPr anchor="b"/>
          <a:lstStyle>
            <a:lvl1pPr>
              <a:defRPr sz="3200"/>
            </a:lvl1pPr>
          </a:lstStyle>
          <a:p>
            <a:r>
              <a:rPr lang="zh-CN" altLang="en-US"/>
              <a:t>单击此处编辑母版标题样式</a:t>
            </a:r>
            <a:endParaRPr lang="en-US" dirty="0"/>
          </a:p>
        </p:txBody>
      </p:sp>
      <p:sp>
        <p:nvSpPr>
          <p:cNvPr id="1049310" name="Picture Placeholder 2"/>
          <p:cNvSpPr>
            <a:spLocks noGrp="1" noChangeAspect="1"/>
          </p:cNvSpPr>
          <p:nvPr>
            <p:ph type="pic" idx="1"/>
          </p:nvPr>
        </p:nvSpPr>
        <p:spPr>
          <a:xfrm>
            <a:off x="3887391" y="740572"/>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49311" name="Text Placeholder 3"/>
          <p:cNvSpPr>
            <a:spLocks noGrp="1"/>
          </p:cNvSpPr>
          <p:nvPr>
            <p:ph type="body" sz="half" idx="2" hasCustomPrompt="1"/>
          </p:nvPr>
        </p:nvSpPr>
        <p:spPr>
          <a:xfrm>
            <a:off x="629841" y="1543052"/>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9312" name="Date Placeholder 4"/>
          <p:cNvSpPr>
            <a:spLocks noGrp="1"/>
          </p:cNvSpPr>
          <p:nvPr>
            <p:ph type="dt" sz="half" idx="10"/>
          </p:nvPr>
        </p:nvSpPr>
        <p:spPr/>
        <p:txBody>
          <a:bodyPr/>
          <a:lstStyle/>
          <a:p>
            <a:fld id="{B25CD506-F3BE-4A5C-B082-EE105BDB2B1A}" type="datetimeFigureOut">
              <a:rPr lang="zh-CN" altLang="en-US" smtClean="0"/>
            </a:fld>
            <a:endParaRPr lang="zh-CN" altLang="en-US"/>
          </a:p>
        </p:txBody>
      </p:sp>
      <p:sp>
        <p:nvSpPr>
          <p:cNvPr id="1049313" name="Footer Placeholder 5"/>
          <p:cNvSpPr>
            <a:spLocks noGrp="1"/>
          </p:cNvSpPr>
          <p:nvPr>
            <p:ph type="ftr" sz="quarter" idx="11"/>
          </p:nvPr>
        </p:nvSpPr>
        <p:spPr/>
        <p:txBody>
          <a:bodyPr/>
          <a:lstStyle/>
          <a:p>
            <a:endParaRPr lang="zh-CN" altLang="en-US"/>
          </a:p>
        </p:txBody>
      </p:sp>
      <p:sp>
        <p:nvSpPr>
          <p:cNvPr id="1049314" name="Slide Number Placeholder 6"/>
          <p:cNvSpPr>
            <a:spLocks noGrp="1"/>
          </p:cNvSpPr>
          <p:nvPr>
            <p:ph type="sldNum" sz="quarter" idx="12"/>
          </p:nvPr>
        </p:nvSpPr>
        <p:spPr/>
        <p:txBody>
          <a:bodyPr/>
          <a:lstStyle/>
          <a:p>
            <a:fld id="{0F006758-717D-4B71-BC43-7D0DB54092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1048577"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48578"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CD506-F3BE-4A5C-B082-EE105BDB2B1A}" type="datetimeFigureOut">
              <a:rPr lang="zh-CN" altLang="en-US" smtClean="0"/>
            </a:fld>
            <a:endParaRPr lang="zh-CN" altLang="en-US"/>
          </a:p>
        </p:txBody>
      </p:sp>
      <p:sp>
        <p:nvSpPr>
          <p:cNvPr id="1048579"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006758-717D-4B71-BC43-7D0DB54092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15.pn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16"/>
          <p:cNvGrpSpPr/>
          <p:nvPr/>
        </p:nvGrpSpPr>
        <p:grpSpPr>
          <a:xfrm>
            <a:off x="-38220" y="1817953"/>
            <a:ext cx="9182220" cy="1342041"/>
            <a:chOff x="19587" y="1908269"/>
            <a:chExt cx="11909178" cy="2385852"/>
          </a:xfrm>
          <a:scene3d>
            <a:camera prst="orthographicFront">
              <a:rot lat="0" lon="0" rev="0"/>
            </a:camera>
            <a:lightRig rig="glow" dir="t">
              <a:rot lat="0" lon="0" rev="4800000"/>
            </a:lightRig>
          </a:scene3d>
        </p:grpSpPr>
        <p:sp>
          <p:nvSpPr>
            <p:cNvPr id="1048657" name="矩形 5"/>
            <p:cNvSpPr/>
            <p:nvPr/>
          </p:nvSpPr>
          <p:spPr>
            <a:xfrm>
              <a:off x="221673" y="1913981"/>
              <a:ext cx="11707092" cy="2340000"/>
            </a:xfrm>
            <a:prstGeom prst="rect">
              <a:avLst/>
            </a:prstGeom>
            <a:solidFill>
              <a:srgbClr val="0174AB"/>
            </a:solid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8" name="文本框 6"/>
            <p:cNvSpPr txBox="1"/>
            <p:nvPr/>
          </p:nvSpPr>
          <p:spPr>
            <a:xfrm>
              <a:off x="840652" y="1913981"/>
              <a:ext cx="9935434" cy="2380140"/>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pPr algn="ctr"/>
              <a:r>
                <a:rPr lang="zh-CN" altLang="en-US" sz="4050" b="1" spc="225" dirty="0" smtClean="0">
                  <a:solidFill>
                    <a:schemeClr val="bg1"/>
                  </a:solidFill>
                  <a:latin typeface="微软雅黑" panose="020B0503020204020204" pitchFamily="34" charset="-122"/>
                  <a:ea typeface="微软雅黑" panose="020B0503020204020204" pitchFamily="34" charset="-122"/>
                </a:rPr>
                <a:t>现代优化算法</a:t>
              </a:r>
              <a:endParaRPr lang="en-US" altLang="zh-CN" sz="4050" b="1" spc="225" dirty="0" smtClean="0">
                <a:solidFill>
                  <a:schemeClr val="bg1"/>
                </a:solidFill>
                <a:latin typeface="微软雅黑" panose="020B0503020204020204" pitchFamily="34" charset="-122"/>
                <a:ea typeface="微软雅黑" panose="020B0503020204020204" pitchFamily="34" charset="-122"/>
              </a:endParaRPr>
            </a:p>
            <a:p>
              <a:pPr algn="ctr"/>
              <a:r>
                <a:rPr lang="en-US" altLang="zh-CN" sz="4050" b="1" spc="225" dirty="0" smtClean="0">
                  <a:solidFill>
                    <a:schemeClr val="bg1"/>
                  </a:solidFill>
                  <a:latin typeface="微软雅黑" panose="020B0503020204020204" pitchFamily="34" charset="-122"/>
                  <a:ea typeface="微软雅黑" panose="020B0503020204020204" pitchFamily="34" charset="-122"/>
                </a:rPr>
                <a:t>             ———</a:t>
              </a:r>
              <a:r>
                <a:rPr lang="zh-CN" altLang="en-US" sz="4050" b="1" spc="225" dirty="0" smtClean="0">
                  <a:solidFill>
                    <a:schemeClr val="bg1"/>
                  </a:solidFill>
                  <a:latin typeface="微软雅黑" panose="020B0503020204020204" pitchFamily="34" charset="-122"/>
                  <a:ea typeface="微软雅黑" panose="020B0503020204020204" pitchFamily="34" charset="-122"/>
                </a:rPr>
                <a:t>多</a:t>
              </a:r>
              <a:r>
                <a:rPr lang="zh-CN" altLang="en-US" sz="4050" b="1" spc="225" dirty="0">
                  <a:solidFill>
                    <a:schemeClr val="bg1"/>
                  </a:solidFill>
                  <a:latin typeface="微软雅黑" panose="020B0503020204020204" pitchFamily="34" charset="-122"/>
                  <a:ea typeface="微软雅黑" panose="020B0503020204020204" pitchFamily="34" charset="-122"/>
                </a:rPr>
                <a:t>维</a:t>
              </a:r>
              <a:r>
                <a:rPr lang="zh-CN" altLang="en-US" sz="4050" b="1" spc="225" dirty="0" smtClean="0">
                  <a:solidFill>
                    <a:schemeClr val="bg1"/>
                  </a:solidFill>
                  <a:latin typeface="微软雅黑" panose="020B0503020204020204" pitchFamily="34" charset="-122"/>
                  <a:ea typeface="微软雅黑" panose="020B0503020204020204" pitchFamily="34" charset="-122"/>
                </a:rPr>
                <a:t>背包问题</a:t>
              </a:r>
              <a:endParaRPr lang="en-US" altLang="zh-CN" sz="4050" b="1" spc="225" dirty="0" smtClean="0">
                <a:solidFill>
                  <a:schemeClr val="bg1"/>
                </a:solidFill>
                <a:latin typeface="微软雅黑" panose="020B0503020204020204" pitchFamily="34" charset="-122"/>
                <a:ea typeface="微软雅黑" panose="020B0503020204020204" pitchFamily="34" charset="-122"/>
              </a:endParaRPr>
            </a:p>
          </p:txBody>
        </p:sp>
        <p:pic>
          <p:nvPicPr>
            <p:cNvPr id="2097152" name="图片 3"/>
            <p:cNvPicPr>
              <a:picLocks noChangeAspect="1"/>
            </p:cNvPicPr>
            <p:nvPr/>
          </p:nvPicPr>
          <p:blipFill>
            <a:blip r:embed="rId1"/>
            <a:stretch>
              <a:fillRect/>
            </a:stretch>
          </p:blipFill>
          <p:spPr>
            <a:xfrm>
              <a:off x="19587" y="1908269"/>
              <a:ext cx="2268748" cy="2340000"/>
            </a:xfrm>
            <a:prstGeom prst="rect">
              <a:avLst/>
            </a:prstGeom>
            <a:ln>
              <a:noFill/>
            </a:ln>
            <a:effectLst>
              <a:outerShdw blurRad="190500" dist="228600" dir="2700000" algn="ctr">
                <a:srgbClr val="000000">
                  <a:alpha val="30000"/>
                </a:srgbClr>
              </a:outerShdw>
            </a:effectLst>
            <a:sp3d prstMaterial="matte">
              <a:bevelT w="127000" h="63500"/>
            </a:sp3d>
          </p:spPr>
        </p:pic>
      </p:grpSp>
      <p:pic>
        <p:nvPicPr>
          <p:cNvPr id="2097153" name="图片 18"/>
          <p:cNvPicPr>
            <a:picLocks noChangeAspect="1"/>
          </p:cNvPicPr>
          <p:nvPr/>
        </p:nvPicPr>
        <p:blipFill rotWithShape="1">
          <a:blip r:embed="rId2"/>
          <a:srcRect l="6418" t="6945" r="5119" b="6389"/>
          <a:stretch>
            <a:fillRect/>
          </a:stretch>
        </p:blipFill>
        <p:spPr>
          <a:xfrm>
            <a:off x="3301116" y="0"/>
            <a:ext cx="2047009" cy="1504084"/>
          </a:xfrm>
          <a:prstGeom prst="ellipse">
            <a:avLst/>
          </a:prstGeom>
        </p:spPr>
      </p:pic>
      <p:sp>
        <p:nvSpPr>
          <p:cNvPr id="2" name="TextBox 1"/>
          <p:cNvSpPr txBox="1"/>
          <p:nvPr/>
        </p:nvSpPr>
        <p:spPr>
          <a:xfrm>
            <a:off x="2176803" y="3618130"/>
            <a:ext cx="6190291" cy="369332"/>
          </a:xfrm>
          <a:prstGeom prst="rect">
            <a:avLst/>
          </a:prstGeom>
          <a:noFill/>
        </p:spPr>
        <p:txBody>
          <a:bodyPr wrap="square" rtlCol="0">
            <a:spAutoFit/>
          </a:bodyPr>
          <a:lstStyle/>
          <a:p>
            <a:r>
              <a:rPr lang="zh-CN" altLang="en-US" b="1" dirty="0" smtClean="0"/>
              <a:t>小组成员：洪圣博  张瑜  赵鹏  巢晨  啜</a:t>
            </a:r>
            <a:r>
              <a:rPr lang="zh-CN" altLang="en-US" b="1" dirty="0"/>
              <a:t>文慧</a:t>
            </a:r>
            <a:endParaRPr lang="zh-CN" altLang="en-US" b="1"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文本框 2"/>
          <p:cNvSpPr txBox="1"/>
          <p:nvPr/>
        </p:nvSpPr>
        <p:spPr>
          <a:xfrm>
            <a:off x="213126" y="2305786"/>
            <a:ext cx="2961689" cy="923330"/>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优化前用</a:t>
            </a:r>
            <a:r>
              <a:rPr lang="en-US" altLang="zh-CN" b="1" kern="100" dirty="0" smtClean="0">
                <a:sym typeface="+mn-ea"/>
              </a:rPr>
              <a:t>w2</a:t>
            </a:r>
            <a:r>
              <a:rPr lang="zh-CN" altLang="en-US" b="1" kern="100" dirty="0" smtClean="0">
                <a:sym typeface="+mn-ea"/>
              </a:rPr>
              <a:t>计算收益密度：</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1049020" name="矩形 2"/>
          <p:cNvSpPr/>
          <p:nvPr/>
        </p:nvSpPr>
        <p:spPr>
          <a:xfrm>
            <a:off x="135082" y="950908"/>
            <a:ext cx="8894618" cy="413544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3" name="圆角矩形 5"/>
          <p:cNvSpPr/>
          <p:nvPr/>
        </p:nvSpPr>
        <p:spPr>
          <a:xfrm>
            <a:off x="135334"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算法结果</a:t>
            </a:r>
            <a:endParaRPr lang="zh-CN" altLang="en-US" sz="1600" b="1" dirty="0"/>
          </a:p>
        </p:txBody>
      </p:sp>
      <p:sp>
        <p:nvSpPr>
          <p:cNvPr id="1049024" name="矩形 20"/>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0" name="TextBox 19"/>
          <p:cNvSpPr txBox="1"/>
          <p:nvPr/>
        </p:nvSpPr>
        <p:spPr>
          <a:xfrm>
            <a:off x="135082" y="-48743"/>
            <a:ext cx="5317435" cy="584775"/>
          </a:xfrm>
          <a:prstGeom prst="rect">
            <a:avLst/>
          </a:prstGeom>
          <a:noFill/>
        </p:spPr>
        <p:txBody>
          <a:bodyPr wrap="square" rtlCol="0">
            <a:spAutoFit/>
          </a:bodyPr>
          <a:lstStyle/>
          <a:p>
            <a:r>
              <a:rPr lang="zh-CN" altLang="en-US" sz="3200" b="1" dirty="0" smtClean="0"/>
              <a:t>回溯法优化前后比较 </a:t>
            </a:r>
            <a:endParaRPr lang="zh-CN" altLang="en-US" sz="3200" b="1" dirty="0"/>
          </a:p>
        </p:txBody>
      </p:sp>
      <p:sp>
        <p:nvSpPr>
          <p:cNvPr id="11" name="文本框 2"/>
          <p:cNvSpPr txBox="1"/>
          <p:nvPr/>
        </p:nvSpPr>
        <p:spPr>
          <a:xfrm>
            <a:off x="213125" y="3289459"/>
            <a:ext cx="2961689" cy="923330"/>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优化后用</a:t>
            </a:r>
            <a:r>
              <a:rPr lang="en-US" altLang="zh-CN" b="1" kern="100" dirty="0" smtClean="0">
                <a:sym typeface="+mn-ea"/>
              </a:rPr>
              <a:t>w1</a:t>
            </a:r>
            <a:r>
              <a:rPr lang="zh-CN" altLang="en-US" b="1" kern="100" dirty="0" smtClean="0">
                <a:sym typeface="+mn-ea"/>
              </a:rPr>
              <a:t>计算收益密度：</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3" name="TextBox 2"/>
          <p:cNvSpPr txBox="1"/>
          <p:nvPr/>
        </p:nvSpPr>
        <p:spPr>
          <a:xfrm>
            <a:off x="217341" y="2767451"/>
            <a:ext cx="5248759" cy="646331"/>
          </a:xfrm>
          <a:prstGeom prst="rect">
            <a:avLst/>
          </a:prstGeom>
          <a:noFill/>
        </p:spPr>
        <p:txBody>
          <a:bodyPr wrap="square" rtlCol="0">
            <a:spAutoFit/>
          </a:bodyPr>
          <a:lstStyle/>
          <a:p>
            <a:r>
              <a:rPr lang="zh-CN" altLang="en-US" b="1" dirty="0" smtClean="0"/>
              <a:t>用时：</a:t>
            </a:r>
            <a:r>
              <a:rPr lang="en-US" altLang="zh-CN" b="1" dirty="0" smtClean="0"/>
              <a:t>268.04s</a:t>
            </a:r>
            <a:endParaRPr lang="en-US" altLang="zh-CN" b="1" dirty="0" smtClean="0"/>
          </a:p>
          <a:p>
            <a:endParaRPr lang="zh-CN" altLang="en-US" b="1" dirty="0"/>
          </a:p>
        </p:txBody>
      </p:sp>
      <p:sp>
        <p:nvSpPr>
          <p:cNvPr id="14" name="TextBox 13"/>
          <p:cNvSpPr txBox="1"/>
          <p:nvPr/>
        </p:nvSpPr>
        <p:spPr>
          <a:xfrm>
            <a:off x="217341" y="3889623"/>
            <a:ext cx="5248759" cy="646331"/>
          </a:xfrm>
          <a:prstGeom prst="rect">
            <a:avLst/>
          </a:prstGeom>
          <a:noFill/>
        </p:spPr>
        <p:txBody>
          <a:bodyPr wrap="square" rtlCol="0">
            <a:spAutoFit/>
          </a:bodyPr>
          <a:lstStyle/>
          <a:p>
            <a:r>
              <a:rPr lang="zh-CN" altLang="en-US" b="1" dirty="0" smtClean="0"/>
              <a:t>用时：</a:t>
            </a:r>
            <a:r>
              <a:rPr lang="en-US" altLang="zh-CN" b="1" dirty="0" smtClean="0"/>
              <a:t>0.78s</a:t>
            </a:r>
            <a:endParaRPr lang="en-US" altLang="zh-CN" b="1" dirty="0" smtClean="0"/>
          </a:p>
          <a:p>
            <a:endParaRPr lang="zh-CN" altLang="en-US" b="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83741" y="801289"/>
            <a:ext cx="4080752" cy="214025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741" y="2941544"/>
            <a:ext cx="4084664" cy="2144806"/>
          </a:xfrm>
          <a:prstGeom prst="rect">
            <a:avLst/>
          </a:prstGeom>
        </p:spPr>
      </p:pic>
      <p:sp>
        <p:nvSpPr>
          <p:cNvPr id="4" name="TextBox 3"/>
          <p:cNvSpPr txBox="1"/>
          <p:nvPr/>
        </p:nvSpPr>
        <p:spPr>
          <a:xfrm>
            <a:off x="217089" y="1041464"/>
            <a:ext cx="4166652" cy="1200329"/>
          </a:xfrm>
          <a:prstGeom prst="rect">
            <a:avLst/>
          </a:prstGeom>
          <a:noFill/>
        </p:spPr>
        <p:txBody>
          <a:bodyPr wrap="square" rtlCol="0">
            <a:spAutoFit/>
          </a:bodyPr>
          <a:lstStyle/>
          <a:p>
            <a:r>
              <a:rPr lang="zh-CN" altLang="en-US" b="1" dirty="0" smtClean="0">
                <a:solidFill>
                  <a:srgbClr val="0070C0"/>
                </a:solidFill>
              </a:rPr>
              <a:t>编程环境：</a:t>
            </a:r>
            <a:endParaRPr lang="en-US" altLang="zh-CN" b="1" dirty="0" smtClean="0">
              <a:solidFill>
                <a:srgbClr val="0070C0"/>
              </a:solidFill>
            </a:endParaRPr>
          </a:p>
          <a:p>
            <a:r>
              <a:rPr lang="en-US" altLang="zh-CN" b="1" dirty="0" smtClean="0"/>
              <a:t>CPU</a:t>
            </a:r>
            <a:r>
              <a:rPr lang="zh-CN" altLang="en-US" b="1" dirty="0"/>
              <a:t>：</a:t>
            </a:r>
            <a:r>
              <a:rPr lang="en-US" altLang="zh-CN" b="1" dirty="0"/>
              <a:t>Intel(R) Core(TM) i7-7700HQ CPU @ 2.80GHz</a:t>
            </a:r>
            <a:br>
              <a:rPr lang="en-US" altLang="zh-CN" b="1" dirty="0"/>
            </a:br>
            <a:r>
              <a:rPr lang="en-US" altLang="zh-CN" b="1" dirty="0" smtClean="0"/>
              <a:t> VS2017,C</a:t>
            </a:r>
            <a:r>
              <a:rPr lang="en-US" altLang="zh-CN" b="1" dirty="0"/>
              <a:t>++11</a:t>
            </a:r>
            <a:r>
              <a:rPr lang="zh-CN" altLang="en-US" b="1" dirty="0"/>
              <a:t>标准</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9020"/>
                                        </p:tgtEl>
                                        <p:attrNameLst>
                                          <p:attrName>style.visibility</p:attrName>
                                        </p:attrNameLst>
                                      </p:cBhvr>
                                      <p:to>
                                        <p:strVal val="visible"/>
                                      </p:to>
                                    </p:set>
                                    <p:animEffect transition="in" filter="fade">
                                      <p:cBhvr>
                                        <p:cTn id="7" dur="250"/>
                                        <p:tgtEl>
                                          <p:spTgt spid="10490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49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bldLvl="0" animBg="1"/>
      <p:bldP spid="104902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1"/>
          <p:cNvCxnSpPr/>
          <p:nvPr/>
        </p:nvCxnSpPr>
        <p:spPr>
          <a:xfrm>
            <a:off x="3485913" y="1083809"/>
            <a:ext cx="12281" cy="325142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
          <p:cNvGrpSpPr/>
          <p:nvPr/>
        </p:nvGrpSpPr>
        <p:grpSpPr>
          <a:xfrm>
            <a:off x="1301755" y="1533866"/>
            <a:ext cx="1825244" cy="1436556"/>
            <a:chOff x="1709739" y="2636838"/>
            <a:chExt cx="1590160" cy="1584325"/>
          </a:xfrm>
          <a:effectLst/>
        </p:grpSpPr>
        <p:sp>
          <p:nvSpPr>
            <p:cNvPr id="1048741"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2"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3"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4"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5"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6"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7"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8"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9"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750" name="文本框 18"/>
          <p:cNvSpPr txBox="1"/>
          <p:nvPr/>
        </p:nvSpPr>
        <p:spPr>
          <a:xfrm>
            <a:off x="1241434" y="3009225"/>
            <a:ext cx="1993106" cy="507831"/>
          </a:xfrm>
          <a:prstGeom prst="rect">
            <a:avLst/>
          </a:prstGeom>
          <a:noFill/>
        </p:spPr>
        <p:txBody>
          <a:bodyPr wrap="square" rtlCol="0">
            <a:spAutoFit/>
          </a:bodyPr>
          <a:lstStyle/>
          <a:p>
            <a:pPr algn="ctr"/>
            <a:r>
              <a:rPr lang="zh-CN" altLang="en-US" sz="2700" b="1" spc="225" dirty="0">
                <a:solidFill>
                  <a:srgbClr val="0174AB"/>
                </a:solidFill>
                <a:latin typeface="微软雅黑" panose="020B0503020204020204" pitchFamily="34" charset="-122"/>
                <a:ea typeface="微软雅黑" panose="020B0503020204020204" pitchFamily="34" charset="-122"/>
              </a:rPr>
              <a:t>第二部分</a:t>
            </a:r>
            <a:endParaRPr lang="zh-HK" altLang="en-US" sz="2700" b="1" spc="225" dirty="0">
              <a:solidFill>
                <a:srgbClr val="0174AB"/>
              </a:solidFill>
              <a:latin typeface="微软雅黑" panose="020B0503020204020204" pitchFamily="34" charset="-122"/>
              <a:ea typeface="微软雅黑" panose="020B0503020204020204" pitchFamily="34" charset="-122"/>
            </a:endParaRPr>
          </a:p>
        </p:txBody>
      </p:sp>
      <p:sp>
        <p:nvSpPr>
          <p:cNvPr id="1048751" name="文本框 19"/>
          <p:cNvSpPr txBox="1"/>
          <p:nvPr/>
        </p:nvSpPr>
        <p:spPr>
          <a:xfrm>
            <a:off x="3911481" y="1205221"/>
            <a:ext cx="2952851" cy="600164"/>
          </a:xfrm>
          <a:prstGeom prst="rect">
            <a:avLst/>
          </a:prstGeom>
          <a:noFill/>
        </p:spPr>
        <p:txBody>
          <a:bodyPr wrap="square" rtlCol="0">
            <a:spAutoFit/>
          </a:bodyPr>
          <a:lstStyle/>
          <a:p>
            <a:r>
              <a:rPr lang="zh-CN" altLang="en-US" sz="3300" b="1" spc="225" dirty="0" smtClean="0">
                <a:solidFill>
                  <a:srgbClr val="666666"/>
                </a:solidFill>
                <a:latin typeface="微软雅黑" panose="020B0503020204020204" pitchFamily="34" charset="-122"/>
                <a:ea typeface="微软雅黑" panose="020B0503020204020204" pitchFamily="34" charset="-122"/>
              </a:rPr>
              <a:t>解决方法</a:t>
            </a:r>
            <a:endParaRPr lang="zh-HK" altLang="en-US" sz="3300" b="1" spc="225" dirty="0">
              <a:solidFill>
                <a:srgbClr val="666666"/>
              </a:solidFill>
              <a:latin typeface="微软雅黑" panose="020B0503020204020204" pitchFamily="34" charset="-122"/>
              <a:ea typeface="微软雅黑" panose="020B0503020204020204" pitchFamily="34" charset="-122"/>
            </a:endParaRPr>
          </a:p>
        </p:txBody>
      </p:sp>
      <p:sp>
        <p:nvSpPr>
          <p:cNvPr id="1048753" name="文本框 5"/>
          <p:cNvSpPr txBox="1"/>
          <p:nvPr/>
        </p:nvSpPr>
        <p:spPr>
          <a:xfrm>
            <a:off x="3970618" y="2471990"/>
            <a:ext cx="4355994" cy="461665"/>
          </a:xfrm>
          <a:prstGeom prst="rect">
            <a:avLst/>
          </a:prstGeom>
          <a:noFill/>
        </p:spPr>
        <p:txBody>
          <a:bodyPr wrap="square" rtlCol="0">
            <a:spAutoFit/>
          </a:bodyPr>
          <a:lstStyle/>
          <a:p>
            <a:r>
              <a:rPr lang="en-US" altLang="zh-CN" sz="2400" b="1" spc="225" dirty="0">
                <a:solidFill>
                  <a:srgbClr val="00B0F0"/>
                </a:solidFill>
                <a:latin typeface="微软雅黑" panose="020B0503020204020204" pitchFamily="34" charset="-122"/>
                <a:ea typeface="微软雅黑" panose="020B0503020204020204" pitchFamily="34" charset="-122"/>
              </a:rPr>
              <a:t>2.</a:t>
            </a:r>
            <a:r>
              <a:rPr lang="zh-CN" altLang="en-US" sz="2400" b="1" spc="225" dirty="0" smtClean="0">
                <a:solidFill>
                  <a:srgbClr val="00B0F0"/>
                </a:solidFill>
                <a:latin typeface="微软雅黑" panose="020B0503020204020204" pitchFamily="34" charset="-122"/>
                <a:ea typeface="微软雅黑" panose="020B0503020204020204" pitchFamily="34" charset="-122"/>
              </a:rPr>
              <a:t>分支定界法</a:t>
            </a:r>
            <a:endParaRPr lang="zh-CN" altLang="en-US" sz="2400" b="1" spc="225" dirty="0">
              <a:solidFill>
                <a:srgbClr val="00B0F0"/>
              </a:solidFill>
              <a:latin typeface="微软雅黑" panose="020B0503020204020204" pitchFamily="34" charset="-122"/>
              <a:ea typeface="微软雅黑" panose="020B0503020204020204" pitchFamily="34" charset="-122"/>
            </a:endParaRPr>
          </a:p>
        </p:txBody>
      </p:sp>
      <p:sp>
        <p:nvSpPr>
          <p:cNvPr id="1048755" name="文本框 5"/>
          <p:cNvSpPr txBox="1"/>
          <p:nvPr/>
        </p:nvSpPr>
        <p:spPr>
          <a:xfrm>
            <a:off x="3970528" y="3009225"/>
            <a:ext cx="4640075"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3.</a:t>
            </a:r>
            <a:r>
              <a:rPr lang="zh-CN" altLang="en-US" b="1" spc="225" dirty="0" smtClean="0">
                <a:solidFill>
                  <a:srgbClr val="92D14F"/>
                </a:solidFill>
                <a:latin typeface="微软雅黑" panose="020B0503020204020204" pitchFamily="34" charset="-122"/>
                <a:ea typeface="微软雅黑" panose="020B0503020204020204" pitchFamily="34" charset="-122"/>
              </a:rPr>
              <a:t>遗传算法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6" name="文本框 19"/>
          <p:cNvSpPr txBox="1"/>
          <p:nvPr/>
        </p:nvSpPr>
        <p:spPr>
          <a:xfrm>
            <a:off x="3970618" y="3517056"/>
            <a:ext cx="3886003"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4.</a:t>
            </a:r>
            <a:r>
              <a:rPr lang="zh-CN" altLang="en-US" b="1" spc="225" dirty="0" smtClean="0">
                <a:solidFill>
                  <a:srgbClr val="92D14F"/>
                </a:solidFill>
                <a:latin typeface="微软雅黑" panose="020B0503020204020204" pitchFamily="34" charset="-122"/>
                <a:ea typeface="微软雅黑" panose="020B0503020204020204" pitchFamily="34" charset="-122"/>
              </a:rPr>
              <a:t>模拟退火算法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3970618" y="1994902"/>
            <a:ext cx="4355994"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1.</a:t>
            </a:r>
            <a:r>
              <a:rPr lang="zh-CN" altLang="en-US" b="1" spc="225" dirty="0">
                <a:solidFill>
                  <a:srgbClr val="92D14F"/>
                </a:solidFill>
                <a:latin typeface="微软雅黑" panose="020B0503020204020204" pitchFamily="34" charset="-122"/>
                <a:ea typeface="微软雅黑" panose="020B0503020204020204" pitchFamily="34" charset="-122"/>
              </a:rPr>
              <a:t>回溯法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圆角矩形 4"/>
          <p:cNvSpPr/>
          <p:nvPr/>
        </p:nvSpPr>
        <p:spPr>
          <a:xfrm>
            <a:off x="3" y="902934"/>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算法介绍</a:t>
            </a:r>
            <a:endParaRPr lang="zh-CN" altLang="en-US" sz="1400" b="1" dirty="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 name="TextBox 1"/>
          <p:cNvSpPr txBox="1"/>
          <p:nvPr/>
        </p:nvSpPr>
        <p:spPr>
          <a:xfrm>
            <a:off x="139150" y="-48743"/>
            <a:ext cx="6286367" cy="584775"/>
          </a:xfrm>
          <a:prstGeom prst="rect">
            <a:avLst/>
          </a:prstGeom>
          <a:noFill/>
        </p:spPr>
        <p:txBody>
          <a:bodyPr wrap="square" rtlCol="0">
            <a:spAutoFit/>
          </a:bodyPr>
          <a:lstStyle/>
          <a:p>
            <a:r>
              <a:rPr lang="zh-CN" altLang="en-US" sz="3200" b="1" dirty="0" smtClean="0"/>
              <a:t>分支定界法   </a:t>
            </a:r>
            <a:r>
              <a:rPr lang="en-US" altLang="zh-CN" sz="3200" b="1" dirty="0"/>
              <a:t>Branch and Bound</a:t>
            </a:r>
            <a:endParaRPr lang="zh-CN" altLang="en-US" sz="3200" b="1" dirty="0"/>
          </a:p>
        </p:txBody>
      </p:sp>
      <p:sp>
        <p:nvSpPr>
          <p:cNvPr id="4" name="TextBox 3"/>
          <p:cNvSpPr txBox="1"/>
          <p:nvPr/>
        </p:nvSpPr>
        <p:spPr>
          <a:xfrm>
            <a:off x="701483" y="1298352"/>
            <a:ext cx="7554494" cy="923330"/>
          </a:xfrm>
          <a:prstGeom prst="rect">
            <a:avLst/>
          </a:prstGeom>
          <a:noFill/>
        </p:spPr>
        <p:txBody>
          <a:bodyPr wrap="square" rtlCol="0">
            <a:spAutoFit/>
          </a:bodyPr>
          <a:lstStyle/>
          <a:p>
            <a:r>
              <a:rPr lang="zh-CN" altLang="en-US" b="1" dirty="0"/>
              <a:t>类似于回溯法，也是一种在问题的解空间上搜索问题解的算法。</a:t>
            </a:r>
            <a:br>
              <a:rPr lang="zh-CN" altLang="en-US" b="1" dirty="0"/>
            </a:br>
            <a:r>
              <a:rPr lang="zh-CN" altLang="en-US" b="1" dirty="0"/>
              <a:t>但与回溯法不同，</a:t>
            </a:r>
            <a:r>
              <a:rPr lang="zh-CN" altLang="en-US" b="1" dirty="0" smtClean="0"/>
              <a:t>分支定界法</a:t>
            </a:r>
            <a:r>
              <a:rPr lang="zh-CN" altLang="en-US" b="1" dirty="0"/>
              <a:t>一般用广度优先搜索或最小耗费方法来搜索解空间。</a:t>
            </a:r>
            <a:endParaRPr lang="zh-CN" altLang="en-US" b="1" dirty="0"/>
          </a:p>
        </p:txBody>
      </p:sp>
      <p:sp>
        <p:nvSpPr>
          <p:cNvPr id="11" name="圆角矩形 4"/>
          <p:cNvSpPr/>
          <p:nvPr/>
        </p:nvSpPr>
        <p:spPr>
          <a:xfrm>
            <a:off x="3" y="2448443"/>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算法思想</a:t>
            </a:r>
            <a:endParaRPr lang="zh-CN" altLang="en-US" sz="1400" b="1" dirty="0"/>
          </a:p>
        </p:txBody>
      </p:sp>
      <p:sp>
        <p:nvSpPr>
          <p:cNvPr id="5" name="TextBox 4"/>
          <p:cNvSpPr txBox="1"/>
          <p:nvPr/>
        </p:nvSpPr>
        <p:spPr>
          <a:xfrm>
            <a:off x="618907" y="2900815"/>
            <a:ext cx="7906186" cy="1754326"/>
          </a:xfrm>
          <a:prstGeom prst="rect">
            <a:avLst/>
          </a:prstGeom>
          <a:noFill/>
        </p:spPr>
        <p:txBody>
          <a:bodyPr wrap="square" rtlCol="0">
            <a:spAutoFit/>
          </a:bodyPr>
          <a:lstStyle/>
          <a:p>
            <a:r>
              <a:rPr lang="zh-CN" altLang="en-US" b="1" dirty="0"/>
              <a:t>分支定界法的思想是：首先定义问题的解空间，并把问题的解空间转化成了图或者树的结构表示</a:t>
            </a:r>
            <a:r>
              <a:rPr lang="zh-CN" altLang="en-US" b="1" dirty="0" smtClean="0"/>
              <a:t>，然后</a:t>
            </a:r>
            <a:r>
              <a:rPr lang="zh-CN" altLang="en-US" b="1" dirty="0"/>
              <a:t>使用广度优先搜索或者最小耗费（最大收益）策略进行遍历，遍历的过程中记录和寻找所有可行解或者最优解。</a:t>
            </a:r>
            <a:br>
              <a:rPr lang="zh-CN" altLang="en-US" b="1" dirty="0"/>
            </a:br>
            <a:endParaRPr lang="en-US" altLang="zh-CN" b="1" dirty="0" smtClean="0"/>
          </a:p>
          <a:p>
            <a:r>
              <a:rPr lang="zh-CN" altLang="en-US" b="1" dirty="0" smtClean="0"/>
              <a:t>基本</a:t>
            </a:r>
            <a:r>
              <a:rPr lang="zh-CN" altLang="en-US" b="1" dirty="0"/>
              <a:t>思想类同于：图的广度优先搜索以及二叉树的层序遍历</a:t>
            </a:r>
            <a:br>
              <a:rPr lang="zh-CN" altLang="en-US" b="1" dirty="0"/>
            </a:br>
            <a:r>
              <a:rPr lang="zh-CN" altLang="en-US" b="1" dirty="0"/>
              <a:t>分支定界法的分支搜索方式：</a:t>
            </a:r>
            <a:r>
              <a:rPr lang="en-US" altLang="zh-CN" b="1" dirty="0"/>
              <a:t>FIFO</a:t>
            </a:r>
            <a:r>
              <a:rPr lang="zh-CN" altLang="en-US" b="1" dirty="0"/>
              <a:t>，</a:t>
            </a:r>
            <a:r>
              <a:rPr lang="en-US" altLang="zh-CN" b="1" dirty="0"/>
              <a:t>LIFO</a:t>
            </a:r>
            <a:r>
              <a:rPr lang="zh-CN" altLang="en-US" b="1" dirty="0"/>
              <a:t>，优先队列式搜索。</a:t>
            </a:r>
            <a:endParaRPr lang="zh-CN" altLang="en-US" b="1" dirty="0"/>
          </a:p>
        </p:txBody>
      </p:sp>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矩形 2"/>
          <p:cNvSpPr/>
          <p:nvPr/>
        </p:nvSpPr>
        <p:spPr>
          <a:xfrm>
            <a:off x="45786" y="666019"/>
            <a:ext cx="8983914" cy="4348897"/>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61" name="矩形 3"/>
          <p:cNvSpPr/>
          <p:nvPr/>
        </p:nvSpPr>
        <p:spPr>
          <a:xfrm>
            <a:off x="4672418" y="666019"/>
            <a:ext cx="45719" cy="4338959"/>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3" name="TextBox 2"/>
          <p:cNvSpPr txBox="1"/>
          <p:nvPr/>
        </p:nvSpPr>
        <p:spPr>
          <a:xfrm>
            <a:off x="5005440" y="1164990"/>
            <a:ext cx="3760493" cy="3785652"/>
          </a:xfrm>
          <a:prstGeom prst="rect">
            <a:avLst/>
          </a:prstGeom>
          <a:noFill/>
        </p:spPr>
        <p:txBody>
          <a:bodyPr wrap="square" rtlCol="0">
            <a:spAutoFit/>
          </a:bodyPr>
          <a:lstStyle/>
          <a:p>
            <a:r>
              <a:rPr lang="en-US" altLang="zh-CN" sz="1600" b="1" dirty="0"/>
              <a:t>1</a:t>
            </a:r>
            <a:r>
              <a:rPr lang="en-US" altLang="zh-CN" sz="1600" b="1" dirty="0" smtClean="0"/>
              <a:t>.</a:t>
            </a:r>
            <a:r>
              <a:rPr lang="zh-CN" altLang="en-US" sz="1600" b="1" dirty="0" smtClean="0"/>
              <a:t> 用</a:t>
            </a:r>
            <a:r>
              <a:rPr lang="zh-CN" altLang="en-US" sz="1600" b="1" dirty="0"/>
              <a:t>分支定界法需要构造解的子集树。对于每一个物品</a:t>
            </a:r>
            <a:r>
              <a:rPr lang="en-US" altLang="zh-CN" sz="1600" b="1" dirty="0"/>
              <a:t>i</a:t>
            </a:r>
            <a:r>
              <a:rPr lang="zh-CN" altLang="en-US" sz="1600" b="1" dirty="0"/>
              <a:t>，只有选与不选两个决策，总共有</a:t>
            </a:r>
            <a:r>
              <a:rPr lang="en-US" altLang="zh-CN" sz="1600" b="1" dirty="0"/>
              <a:t>n</a:t>
            </a:r>
            <a:r>
              <a:rPr lang="zh-CN" altLang="en-US" sz="1600" b="1" dirty="0"/>
              <a:t>个物品</a:t>
            </a:r>
            <a:r>
              <a:rPr lang="zh-CN" altLang="en-US" sz="1600" b="1" dirty="0" smtClean="0"/>
              <a:t>，顺次</a:t>
            </a:r>
            <a:r>
              <a:rPr lang="zh-CN" altLang="en-US" sz="1600" b="1" dirty="0"/>
              <a:t>考虑每个物品，就得到了一棵解空间树。基本思想是遍历这棵树，以寻找问题的最优解。</a:t>
            </a:r>
            <a:br>
              <a:rPr lang="zh-CN" altLang="en-US" sz="1600" b="1" dirty="0"/>
            </a:br>
            <a:r>
              <a:rPr lang="en-US" altLang="zh-CN" sz="1600" b="1" dirty="0"/>
              <a:t>2.</a:t>
            </a:r>
            <a:r>
              <a:rPr lang="zh-CN" altLang="en-US" sz="1600" b="1" dirty="0"/>
              <a:t>在搜索状态空间树时，只要左孩子是一个可行节点，就将左孩子节点加入到活动队列中；若右子树可能含有优于当前最优解的解时，将右孩子加入到活动节点中；</a:t>
            </a:r>
            <a:br>
              <a:rPr lang="zh-CN" altLang="en-US" sz="1600" b="1" dirty="0"/>
            </a:br>
            <a:r>
              <a:rPr lang="zh-CN" altLang="en-US" sz="1600" b="1" dirty="0"/>
              <a:t>最后按照选择的分支搜索方式，从活动队列中更新节点</a:t>
            </a:r>
            <a:r>
              <a:rPr lang="zh-CN" altLang="en-US" sz="1600" b="1" dirty="0" smtClean="0"/>
              <a:t>。</a:t>
            </a:r>
            <a:endParaRPr lang="en-US" altLang="zh-CN" sz="1600" b="1" dirty="0" smtClean="0"/>
          </a:p>
          <a:p>
            <a:r>
              <a:rPr lang="zh-CN" altLang="en-US" sz="1600" b="1" dirty="0" smtClean="0"/>
              <a:t>背包定界函数与回溯法相同</a:t>
            </a:r>
            <a:endParaRPr lang="en-US" altLang="zh-CN" sz="1600" b="1" dirty="0" smtClean="0"/>
          </a:p>
          <a:p>
            <a:r>
              <a:rPr lang="zh-CN" altLang="en-US" sz="1600" b="1" dirty="0" smtClean="0"/>
              <a:t>时间</a:t>
            </a:r>
            <a:r>
              <a:rPr lang="zh-CN" altLang="en-US" sz="1600" b="1" dirty="0"/>
              <a:t>复杂度：</a:t>
            </a:r>
            <a:r>
              <a:rPr lang="en-US" altLang="zh-CN" sz="1600" b="1" dirty="0"/>
              <a:t>O(2^n)</a:t>
            </a:r>
            <a:br>
              <a:rPr lang="en-US" altLang="zh-CN" sz="1600" b="1" dirty="0"/>
            </a:br>
            <a:r>
              <a:rPr lang="zh-CN" altLang="en-US" sz="1600" b="1" dirty="0"/>
              <a:t>空间复杂度：</a:t>
            </a:r>
            <a:r>
              <a:rPr lang="en-US" altLang="zh-CN" sz="1600" b="1" dirty="0"/>
              <a:t>O(2^n)</a:t>
            </a:r>
            <a:endParaRPr lang="zh-CN" altLang="en-US" sz="1600" b="1" dirty="0"/>
          </a:p>
        </p:txBody>
      </p:sp>
      <p:sp>
        <p:nvSpPr>
          <p:cNvPr id="10" name="圆角矩形 34"/>
          <p:cNvSpPr/>
          <p:nvPr/>
        </p:nvSpPr>
        <p:spPr>
          <a:xfrm>
            <a:off x="4791900" y="748884"/>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smtClean="0"/>
              <a:t>算法</a:t>
            </a:r>
            <a:r>
              <a:rPr lang="zh-CN" altLang="en-US" sz="1500" b="1" dirty="0"/>
              <a:t>分析</a:t>
            </a:r>
            <a:endParaRPr lang="zh-CN" altLang="en-US" sz="1500" b="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612" y="894991"/>
            <a:ext cx="4314131" cy="412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8762" name="圆角矩形 4"/>
          <p:cNvSpPr/>
          <p:nvPr/>
        </p:nvSpPr>
        <p:spPr>
          <a:xfrm>
            <a:off x="45789" y="675432"/>
            <a:ext cx="1690913"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分支定界法流程图</a:t>
            </a:r>
            <a:endParaRPr lang="zh-CN" altLang="en-US" sz="1400" b="1" dirty="0"/>
          </a:p>
        </p:txBody>
      </p:sp>
      <p:sp>
        <p:nvSpPr>
          <p:cNvPr id="12" name="TextBox 11"/>
          <p:cNvSpPr txBox="1"/>
          <p:nvPr/>
        </p:nvSpPr>
        <p:spPr>
          <a:xfrm>
            <a:off x="139150" y="-48743"/>
            <a:ext cx="6286367" cy="584775"/>
          </a:xfrm>
          <a:prstGeom prst="rect">
            <a:avLst/>
          </a:prstGeom>
          <a:noFill/>
        </p:spPr>
        <p:txBody>
          <a:bodyPr wrap="square" rtlCol="0">
            <a:spAutoFit/>
          </a:bodyPr>
          <a:lstStyle/>
          <a:p>
            <a:r>
              <a:rPr lang="zh-CN" altLang="en-US" sz="3200" b="1" dirty="0" smtClean="0"/>
              <a:t>分支定界法   </a:t>
            </a:r>
            <a:r>
              <a:rPr lang="en-US" altLang="zh-CN" sz="3200" b="1" dirty="0"/>
              <a:t>Branch and Bound</a:t>
            </a:r>
            <a:endParaRPr lang="zh-CN" altLang="en-US" sz="3200" b="1" dirty="0"/>
          </a:p>
        </p:txBody>
      </p:sp>
    </p:spTree>
    <p:custDataLst>
      <p:tags r:id="rId2"/>
    </p:custData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矩形 2"/>
          <p:cNvSpPr/>
          <p:nvPr/>
        </p:nvSpPr>
        <p:spPr>
          <a:xfrm>
            <a:off x="45786" y="730204"/>
            <a:ext cx="8983914" cy="4284711"/>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62" name="圆角矩形 4"/>
          <p:cNvSpPr/>
          <p:nvPr/>
        </p:nvSpPr>
        <p:spPr>
          <a:xfrm>
            <a:off x="45786" y="766472"/>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分支定界法优化</a:t>
            </a:r>
            <a:endParaRPr lang="zh-CN" altLang="en-US" sz="1400" b="1" dirty="0"/>
          </a:p>
        </p:txBody>
      </p:sp>
      <p:sp>
        <p:nvSpPr>
          <p:cNvPr id="1048763" name="圆角矩形 34"/>
          <p:cNvSpPr/>
          <p:nvPr/>
        </p:nvSpPr>
        <p:spPr>
          <a:xfrm>
            <a:off x="4814757" y="766472"/>
            <a:ext cx="1757082"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smtClean="0"/>
              <a:t>算法优化效果</a:t>
            </a:r>
            <a:endParaRPr lang="zh-CN" altLang="en-US" sz="1500" b="1" dirty="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10" name="TextBox 9"/>
          <p:cNvSpPr txBox="1"/>
          <p:nvPr/>
        </p:nvSpPr>
        <p:spPr>
          <a:xfrm>
            <a:off x="139150" y="-48743"/>
            <a:ext cx="5317435" cy="584775"/>
          </a:xfrm>
          <a:prstGeom prst="rect">
            <a:avLst/>
          </a:prstGeom>
          <a:noFill/>
        </p:spPr>
        <p:txBody>
          <a:bodyPr wrap="square" rtlCol="0">
            <a:spAutoFit/>
          </a:bodyPr>
          <a:lstStyle/>
          <a:p>
            <a:r>
              <a:rPr lang="zh-CN" altLang="en-US" sz="3200" b="1" dirty="0" smtClean="0"/>
              <a:t>分支定界法优化</a:t>
            </a:r>
            <a:endParaRPr lang="zh-CN" altLang="en-US" sz="3200" b="1" dirty="0"/>
          </a:p>
        </p:txBody>
      </p:sp>
      <p:sp>
        <p:nvSpPr>
          <p:cNvPr id="11" name="TextBox 10"/>
          <p:cNvSpPr txBox="1"/>
          <p:nvPr/>
        </p:nvSpPr>
        <p:spPr>
          <a:xfrm>
            <a:off x="139150" y="889312"/>
            <a:ext cx="4136821" cy="2031325"/>
          </a:xfrm>
          <a:prstGeom prst="rect">
            <a:avLst/>
          </a:prstGeom>
          <a:noFill/>
        </p:spPr>
        <p:txBody>
          <a:bodyPr wrap="square" rtlCol="0">
            <a:spAutoFit/>
          </a:bodyPr>
          <a:lstStyle/>
          <a:p>
            <a:endParaRPr lang="en-US" altLang="zh-CN" b="1" dirty="0" smtClean="0"/>
          </a:p>
          <a:p>
            <a:r>
              <a:rPr lang="en-US" altLang="zh-CN" b="1" dirty="0"/>
              <a:t>1.</a:t>
            </a:r>
            <a:r>
              <a:rPr lang="zh-CN" altLang="en-US" b="1" dirty="0"/>
              <a:t>按照前文优化方式，分支定界法也采用收益密度进行排序，从而简化搜索次数</a:t>
            </a:r>
            <a:r>
              <a:rPr lang="zh-CN" altLang="en-US" b="1" dirty="0" smtClean="0"/>
              <a:t>。</a:t>
            </a:r>
            <a:br>
              <a:rPr lang="zh-CN" altLang="en-US" b="1" dirty="0"/>
            </a:br>
            <a:r>
              <a:rPr lang="en-US" altLang="zh-CN" b="1" dirty="0"/>
              <a:t>2.</a:t>
            </a:r>
            <a:r>
              <a:rPr lang="zh-CN" altLang="en-US" b="1" dirty="0"/>
              <a:t>活动</a:t>
            </a:r>
            <a:r>
              <a:rPr lang="zh-CN" altLang="en-US" b="1" dirty="0" smtClean="0"/>
              <a:t>队列的优化。优化</a:t>
            </a:r>
            <a:r>
              <a:rPr lang="zh-CN" altLang="en-US" b="1" dirty="0"/>
              <a:t>前</a:t>
            </a:r>
            <a:r>
              <a:rPr lang="zh-CN" altLang="en-US" b="1" dirty="0" smtClean="0"/>
              <a:t>，利用</a:t>
            </a:r>
            <a:r>
              <a:rPr lang="en-US" altLang="zh-CN" b="1" dirty="0" smtClean="0"/>
              <a:t>STL</a:t>
            </a:r>
            <a:r>
              <a:rPr lang="zh-CN" altLang="en-US" b="1" dirty="0"/>
              <a:t>的</a:t>
            </a:r>
            <a:r>
              <a:rPr lang="en-US" altLang="zh-CN" b="1" dirty="0" err="1" smtClean="0"/>
              <a:t>priority_queue</a:t>
            </a:r>
            <a:r>
              <a:rPr lang="zh-CN" altLang="en-US" b="1" dirty="0"/>
              <a:t>活动队列</a:t>
            </a:r>
            <a:r>
              <a:rPr lang="zh-CN" altLang="en-US" b="1" dirty="0" smtClean="0"/>
              <a:t>类型；优化后，自</a:t>
            </a:r>
            <a:r>
              <a:rPr lang="zh-CN" altLang="en-US" b="1" dirty="0"/>
              <a:t>造活动队列。</a:t>
            </a:r>
            <a:endParaRPr lang="zh-CN" altLang="en-US" b="1" dirty="0"/>
          </a:p>
        </p:txBody>
      </p:sp>
      <p:sp>
        <p:nvSpPr>
          <p:cNvPr id="12" name="文本框 2"/>
          <p:cNvSpPr txBox="1"/>
          <p:nvPr/>
        </p:nvSpPr>
        <p:spPr>
          <a:xfrm>
            <a:off x="252400" y="2953417"/>
            <a:ext cx="2961689" cy="923330"/>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优化前</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13" name="TextBox 12"/>
          <p:cNvSpPr txBox="1"/>
          <p:nvPr/>
        </p:nvSpPr>
        <p:spPr>
          <a:xfrm>
            <a:off x="252400" y="3408593"/>
            <a:ext cx="5248759" cy="646331"/>
          </a:xfrm>
          <a:prstGeom prst="rect">
            <a:avLst/>
          </a:prstGeom>
          <a:noFill/>
        </p:spPr>
        <p:txBody>
          <a:bodyPr wrap="square" rtlCol="0">
            <a:spAutoFit/>
          </a:bodyPr>
          <a:lstStyle/>
          <a:p>
            <a:r>
              <a:rPr lang="zh-CN" altLang="en-US" b="1" dirty="0" smtClean="0"/>
              <a:t>用时：</a:t>
            </a:r>
            <a:r>
              <a:rPr lang="en-US" altLang="zh-CN" b="1" dirty="0" smtClean="0"/>
              <a:t>9.80s</a:t>
            </a:r>
            <a:endParaRPr lang="en-US" altLang="zh-CN" b="1" dirty="0" smtClean="0"/>
          </a:p>
          <a:p>
            <a:endParaRPr lang="zh-CN" altLang="en-US" dirty="0"/>
          </a:p>
        </p:txBody>
      </p:sp>
      <p:sp>
        <p:nvSpPr>
          <p:cNvPr id="14" name="文本框 2"/>
          <p:cNvSpPr txBox="1"/>
          <p:nvPr/>
        </p:nvSpPr>
        <p:spPr>
          <a:xfrm>
            <a:off x="252400" y="3797806"/>
            <a:ext cx="3279159" cy="923330"/>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优化后：</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15" name="TextBox 14"/>
          <p:cNvSpPr txBox="1"/>
          <p:nvPr/>
        </p:nvSpPr>
        <p:spPr>
          <a:xfrm>
            <a:off x="252399" y="4342162"/>
            <a:ext cx="5248759" cy="646331"/>
          </a:xfrm>
          <a:prstGeom prst="rect">
            <a:avLst/>
          </a:prstGeom>
          <a:noFill/>
        </p:spPr>
        <p:txBody>
          <a:bodyPr wrap="square" rtlCol="0">
            <a:spAutoFit/>
          </a:bodyPr>
          <a:lstStyle/>
          <a:p>
            <a:r>
              <a:rPr lang="zh-CN" altLang="en-US" b="1" dirty="0" smtClean="0"/>
              <a:t>用时：</a:t>
            </a:r>
            <a:r>
              <a:rPr lang="en-US" altLang="zh-CN" b="1" dirty="0" smtClean="0"/>
              <a:t>6.65s</a:t>
            </a:r>
            <a:endParaRPr lang="en-US" altLang="zh-CN" b="1" dirty="0" smtClean="0"/>
          </a:p>
          <a:p>
            <a:endParaRPr lang="zh-CN" alt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8917" y="694247"/>
            <a:ext cx="4137241" cy="217470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918" y="2868951"/>
            <a:ext cx="4091192" cy="2145964"/>
          </a:xfrm>
          <a:prstGeom prst="rect">
            <a:avLst/>
          </a:prstGeom>
        </p:spPr>
      </p:pic>
    </p:spTree>
    <p:custDataLst>
      <p:tags r:id="rId3"/>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矩形 2"/>
          <p:cNvSpPr/>
          <p:nvPr/>
        </p:nvSpPr>
        <p:spPr>
          <a:xfrm>
            <a:off x="135082" y="950908"/>
            <a:ext cx="8894618" cy="413544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1" name="矩形 3"/>
          <p:cNvSpPr/>
          <p:nvPr/>
        </p:nvSpPr>
        <p:spPr>
          <a:xfrm>
            <a:off x="5844660" y="950908"/>
            <a:ext cx="45719" cy="4135442"/>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2" name="圆角矩形 4"/>
          <p:cNvSpPr/>
          <p:nvPr/>
        </p:nvSpPr>
        <p:spPr>
          <a:xfrm>
            <a:off x="5890339"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结果分析</a:t>
            </a:r>
            <a:endParaRPr lang="zh-CN" altLang="en-US" sz="1600" b="1" dirty="0"/>
          </a:p>
        </p:txBody>
      </p:sp>
      <p:sp>
        <p:nvSpPr>
          <p:cNvPr id="1049023" name="圆角矩形 5"/>
          <p:cNvSpPr/>
          <p:nvPr/>
        </p:nvSpPr>
        <p:spPr>
          <a:xfrm>
            <a:off x="135334"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算法结果</a:t>
            </a:r>
            <a:endParaRPr lang="zh-CN" altLang="en-US" sz="1600" b="1" dirty="0"/>
          </a:p>
        </p:txBody>
      </p:sp>
      <p:graphicFrame>
        <p:nvGraphicFramePr>
          <p:cNvPr id="4194305" name="表格 6"/>
          <p:cNvGraphicFramePr/>
          <p:nvPr/>
        </p:nvGraphicFramePr>
        <p:xfrm>
          <a:off x="758315" y="1711295"/>
          <a:ext cx="4392585" cy="2614667"/>
        </p:xfrm>
        <a:graphic>
          <a:graphicData uri="http://schemas.openxmlformats.org/drawingml/2006/table">
            <a:tbl>
              <a:tblPr firstRow="1" bandRow="1">
                <a:tableStyleId>{5940675A-B579-460E-94D1-54222C63F5DA}</a:tableStyleId>
              </a:tblPr>
              <a:tblGrid>
                <a:gridCol w="1131760"/>
                <a:gridCol w="881675"/>
                <a:gridCol w="856722"/>
                <a:gridCol w="1522428"/>
              </a:tblGrid>
              <a:tr h="791785">
                <a:tc>
                  <a:txBody>
                    <a:bodyPr/>
                    <a:lstStyle/>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算法</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endParaRPr lang="en-US" sz="1200" b="0"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占用空间</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endParaRPr lang="en-US" sz="1200" b="0" dirty="0" smtClean="0">
                        <a:latin typeface="宋体" panose="02010600030101010101" pitchFamily="2" charset="-122"/>
                        <a:ea typeface="宋体" panose="02010600030101010101" pitchFamily="2" charset="-122"/>
                        <a:cs typeface="宋体" panose="02010600030101010101" pitchFamily="2" charset="-122"/>
                      </a:endParaRPr>
                    </a:p>
                    <a:p>
                      <a:pPr marL="0" indent="0" algn="ctr" defTabSz="914400" rtl="0" eaLnBrk="1" latinLnBrk="0" hangingPunct="1">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迭代次数</a:t>
                      </a:r>
                      <a:endParaRPr lang="en-US" altLang="zh-CN"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ctr" defTabSz="914400" rtl="0" eaLnBrk="1" latinLnBrk="0" hangingPunct="1">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（数量级）</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endParaRPr lang="en-US" sz="1200" b="0"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时间</a:t>
                      </a:r>
                      <a:r>
                        <a:rPr lang="en-US" altLang="zh-CN" sz="1200" b="1" dirty="0" smtClean="0">
                          <a:latin typeface="宋体" panose="02010600030101010101" pitchFamily="2" charset="-122"/>
                          <a:ea typeface="宋体" panose="02010600030101010101" pitchFamily="2" charset="-122"/>
                          <a:cs typeface="宋体" panose="02010600030101010101" pitchFamily="2" charset="-122"/>
                        </a:rPr>
                        <a:t>(s)</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r>
              <a:tr h="456062">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改进前回溯法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&lt;1M</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10</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268.0</a:t>
                      </a:r>
                      <a:r>
                        <a:rPr lang="en-US" altLang="zh-CN"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4</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6062">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改进后回溯法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&lt;1M</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7</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0.78</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55379">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改进前分支定界法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zh-CN"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1.6G</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7</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9.</a:t>
                      </a:r>
                      <a:r>
                        <a:rPr lang="en-US" altLang="zh-CN"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80</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5379">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改进后分支定界法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1.4G</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7</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4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6.65</a:t>
                      </a:r>
                      <a:endParaRPr lang="en-US" altLang="en-US" sz="14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9024" name="矩形 20"/>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0" name="TextBox 19"/>
          <p:cNvSpPr txBox="1"/>
          <p:nvPr/>
        </p:nvSpPr>
        <p:spPr>
          <a:xfrm>
            <a:off x="135081" y="-48743"/>
            <a:ext cx="5317435" cy="584775"/>
          </a:xfrm>
          <a:prstGeom prst="rect">
            <a:avLst/>
          </a:prstGeom>
          <a:noFill/>
        </p:spPr>
        <p:txBody>
          <a:bodyPr wrap="square" rtlCol="0">
            <a:spAutoFit/>
          </a:bodyPr>
          <a:lstStyle/>
          <a:p>
            <a:r>
              <a:rPr lang="zh-CN" altLang="en-US" sz="3200" b="1" dirty="0" smtClean="0"/>
              <a:t>算法比较 </a:t>
            </a:r>
            <a:endParaRPr lang="zh-CN" altLang="en-US" sz="3200" b="1" dirty="0"/>
          </a:p>
        </p:txBody>
      </p:sp>
      <p:sp>
        <p:nvSpPr>
          <p:cNvPr id="2" name="TextBox 1"/>
          <p:cNvSpPr txBox="1"/>
          <p:nvPr/>
        </p:nvSpPr>
        <p:spPr>
          <a:xfrm>
            <a:off x="5867519" y="1058654"/>
            <a:ext cx="2315603" cy="369332"/>
          </a:xfrm>
          <a:prstGeom prst="rect">
            <a:avLst/>
          </a:prstGeom>
          <a:noFill/>
        </p:spPr>
        <p:txBody>
          <a:bodyPr wrap="square" rtlCol="0">
            <a:spAutoFit/>
          </a:bodyPr>
          <a:lstStyle/>
          <a:p>
            <a:r>
              <a:rPr lang="zh-CN" altLang="en-US" b="1" dirty="0" smtClean="0"/>
              <a:t>回溯法与分支定界法</a:t>
            </a:r>
            <a:endParaRPr lang="zh-CN" altLang="en-US" b="1" dirty="0"/>
          </a:p>
        </p:txBody>
      </p:sp>
      <p:sp>
        <p:nvSpPr>
          <p:cNvPr id="3" name="TextBox 2"/>
          <p:cNvSpPr txBox="1"/>
          <p:nvPr/>
        </p:nvSpPr>
        <p:spPr>
          <a:xfrm>
            <a:off x="6032408" y="1427986"/>
            <a:ext cx="2795827" cy="3416320"/>
          </a:xfrm>
          <a:prstGeom prst="rect">
            <a:avLst/>
          </a:prstGeom>
          <a:noFill/>
        </p:spPr>
        <p:txBody>
          <a:bodyPr wrap="square" rtlCol="0">
            <a:spAutoFit/>
          </a:bodyPr>
          <a:lstStyle/>
          <a:p>
            <a:r>
              <a:rPr lang="zh-CN" altLang="en-US" b="1" dirty="0" smtClean="0"/>
              <a:t>         回溯法是一种深度搜索方法。正常情况下，回溯法耗时却不占用空间。</a:t>
            </a:r>
            <a:endParaRPr lang="en-US" altLang="zh-CN" b="1" dirty="0" smtClean="0"/>
          </a:p>
          <a:p>
            <a:r>
              <a:rPr lang="zh-CN" altLang="en-US" b="1" dirty="0" smtClean="0"/>
              <a:t>        分支定界法是一种广度的搜索方法。与回溯法相比占用空间却省时。</a:t>
            </a:r>
            <a:endParaRPr lang="en-US" altLang="zh-CN" b="1" dirty="0" smtClean="0"/>
          </a:p>
          <a:p>
            <a:r>
              <a:rPr lang="zh-CN" altLang="en-US" b="1" dirty="0" smtClean="0"/>
              <a:t>        本题数据集较为特殊，因此回溯法的运行时间更短。</a:t>
            </a:r>
            <a:endParaRPr lang="en-US" altLang="zh-CN" b="1" dirty="0" smtClean="0"/>
          </a:p>
          <a:p>
            <a:r>
              <a:rPr lang="zh-CN" altLang="en-US" b="1" dirty="0" smtClean="0"/>
              <a:t>         从占用空间、以及运行时间来看，该题选用回溯法求解较好。</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9020"/>
                                        </p:tgtEl>
                                        <p:attrNameLst>
                                          <p:attrName>style.visibility</p:attrName>
                                        </p:attrNameLst>
                                      </p:cBhvr>
                                      <p:to>
                                        <p:strVal val="visible"/>
                                      </p:to>
                                    </p:set>
                                    <p:animEffect transition="in" filter="fade">
                                      <p:cBhvr>
                                        <p:cTn id="7" dur="250"/>
                                        <p:tgtEl>
                                          <p:spTgt spid="10490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9021"/>
                                        </p:tgtEl>
                                        <p:attrNameLst>
                                          <p:attrName>style.visibility</p:attrName>
                                        </p:attrNameLst>
                                      </p:cBhvr>
                                      <p:to>
                                        <p:strVal val="visible"/>
                                      </p:to>
                                    </p:set>
                                    <p:animEffect transition="in" filter="fade">
                                      <p:cBhvr>
                                        <p:cTn id="10" dur="250"/>
                                        <p:tgtEl>
                                          <p:spTgt spid="104902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490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9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bldLvl="0" animBg="1"/>
      <p:bldP spid="1049021" grpId="0" bldLvl="0" animBg="1"/>
      <p:bldP spid="1049022" grpId="0" bldLvl="0" animBg="1"/>
      <p:bldP spid="104902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1"/>
          <p:cNvCxnSpPr/>
          <p:nvPr/>
        </p:nvCxnSpPr>
        <p:spPr>
          <a:xfrm>
            <a:off x="3485913" y="1083809"/>
            <a:ext cx="12281" cy="325142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
          <p:cNvGrpSpPr/>
          <p:nvPr/>
        </p:nvGrpSpPr>
        <p:grpSpPr>
          <a:xfrm>
            <a:off x="1301755" y="1533866"/>
            <a:ext cx="1825244" cy="1436556"/>
            <a:chOff x="1709739" y="2636838"/>
            <a:chExt cx="1590160" cy="1584325"/>
          </a:xfrm>
          <a:effectLst/>
        </p:grpSpPr>
        <p:sp>
          <p:nvSpPr>
            <p:cNvPr id="1048741"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2"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3"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4"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5"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6"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7"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8"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9"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750" name="文本框 18"/>
          <p:cNvSpPr txBox="1"/>
          <p:nvPr/>
        </p:nvSpPr>
        <p:spPr>
          <a:xfrm>
            <a:off x="1241434" y="3009225"/>
            <a:ext cx="1993106" cy="507831"/>
          </a:xfrm>
          <a:prstGeom prst="rect">
            <a:avLst/>
          </a:prstGeom>
          <a:noFill/>
        </p:spPr>
        <p:txBody>
          <a:bodyPr wrap="square" rtlCol="0">
            <a:spAutoFit/>
          </a:bodyPr>
          <a:lstStyle/>
          <a:p>
            <a:pPr algn="ctr"/>
            <a:r>
              <a:rPr lang="zh-CN" altLang="en-US" sz="2700" b="1" spc="225" dirty="0">
                <a:solidFill>
                  <a:srgbClr val="0174AB"/>
                </a:solidFill>
                <a:latin typeface="微软雅黑" panose="020B0503020204020204" pitchFamily="34" charset="-122"/>
                <a:ea typeface="微软雅黑" panose="020B0503020204020204" pitchFamily="34" charset="-122"/>
              </a:rPr>
              <a:t>第二部分</a:t>
            </a:r>
            <a:endParaRPr lang="zh-HK" altLang="en-US" sz="2700" b="1" spc="225" dirty="0">
              <a:solidFill>
                <a:srgbClr val="0174AB"/>
              </a:solidFill>
              <a:latin typeface="微软雅黑" panose="020B0503020204020204" pitchFamily="34" charset="-122"/>
              <a:ea typeface="微软雅黑" panose="020B0503020204020204" pitchFamily="34" charset="-122"/>
            </a:endParaRPr>
          </a:p>
        </p:txBody>
      </p:sp>
      <p:sp>
        <p:nvSpPr>
          <p:cNvPr id="1048751" name="文本框 19"/>
          <p:cNvSpPr txBox="1"/>
          <p:nvPr/>
        </p:nvSpPr>
        <p:spPr>
          <a:xfrm>
            <a:off x="3911481" y="1146731"/>
            <a:ext cx="2952851" cy="600164"/>
          </a:xfrm>
          <a:prstGeom prst="rect">
            <a:avLst/>
          </a:prstGeom>
          <a:noFill/>
        </p:spPr>
        <p:txBody>
          <a:bodyPr wrap="square" rtlCol="0">
            <a:spAutoFit/>
          </a:bodyPr>
          <a:lstStyle/>
          <a:p>
            <a:r>
              <a:rPr lang="zh-CN" altLang="en-US" sz="3300" b="1" spc="225" dirty="0" smtClean="0">
                <a:solidFill>
                  <a:srgbClr val="666666"/>
                </a:solidFill>
                <a:latin typeface="微软雅黑" panose="020B0503020204020204" pitchFamily="34" charset="-122"/>
                <a:ea typeface="微软雅黑" panose="020B0503020204020204" pitchFamily="34" charset="-122"/>
              </a:rPr>
              <a:t>解决方法</a:t>
            </a:r>
            <a:endParaRPr lang="zh-HK" altLang="en-US" sz="3300" b="1" spc="225" dirty="0">
              <a:solidFill>
                <a:srgbClr val="666666"/>
              </a:solidFill>
              <a:latin typeface="微软雅黑" panose="020B0503020204020204" pitchFamily="34" charset="-122"/>
              <a:ea typeface="微软雅黑" panose="020B0503020204020204" pitchFamily="34" charset="-122"/>
            </a:endParaRPr>
          </a:p>
        </p:txBody>
      </p:sp>
      <p:sp>
        <p:nvSpPr>
          <p:cNvPr id="1048753" name="文本框 5"/>
          <p:cNvSpPr txBox="1"/>
          <p:nvPr/>
        </p:nvSpPr>
        <p:spPr>
          <a:xfrm>
            <a:off x="3970618" y="2413500"/>
            <a:ext cx="4355994"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2.</a:t>
            </a:r>
            <a:r>
              <a:rPr lang="zh-CN" altLang="en-US" b="1" spc="225" dirty="0">
                <a:solidFill>
                  <a:srgbClr val="92D14F"/>
                </a:solidFill>
                <a:latin typeface="微软雅黑" panose="020B0503020204020204" pitchFamily="34" charset="-122"/>
                <a:ea typeface="微软雅黑" panose="020B0503020204020204" pitchFamily="34" charset="-122"/>
              </a:rPr>
              <a:t>分支定界法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5" name="文本框 5"/>
          <p:cNvSpPr txBox="1"/>
          <p:nvPr/>
        </p:nvSpPr>
        <p:spPr>
          <a:xfrm>
            <a:off x="3970618" y="2875165"/>
            <a:ext cx="4640075" cy="461665"/>
          </a:xfrm>
          <a:prstGeom prst="rect">
            <a:avLst/>
          </a:prstGeom>
          <a:noFill/>
        </p:spPr>
        <p:txBody>
          <a:bodyPr wrap="square" rtlCol="0">
            <a:spAutoFit/>
          </a:bodyPr>
          <a:lstStyle/>
          <a:p>
            <a:r>
              <a:rPr lang="en-US" altLang="zh-CN" sz="2400" b="1" spc="225" dirty="0">
                <a:solidFill>
                  <a:srgbClr val="00B0F0"/>
                </a:solidFill>
                <a:latin typeface="微软雅黑" panose="020B0503020204020204" pitchFamily="34" charset="-122"/>
                <a:ea typeface="微软雅黑" panose="020B0503020204020204" pitchFamily="34" charset="-122"/>
              </a:rPr>
              <a:t>3.</a:t>
            </a:r>
            <a:r>
              <a:rPr lang="zh-CN" altLang="en-US" sz="2400" b="1" spc="225" dirty="0">
                <a:solidFill>
                  <a:srgbClr val="00B0F0"/>
                </a:solidFill>
                <a:latin typeface="微软雅黑" panose="020B0503020204020204" pitchFamily="34" charset="-122"/>
                <a:ea typeface="微软雅黑" panose="020B0503020204020204" pitchFamily="34" charset="-122"/>
              </a:rPr>
              <a:t>遗传算法</a:t>
            </a:r>
            <a:endParaRPr lang="zh-CN" altLang="en-US" sz="2400" b="1" spc="225" dirty="0">
              <a:solidFill>
                <a:srgbClr val="00B0F0"/>
              </a:solidFill>
              <a:latin typeface="微软雅黑" panose="020B0503020204020204" pitchFamily="34" charset="-122"/>
              <a:ea typeface="微软雅黑" panose="020B0503020204020204" pitchFamily="34" charset="-122"/>
            </a:endParaRPr>
          </a:p>
        </p:txBody>
      </p:sp>
      <p:sp>
        <p:nvSpPr>
          <p:cNvPr id="1048756" name="文本框 19"/>
          <p:cNvSpPr txBox="1"/>
          <p:nvPr/>
        </p:nvSpPr>
        <p:spPr>
          <a:xfrm>
            <a:off x="3970618" y="3458566"/>
            <a:ext cx="3886003"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4.</a:t>
            </a:r>
            <a:r>
              <a:rPr lang="zh-CN" altLang="en-US" b="1" spc="225" dirty="0" smtClean="0">
                <a:solidFill>
                  <a:srgbClr val="92D14F"/>
                </a:solidFill>
                <a:latin typeface="微软雅黑" panose="020B0503020204020204" pitchFamily="34" charset="-122"/>
                <a:ea typeface="微软雅黑" panose="020B0503020204020204" pitchFamily="34" charset="-122"/>
              </a:rPr>
              <a:t>模拟退火算法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3970618" y="1936412"/>
            <a:ext cx="4355994"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1.</a:t>
            </a:r>
            <a:r>
              <a:rPr lang="zh-CN" altLang="en-US" b="1" spc="225" dirty="0">
                <a:solidFill>
                  <a:srgbClr val="92D14F"/>
                </a:solidFill>
                <a:latin typeface="微软雅黑" panose="020B0503020204020204" pitchFamily="34" charset="-122"/>
                <a:ea typeface="微软雅黑" panose="020B0503020204020204" pitchFamily="34" charset="-122"/>
              </a:rPr>
              <a:t>回溯法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圆角矩形 4"/>
          <p:cNvSpPr/>
          <p:nvPr/>
        </p:nvSpPr>
        <p:spPr>
          <a:xfrm>
            <a:off x="-3" y="756826"/>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算法介绍</a:t>
            </a:r>
            <a:endParaRPr lang="zh-CN" altLang="en-US" sz="1400" b="1" dirty="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4" name="TextBox 3"/>
          <p:cNvSpPr txBox="1"/>
          <p:nvPr/>
        </p:nvSpPr>
        <p:spPr>
          <a:xfrm>
            <a:off x="701483" y="1224117"/>
            <a:ext cx="7554494" cy="1938992"/>
          </a:xfrm>
          <a:prstGeom prst="rect">
            <a:avLst/>
          </a:prstGeom>
          <a:noFill/>
        </p:spPr>
        <p:txBody>
          <a:bodyPr wrap="square" rtlCol="0">
            <a:spAutoFit/>
          </a:bodyPr>
          <a:lstStyle/>
          <a:p>
            <a:r>
              <a:rPr lang="zh-CN" altLang="en-US" sz="2000" b="1" dirty="0"/>
              <a:t>遗传算法也是计算机科学人工智能领域中用于解决最优化的一种搜索启发式算法，是进化算法的一种。这种启发式通常用来生成有用的解决方案来优化和搜索问题。进化算法最初是借鉴了进化生物学中的一些现象而发展起来的，这些现象包括遗传、突变、自然选择以及杂交等。遗传算法在适应度函数选择不当的情况下有可能收敛于局部最优，而不能达到全局最优。</a:t>
            </a:r>
            <a:endParaRPr lang="zh-CN" altLang="en-US" sz="2000" b="1" dirty="0"/>
          </a:p>
        </p:txBody>
      </p:sp>
      <p:sp>
        <p:nvSpPr>
          <p:cNvPr id="11" name="圆角矩形 4"/>
          <p:cNvSpPr/>
          <p:nvPr/>
        </p:nvSpPr>
        <p:spPr>
          <a:xfrm>
            <a:off x="0" y="3255204"/>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a:t>
            </a:r>
            <a:r>
              <a:rPr lang="zh-CN" altLang="en-US" sz="1400" b="1" dirty="0"/>
              <a:t>特点</a:t>
            </a:r>
            <a:endParaRPr lang="zh-CN" altLang="en-US" sz="1400" b="1" dirty="0"/>
          </a:p>
        </p:txBody>
      </p:sp>
      <p:sp>
        <p:nvSpPr>
          <p:cNvPr id="5" name="TextBox 4"/>
          <p:cNvSpPr txBox="1"/>
          <p:nvPr/>
        </p:nvSpPr>
        <p:spPr>
          <a:xfrm>
            <a:off x="701484" y="3855848"/>
            <a:ext cx="7906186" cy="707886"/>
          </a:xfrm>
          <a:prstGeom prst="rect">
            <a:avLst/>
          </a:prstGeom>
          <a:noFill/>
        </p:spPr>
        <p:txBody>
          <a:bodyPr wrap="square" rtlCol="0">
            <a:spAutoFit/>
          </a:bodyPr>
          <a:lstStyle/>
          <a:p>
            <a:r>
              <a:rPr lang="zh-CN" altLang="en-US" sz="2000" b="1" dirty="0"/>
              <a:t>基于染色体群的并行搜索，带有猜测性质的选择操作、交换操作和突变操作。</a:t>
            </a:r>
            <a:endParaRPr lang="zh-CN" altLang="en-US" sz="2000" b="1" dirty="0"/>
          </a:p>
        </p:txBody>
      </p:sp>
      <p:sp>
        <p:nvSpPr>
          <p:cNvPr id="8" name="TextBox 7"/>
          <p:cNvSpPr txBox="1"/>
          <p:nvPr/>
        </p:nvSpPr>
        <p:spPr>
          <a:xfrm>
            <a:off x="139149" y="-24627"/>
            <a:ext cx="5317435" cy="584775"/>
          </a:xfrm>
          <a:prstGeom prst="rect">
            <a:avLst/>
          </a:prstGeom>
          <a:noFill/>
        </p:spPr>
        <p:txBody>
          <a:bodyPr wrap="square" rtlCol="0">
            <a:spAutoFit/>
          </a:bodyPr>
          <a:lstStyle/>
          <a:p>
            <a:r>
              <a:rPr lang="zh-CN" altLang="en-US" sz="3200" b="1" dirty="0" smtClean="0"/>
              <a:t>遗传算法  </a:t>
            </a:r>
            <a:r>
              <a:rPr lang="en-US" altLang="zh-CN" sz="3200" b="1" dirty="0" smtClean="0"/>
              <a:t>Genetic  Algorithm</a:t>
            </a:r>
            <a:endParaRPr lang="zh-CN" altLang="en-US" sz="3200" b="1" dirty="0"/>
          </a:p>
        </p:txBody>
      </p:sp>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3954" y="797456"/>
            <a:ext cx="3684671" cy="4200525"/>
          </a:xfrm>
          <a:prstGeom prst="rect">
            <a:avLst/>
          </a:prstGeom>
        </p:spPr>
      </p:pic>
      <p:sp>
        <p:nvSpPr>
          <p:cNvPr id="1048760" name="矩形 2"/>
          <p:cNvSpPr/>
          <p:nvPr/>
        </p:nvSpPr>
        <p:spPr>
          <a:xfrm>
            <a:off x="45786" y="666019"/>
            <a:ext cx="8983914" cy="4348897"/>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61" name="矩形 3"/>
          <p:cNvSpPr/>
          <p:nvPr/>
        </p:nvSpPr>
        <p:spPr>
          <a:xfrm>
            <a:off x="4672418" y="666019"/>
            <a:ext cx="45719" cy="4338959"/>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3" name="TextBox 2"/>
          <p:cNvSpPr txBox="1"/>
          <p:nvPr/>
        </p:nvSpPr>
        <p:spPr>
          <a:xfrm>
            <a:off x="5005440" y="1164990"/>
            <a:ext cx="3760493" cy="338554"/>
          </a:xfrm>
          <a:prstGeom prst="rect">
            <a:avLst/>
          </a:prstGeom>
          <a:noFill/>
        </p:spPr>
        <p:txBody>
          <a:bodyPr wrap="square" rtlCol="0">
            <a:spAutoFit/>
          </a:bodyPr>
          <a:lstStyle/>
          <a:p>
            <a:endParaRPr lang="zh-CN" altLang="en-US" sz="1600" b="1" dirty="0"/>
          </a:p>
        </p:txBody>
      </p:sp>
      <p:sp>
        <p:nvSpPr>
          <p:cNvPr id="10" name="圆角矩形 34"/>
          <p:cNvSpPr/>
          <p:nvPr/>
        </p:nvSpPr>
        <p:spPr>
          <a:xfrm>
            <a:off x="4791900" y="748884"/>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smtClean="0"/>
              <a:t>算法</a:t>
            </a:r>
            <a:r>
              <a:rPr lang="zh-CN" altLang="en-US" sz="1500" b="1" dirty="0"/>
              <a:t>分析</a:t>
            </a:r>
            <a:endParaRPr lang="zh-CN" altLang="en-US" sz="1500" b="1" dirty="0"/>
          </a:p>
        </p:txBody>
      </p:sp>
      <p:sp>
        <p:nvSpPr>
          <p:cNvPr id="1048762" name="圆角矩形 4"/>
          <p:cNvSpPr/>
          <p:nvPr/>
        </p:nvSpPr>
        <p:spPr>
          <a:xfrm>
            <a:off x="45789" y="675432"/>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遗传</a:t>
            </a:r>
            <a:r>
              <a:rPr lang="zh-CN" altLang="en-US" sz="1400" b="1" dirty="0" smtClean="0"/>
              <a:t>算法</a:t>
            </a:r>
            <a:r>
              <a:rPr lang="zh-CN" altLang="en-US" sz="1400" b="1" dirty="0"/>
              <a:t>流程</a:t>
            </a:r>
            <a:endParaRPr lang="zh-CN" altLang="en-US" sz="1400" b="1" dirty="0"/>
          </a:p>
        </p:txBody>
      </p:sp>
      <p:sp>
        <p:nvSpPr>
          <p:cNvPr id="12" name="TextBox 11"/>
          <p:cNvSpPr txBox="1"/>
          <p:nvPr/>
        </p:nvSpPr>
        <p:spPr>
          <a:xfrm>
            <a:off x="139149" y="-24627"/>
            <a:ext cx="5317435" cy="584775"/>
          </a:xfrm>
          <a:prstGeom prst="rect">
            <a:avLst/>
          </a:prstGeom>
          <a:noFill/>
        </p:spPr>
        <p:txBody>
          <a:bodyPr wrap="square" rtlCol="0">
            <a:spAutoFit/>
          </a:bodyPr>
          <a:lstStyle/>
          <a:p>
            <a:r>
              <a:rPr lang="zh-CN" altLang="en-US" sz="3200" b="1" dirty="0" smtClean="0"/>
              <a:t>遗传算法  </a:t>
            </a:r>
            <a:r>
              <a:rPr lang="en-US" altLang="zh-CN" sz="3200" b="1" dirty="0" smtClean="0"/>
              <a:t>Genetic  Algorithm</a:t>
            </a:r>
            <a:endParaRPr lang="zh-CN" altLang="en-US" sz="3200" b="1" dirty="0"/>
          </a:p>
        </p:txBody>
      </p:sp>
      <p:pic>
        <p:nvPicPr>
          <p:cNvPr id="11" name="Picture 18"/>
          <p:cNvPicPr>
            <a:picLocks noChangeAspect="1" noChangeArrowheads="1"/>
          </p:cNvPicPr>
          <p:nvPr/>
        </p:nvPicPr>
        <p:blipFill>
          <a:blip r:embed="rId2">
            <a:extLst>
              <a:ext uri="{28A0092B-C50C-407E-A947-70E740481C1C}">
                <a14:useLocalDpi xmlns:a14="http://schemas.microsoft.com/office/drawing/2010/main" val="0"/>
              </a:ext>
            </a:extLst>
          </a:blip>
          <a:srcRect l="17616" t="25778" r="20926" b="14963"/>
          <a:stretch>
            <a:fillRect/>
          </a:stretch>
        </p:blipFill>
        <p:spPr bwMode="auto">
          <a:xfrm>
            <a:off x="4791900" y="1130770"/>
            <a:ext cx="4115390" cy="370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985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9"/>
          <p:cNvSpPr txBox="1">
            <a:spLocks noChangeArrowheads="1"/>
          </p:cNvSpPr>
          <p:nvPr/>
        </p:nvSpPr>
        <p:spPr bwMode="auto">
          <a:xfrm>
            <a:off x="4791899" y="2703819"/>
            <a:ext cx="1293137" cy="301621"/>
          </a:xfrm>
          <a:prstGeom prst="rect">
            <a:avLst/>
          </a:prstGeom>
          <a:noFill/>
          <a:ln w="28575">
            <a:solidFill>
              <a:srgbClr val="0000CC"/>
            </a:solidFill>
            <a:miter lim="800000"/>
          </a:ln>
          <a:effectLst/>
          <a:extLst>
            <a:ext uri="{909E8E84-426E-40DD-AFC4-6F175D3DCCD1}">
              <a14:hiddenFill xmlns:a14="http://schemas.microsoft.com/office/drawing/2010/main">
                <a:solidFill>
                  <a:srgbClr val="9900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eaLnBrk="1" hangingPunct="1">
              <a:lnSpc>
                <a:spcPct val="140000"/>
              </a:lnSpc>
              <a:defRPr/>
            </a:pPr>
            <a:r>
              <a:rPr kumimoji="0" lang="zh-CN" altLang="en-US" sz="1400" b="1" dirty="0">
                <a:solidFill>
                  <a:srgbClr val="990000"/>
                </a:solidFill>
                <a:effectLst>
                  <a:outerShdw blurRad="38100" dist="38100" dir="2700000" algn="tl">
                    <a:srgbClr val="C0C0C0"/>
                  </a:outerShdw>
                </a:effectLst>
              </a:rPr>
              <a:t>轮盘赌选择方法</a:t>
            </a:r>
            <a:endParaRPr kumimoji="0" lang="zh-CN" altLang="en-US" sz="1400" b="1" dirty="0">
              <a:solidFill>
                <a:srgbClr val="990000"/>
              </a:solidFill>
              <a:effectLst>
                <a:outerShdw blurRad="38100" dist="38100" dir="2700000" algn="tl">
                  <a:srgbClr val="C0C0C0"/>
                </a:outerShdw>
              </a:effectLst>
            </a:endParaRPr>
          </a:p>
        </p:txBody>
      </p:sp>
    </p:spTree>
    <p:custDataLst>
      <p:tags r:id="rId3"/>
    </p:custData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文本框 2"/>
          <p:cNvSpPr txBox="1"/>
          <p:nvPr/>
        </p:nvSpPr>
        <p:spPr>
          <a:xfrm>
            <a:off x="290442" y="911863"/>
            <a:ext cx="2961689" cy="923330"/>
          </a:xfrm>
          <a:prstGeom prst="rect">
            <a:avLst/>
          </a:prstGeom>
          <a:noFill/>
        </p:spPr>
        <p:txBody>
          <a:bodyPr wrap="square" rtlCol="0">
            <a:spAutoFit/>
          </a:bodyPr>
          <a:lstStyle/>
          <a:p>
            <a:pPr algn="just">
              <a:lnSpc>
                <a:spcPct val="150000"/>
              </a:lnSpc>
              <a:spcAft>
                <a:spcPts val="0"/>
              </a:spcAft>
            </a:pPr>
            <a:r>
              <a:rPr lang="zh-CN" altLang="en-US" b="1" kern="100" dirty="0">
                <a:sym typeface="+mn-ea"/>
              </a:rPr>
              <a:t>改进</a:t>
            </a:r>
            <a:r>
              <a:rPr lang="zh-CN" altLang="en-US" b="1" kern="100" dirty="0" smtClean="0">
                <a:sym typeface="+mn-ea"/>
              </a:rPr>
              <a:t>前：</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1049020" name="矩形 2"/>
          <p:cNvSpPr/>
          <p:nvPr/>
        </p:nvSpPr>
        <p:spPr>
          <a:xfrm>
            <a:off x="135082" y="950908"/>
            <a:ext cx="8894618" cy="413544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3" name="圆角矩形 5"/>
          <p:cNvSpPr/>
          <p:nvPr/>
        </p:nvSpPr>
        <p:spPr>
          <a:xfrm>
            <a:off x="135334"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算法结果</a:t>
            </a:r>
            <a:endParaRPr lang="zh-CN" altLang="en-US" sz="1600" b="1" dirty="0"/>
          </a:p>
        </p:txBody>
      </p:sp>
      <p:sp>
        <p:nvSpPr>
          <p:cNvPr id="1049024" name="矩形 20"/>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0" name="TextBox 19"/>
          <p:cNvSpPr txBox="1"/>
          <p:nvPr/>
        </p:nvSpPr>
        <p:spPr>
          <a:xfrm>
            <a:off x="135082" y="-48743"/>
            <a:ext cx="5317435" cy="584775"/>
          </a:xfrm>
          <a:prstGeom prst="rect">
            <a:avLst/>
          </a:prstGeom>
          <a:noFill/>
        </p:spPr>
        <p:txBody>
          <a:bodyPr wrap="square" rtlCol="0">
            <a:spAutoFit/>
          </a:bodyPr>
          <a:lstStyle/>
          <a:p>
            <a:r>
              <a:rPr lang="zh-CN" altLang="en-US" sz="3200" b="1" dirty="0" smtClean="0"/>
              <a:t>遗传算法改进前后比较 </a:t>
            </a:r>
            <a:endParaRPr lang="zh-CN" altLang="en-US" sz="3200" b="1" dirty="0"/>
          </a:p>
        </p:txBody>
      </p:sp>
      <p:sp>
        <p:nvSpPr>
          <p:cNvPr id="11" name="文本框 2"/>
          <p:cNvSpPr txBox="1"/>
          <p:nvPr/>
        </p:nvSpPr>
        <p:spPr>
          <a:xfrm>
            <a:off x="290442" y="2051540"/>
            <a:ext cx="3272539" cy="2169825"/>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改进</a:t>
            </a:r>
            <a:r>
              <a:rPr lang="zh-CN" altLang="en-US" b="1" kern="100" dirty="0">
                <a:sym typeface="+mn-ea"/>
              </a:rPr>
              <a:t>：</a:t>
            </a:r>
            <a:r>
              <a:rPr lang="zh-CN" altLang="en-US" b="1" kern="100" dirty="0" smtClean="0">
                <a:sym typeface="+mn-ea"/>
              </a:rPr>
              <a:t>用轮盘赌算概率加入新的参考条件，即该个体与当前种群最优解越相似，轮盘赌的概率越大。</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sp>
        <p:nvSpPr>
          <p:cNvPr id="3" name="TextBox 2"/>
          <p:cNvSpPr txBox="1"/>
          <p:nvPr/>
        </p:nvSpPr>
        <p:spPr>
          <a:xfrm>
            <a:off x="290442" y="1373528"/>
            <a:ext cx="5248759" cy="922020"/>
          </a:xfrm>
          <a:prstGeom prst="rect">
            <a:avLst/>
          </a:prstGeom>
          <a:noFill/>
        </p:spPr>
        <p:txBody>
          <a:bodyPr wrap="square" rtlCol="0">
            <a:spAutoFit/>
          </a:bodyPr>
          <a:lstStyle/>
          <a:p>
            <a:r>
              <a:rPr lang="zh-CN" altLang="en-US" b="1" dirty="0" smtClean="0"/>
              <a:t>程序最优解概率为：</a:t>
            </a:r>
            <a:r>
              <a:rPr lang="en-US" altLang="zh-CN" b="1" dirty="0" smtClean="0"/>
              <a:t>12%</a:t>
            </a:r>
            <a:endParaRPr lang="en-US" altLang="zh-CN" b="1" dirty="0" smtClean="0"/>
          </a:p>
          <a:p>
            <a:r>
              <a:rPr lang="zh-CN" altLang="en-US" b="1" dirty="0"/>
              <a:t>用</a:t>
            </a:r>
            <a:r>
              <a:rPr lang="zh-CN" altLang="en-US" b="1" dirty="0" smtClean="0"/>
              <a:t>时：</a:t>
            </a:r>
            <a:r>
              <a:rPr lang="en-US" altLang="zh-CN" b="1" dirty="0" smtClean="0"/>
              <a:t>22s</a:t>
            </a:r>
            <a:endParaRPr lang="en-US" altLang="zh-CN" b="1" dirty="0" smtClean="0"/>
          </a:p>
          <a:p>
            <a:endParaRPr lang="zh-CN" altLang="en-US" b="1" dirty="0"/>
          </a:p>
        </p:txBody>
      </p:sp>
      <p:sp>
        <p:nvSpPr>
          <p:cNvPr id="14" name="TextBox 13"/>
          <p:cNvSpPr txBox="1"/>
          <p:nvPr/>
        </p:nvSpPr>
        <p:spPr>
          <a:xfrm>
            <a:off x="290441" y="4394220"/>
            <a:ext cx="5248759" cy="645160"/>
          </a:xfrm>
          <a:prstGeom prst="rect">
            <a:avLst/>
          </a:prstGeom>
          <a:noFill/>
        </p:spPr>
        <p:txBody>
          <a:bodyPr wrap="square" rtlCol="0">
            <a:spAutoFit/>
          </a:bodyPr>
          <a:lstStyle/>
          <a:p>
            <a:r>
              <a:rPr lang="zh-CN" altLang="en-US" b="1" dirty="0" smtClean="0"/>
              <a:t>程序最优解概率为：</a:t>
            </a:r>
            <a:r>
              <a:rPr lang="en-US" altLang="zh-CN" b="1" dirty="0" smtClean="0"/>
              <a:t>28.4%</a:t>
            </a:r>
            <a:endParaRPr lang="en-US" altLang="zh-CN" b="1" dirty="0" smtClean="0"/>
          </a:p>
          <a:p>
            <a:r>
              <a:rPr lang="zh-CN" altLang="en-US" b="1" dirty="0"/>
              <a:t>用</a:t>
            </a:r>
            <a:r>
              <a:rPr lang="zh-CN" altLang="en-US" b="1" dirty="0" smtClean="0"/>
              <a:t>时：</a:t>
            </a:r>
            <a:r>
              <a:rPr lang="en-US" altLang="zh-CN" b="1" dirty="0" smtClean="0"/>
              <a:t>31s</a:t>
            </a:r>
            <a:endParaRPr lang="zh-CN" altLang="en-US" b="1" dirty="0"/>
          </a:p>
        </p:txBody>
      </p:sp>
      <p:sp>
        <p:nvSpPr>
          <p:cNvPr id="12" name="文本框 2"/>
          <p:cNvSpPr txBox="1"/>
          <p:nvPr/>
        </p:nvSpPr>
        <p:spPr>
          <a:xfrm>
            <a:off x="290441" y="3866669"/>
            <a:ext cx="2961689" cy="923330"/>
          </a:xfrm>
          <a:prstGeom prst="rect">
            <a:avLst/>
          </a:prstGeom>
          <a:noFill/>
        </p:spPr>
        <p:txBody>
          <a:bodyPr wrap="square" rtlCol="0">
            <a:spAutoFit/>
          </a:bodyPr>
          <a:lstStyle/>
          <a:p>
            <a:pPr algn="just">
              <a:lnSpc>
                <a:spcPct val="150000"/>
              </a:lnSpc>
              <a:spcAft>
                <a:spcPts val="0"/>
              </a:spcAft>
            </a:pPr>
            <a:r>
              <a:rPr lang="zh-CN" altLang="en-US" b="1" kern="100" dirty="0" smtClean="0">
                <a:sym typeface="+mn-ea"/>
              </a:rPr>
              <a:t>改进</a:t>
            </a:r>
            <a:r>
              <a:rPr lang="zh-CN" altLang="en-US" b="1" kern="100" dirty="0">
                <a:sym typeface="+mn-ea"/>
              </a:rPr>
              <a:t>后</a:t>
            </a:r>
            <a:r>
              <a:rPr lang="zh-CN" altLang="en-US" b="1" kern="100" dirty="0" smtClean="0">
                <a:sym typeface="+mn-ea"/>
              </a:rPr>
              <a:t>：</a:t>
            </a:r>
            <a:endParaRPr lang="en-US" altLang="zh-CN" b="1" kern="100" dirty="0" smtClean="0">
              <a:sym typeface="+mn-ea"/>
            </a:endParaRPr>
          </a:p>
          <a:p>
            <a:pPr algn="just">
              <a:lnSpc>
                <a:spcPct val="150000"/>
              </a:lnSpc>
              <a:spcAft>
                <a:spcPts val="0"/>
              </a:spcAft>
            </a:pPr>
            <a:endParaRPr lang="zh-CN" altLang="en-US" b="1" kern="100" dirty="0">
              <a:sym typeface="+mn-ea"/>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3237" y="1004509"/>
            <a:ext cx="3309789" cy="198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237" y="2993423"/>
            <a:ext cx="3309789" cy="198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12553" y="1611712"/>
            <a:ext cx="907821" cy="369332"/>
          </a:xfrm>
          <a:prstGeom prst="rect">
            <a:avLst/>
          </a:prstGeom>
          <a:noFill/>
        </p:spPr>
        <p:txBody>
          <a:bodyPr wrap="square" rtlCol="0">
            <a:spAutoFit/>
          </a:bodyPr>
          <a:lstStyle/>
          <a:p>
            <a:r>
              <a:rPr lang="zh-CN" altLang="en-US" b="1" dirty="0" smtClean="0"/>
              <a:t>改进前</a:t>
            </a:r>
            <a:endParaRPr lang="zh-CN" altLang="en-US" b="1" dirty="0"/>
          </a:p>
        </p:txBody>
      </p:sp>
      <p:sp>
        <p:nvSpPr>
          <p:cNvPr id="15" name="TextBox 14"/>
          <p:cNvSpPr txBox="1"/>
          <p:nvPr/>
        </p:nvSpPr>
        <p:spPr>
          <a:xfrm>
            <a:off x="7579433" y="3803265"/>
            <a:ext cx="907821" cy="369332"/>
          </a:xfrm>
          <a:prstGeom prst="rect">
            <a:avLst/>
          </a:prstGeom>
          <a:noFill/>
        </p:spPr>
        <p:txBody>
          <a:bodyPr wrap="square" rtlCol="0">
            <a:spAutoFit/>
          </a:bodyPr>
          <a:lstStyle/>
          <a:p>
            <a:r>
              <a:rPr lang="zh-CN" altLang="en-US" b="1" dirty="0" smtClean="0"/>
              <a:t>改进后</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9020"/>
                                        </p:tgtEl>
                                        <p:attrNameLst>
                                          <p:attrName>style.visibility</p:attrName>
                                        </p:attrNameLst>
                                      </p:cBhvr>
                                      <p:to>
                                        <p:strVal val="visible"/>
                                      </p:to>
                                    </p:set>
                                    <p:animEffect transition="in" filter="fade">
                                      <p:cBhvr>
                                        <p:cTn id="7" dur="250"/>
                                        <p:tgtEl>
                                          <p:spTgt spid="10490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49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bldLvl="0" animBg="1"/>
      <p:bldP spid="104902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29" name="直接连接符 1"/>
          <p:cNvCxnSpPr/>
          <p:nvPr/>
        </p:nvCxnSpPr>
        <p:spPr>
          <a:xfrm>
            <a:off x="3491345" y="1224547"/>
            <a:ext cx="41564" cy="232236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1048664" name="文本框 2"/>
          <p:cNvSpPr txBox="1"/>
          <p:nvPr/>
        </p:nvSpPr>
        <p:spPr>
          <a:xfrm>
            <a:off x="4101456" y="963478"/>
            <a:ext cx="2629742" cy="415498"/>
          </a:xfrm>
          <a:prstGeom prst="rect">
            <a:avLst/>
          </a:prstGeom>
          <a:noFill/>
        </p:spPr>
        <p:txBody>
          <a:bodyPr wrap="square" rtlCol="0">
            <a:spAutoFit/>
          </a:bodyPr>
          <a:lstStyle/>
          <a:p>
            <a:r>
              <a:rPr lang="zh-CN" altLang="en-US" sz="2100" b="1" spc="225" dirty="0">
                <a:solidFill>
                  <a:srgbClr val="666666"/>
                </a:solidFill>
                <a:latin typeface="微软雅黑" panose="020B0503020204020204" pitchFamily="34" charset="-122"/>
                <a:ea typeface="微软雅黑" panose="020B0503020204020204" pitchFamily="34" charset="-122"/>
              </a:rPr>
              <a:t>一</a:t>
            </a:r>
            <a:r>
              <a:rPr lang="en-US" altLang="zh-CN" sz="2100" b="1" spc="225" dirty="0" smtClean="0">
                <a:solidFill>
                  <a:srgbClr val="666666"/>
                </a:solidFill>
                <a:latin typeface="微软雅黑" panose="020B0503020204020204" pitchFamily="34" charset="-122"/>
                <a:ea typeface="微软雅黑" panose="020B0503020204020204" pitchFamily="34" charset="-122"/>
              </a:rPr>
              <a:t>.</a:t>
            </a:r>
            <a:r>
              <a:rPr lang="zh-CN" altLang="en-US" sz="2100" b="1" spc="225" dirty="0" smtClean="0">
                <a:solidFill>
                  <a:srgbClr val="666666"/>
                </a:solidFill>
                <a:latin typeface="微软雅黑" panose="020B0503020204020204" pitchFamily="34" charset="-122"/>
                <a:ea typeface="微软雅黑" panose="020B0503020204020204" pitchFamily="34" charset="-122"/>
              </a:rPr>
              <a:t>问题综述</a:t>
            </a:r>
            <a:endParaRPr lang="zh-HK" altLang="en-US" sz="2100" b="1" spc="225" dirty="0">
              <a:solidFill>
                <a:srgbClr val="666666"/>
              </a:solidFill>
              <a:latin typeface="微软雅黑" panose="020B0503020204020204" pitchFamily="34" charset="-122"/>
              <a:ea typeface="微软雅黑" panose="020B0503020204020204" pitchFamily="34" charset="-122"/>
            </a:endParaRPr>
          </a:p>
        </p:txBody>
      </p:sp>
      <p:sp>
        <p:nvSpPr>
          <p:cNvPr id="1048665" name="文本框 3"/>
          <p:cNvSpPr txBox="1"/>
          <p:nvPr/>
        </p:nvSpPr>
        <p:spPr>
          <a:xfrm>
            <a:off x="4101456" y="1476013"/>
            <a:ext cx="2457514" cy="415498"/>
          </a:xfrm>
          <a:prstGeom prst="rect">
            <a:avLst/>
          </a:prstGeom>
          <a:noFill/>
        </p:spPr>
        <p:txBody>
          <a:bodyPr wrap="square" rtlCol="0">
            <a:spAutoFit/>
          </a:bodyPr>
          <a:lstStyle/>
          <a:p>
            <a:r>
              <a:rPr lang="zh-CN" altLang="en-US" sz="2100" b="1" spc="225" dirty="0">
                <a:solidFill>
                  <a:srgbClr val="666666"/>
                </a:solidFill>
                <a:latin typeface="微软雅黑" panose="020B0503020204020204" pitchFamily="34" charset="-122"/>
                <a:ea typeface="微软雅黑" panose="020B0503020204020204" pitchFamily="34" charset="-122"/>
              </a:rPr>
              <a:t>二</a:t>
            </a:r>
            <a:r>
              <a:rPr lang="en-US" altLang="zh-CN" sz="2100" b="1" spc="225" dirty="0" smtClean="0">
                <a:solidFill>
                  <a:srgbClr val="666666"/>
                </a:solidFill>
                <a:latin typeface="微软雅黑" panose="020B0503020204020204" pitchFamily="34" charset="-122"/>
                <a:ea typeface="微软雅黑" panose="020B0503020204020204" pitchFamily="34" charset="-122"/>
              </a:rPr>
              <a:t>.</a:t>
            </a:r>
            <a:r>
              <a:rPr lang="zh-CN" altLang="en-US" sz="2100" b="1" spc="225" dirty="0" smtClean="0">
                <a:solidFill>
                  <a:srgbClr val="666666"/>
                </a:solidFill>
                <a:latin typeface="微软雅黑" panose="020B0503020204020204" pitchFamily="34" charset="-122"/>
                <a:ea typeface="微软雅黑" panose="020B0503020204020204" pitchFamily="34" charset="-122"/>
              </a:rPr>
              <a:t>解决方法</a:t>
            </a:r>
            <a:endParaRPr lang="zh-CN" altLang="en-US" sz="2100" b="1" spc="225" dirty="0">
              <a:solidFill>
                <a:srgbClr val="666666"/>
              </a:solidFill>
              <a:latin typeface="微软雅黑" panose="020B0503020204020204" pitchFamily="34" charset="-122"/>
              <a:ea typeface="微软雅黑" panose="020B0503020204020204" pitchFamily="34" charset="-122"/>
            </a:endParaRPr>
          </a:p>
        </p:txBody>
      </p:sp>
      <p:sp>
        <p:nvSpPr>
          <p:cNvPr id="1048666" name="文本框 4"/>
          <p:cNvSpPr txBox="1"/>
          <p:nvPr/>
        </p:nvSpPr>
        <p:spPr>
          <a:xfrm>
            <a:off x="4737558" y="2073403"/>
            <a:ext cx="3809365"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1.</a:t>
            </a:r>
            <a:r>
              <a:rPr lang="zh-CN" altLang="en-US" b="1" spc="225" dirty="0">
                <a:solidFill>
                  <a:srgbClr val="92D14F"/>
                </a:solidFill>
                <a:latin typeface="微软雅黑" panose="020B0503020204020204" pitchFamily="34" charset="-122"/>
                <a:ea typeface="微软雅黑" panose="020B0503020204020204" pitchFamily="34" charset="-122"/>
              </a:rPr>
              <a:t>回溯法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667" name="文本框 5"/>
          <p:cNvSpPr txBox="1"/>
          <p:nvPr/>
        </p:nvSpPr>
        <p:spPr>
          <a:xfrm>
            <a:off x="4737557" y="2594813"/>
            <a:ext cx="4355994"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2.</a:t>
            </a:r>
            <a:r>
              <a:rPr lang="zh-CN" altLang="en-US" b="1" spc="225" dirty="0" smtClean="0">
                <a:solidFill>
                  <a:srgbClr val="92D14F"/>
                </a:solidFill>
                <a:latin typeface="微软雅黑" panose="020B0503020204020204" pitchFamily="34" charset="-122"/>
                <a:ea typeface="微软雅黑" panose="020B0503020204020204" pitchFamily="34" charset="-122"/>
              </a:rPr>
              <a:t>分支定界法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grpSp>
        <p:nvGrpSpPr>
          <p:cNvPr id="64" name="组合 8"/>
          <p:cNvGrpSpPr/>
          <p:nvPr/>
        </p:nvGrpSpPr>
        <p:grpSpPr>
          <a:xfrm>
            <a:off x="1666102" y="1878773"/>
            <a:ext cx="1460896" cy="1091651"/>
            <a:chOff x="1709739" y="2636838"/>
            <a:chExt cx="1590160" cy="1584325"/>
          </a:xfrm>
          <a:effectLst/>
        </p:grpSpPr>
        <p:sp>
          <p:nvSpPr>
            <p:cNvPr id="104866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7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678" name="文本框 18"/>
          <p:cNvSpPr txBox="1"/>
          <p:nvPr/>
        </p:nvSpPr>
        <p:spPr>
          <a:xfrm>
            <a:off x="1399997" y="2970420"/>
            <a:ext cx="1993106" cy="415498"/>
          </a:xfrm>
          <a:prstGeom prst="rect">
            <a:avLst/>
          </a:prstGeom>
          <a:noFill/>
        </p:spPr>
        <p:txBody>
          <a:bodyPr wrap="square" rtlCol="0">
            <a:spAutoFit/>
          </a:bodyPr>
          <a:lstStyle/>
          <a:p>
            <a:pPr algn="ctr"/>
            <a:r>
              <a:rPr lang="zh-CN" altLang="en-US" sz="2100" b="1" spc="225" dirty="0">
                <a:solidFill>
                  <a:srgbClr val="0174AB"/>
                </a:solidFill>
                <a:latin typeface="微软雅黑" panose="020B0503020204020204" pitchFamily="34" charset="-122"/>
                <a:ea typeface="微软雅黑" panose="020B0503020204020204" pitchFamily="34" charset="-122"/>
              </a:rPr>
              <a:t>主目录</a:t>
            </a:r>
            <a:endParaRPr lang="zh-HK" altLang="en-US" sz="2100" b="1" spc="225" dirty="0">
              <a:solidFill>
                <a:srgbClr val="0174AB"/>
              </a:solidFill>
              <a:latin typeface="微软雅黑" panose="020B0503020204020204" pitchFamily="34" charset="-122"/>
              <a:ea typeface="微软雅黑" panose="020B0503020204020204" pitchFamily="34" charset="-122"/>
            </a:endParaRPr>
          </a:p>
        </p:txBody>
      </p:sp>
      <p:sp>
        <p:nvSpPr>
          <p:cNvPr id="1048680" name="文本框 5"/>
          <p:cNvSpPr txBox="1"/>
          <p:nvPr/>
        </p:nvSpPr>
        <p:spPr>
          <a:xfrm>
            <a:off x="4737560" y="3120149"/>
            <a:ext cx="4727613"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3.</a:t>
            </a:r>
            <a:r>
              <a:rPr lang="zh-CN" altLang="en-US" b="1" spc="225" dirty="0" smtClean="0">
                <a:solidFill>
                  <a:srgbClr val="92D14F"/>
                </a:solidFill>
                <a:latin typeface="微软雅黑" panose="020B0503020204020204" pitchFamily="34" charset="-122"/>
                <a:ea typeface="微软雅黑" panose="020B0503020204020204" pitchFamily="34" charset="-122"/>
              </a:rPr>
              <a:t>遗传算法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681" name="文本框 19"/>
          <p:cNvSpPr txBox="1"/>
          <p:nvPr/>
        </p:nvSpPr>
        <p:spPr>
          <a:xfrm>
            <a:off x="4699238" y="3612699"/>
            <a:ext cx="3886003"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4.</a:t>
            </a:r>
            <a:r>
              <a:rPr lang="zh-CN" altLang="en-US" b="1" spc="225" dirty="0" smtClean="0">
                <a:solidFill>
                  <a:srgbClr val="92D14F"/>
                </a:solidFill>
                <a:latin typeface="微软雅黑" panose="020B0503020204020204" pitchFamily="34" charset="-122"/>
                <a:ea typeface="微软雅黑" panose="020B0503020204020204" pitchFamily="34" charset="-122"/>
              </a:rPr>
              <a:t>模拟退火算法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1"/>
          <p:cNvCxnSpPr/>
          <p:nvPr/>
        </p:nvCxnSpPr>
        <p:spPr>
          <a:xfrm>
            <a:off x="3485913" y="1083809"/>
            <a:ext cx="12281" cy="325142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
          <p:cNvGrpSpPr/>
          <p:nvPr/>
        </p:nvGrpSpPr>
        <p:grpSpPr>
          <a:xfrm>
            <a:off x="1301755" y="1533866"/>
            <a:ext cx="1825244" cy="1436556"/>
            <a:chOff x="1709739" y="2636838"/>
            <a:chExt cx="1590160" cy="1584325"/>
          </a:xfrm>
          <a:effectLst/>
        </p:grpSpPr>
        <p:sp>
          <p:nvSpPr>
            <p:cNvPr id="1048741"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2"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3"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4"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5"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6"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7"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8"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9"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750" name="文本框 18"/>
          <p:cNvSpPr txBox="1"/>
          <p:nvPr/>
        </p:nvSpPr>
        <p:spPr>
          <a:xfrm>
            <a:off x="1241434" y="3009225"/>
            <a:ext cx="1993106" cy="507831"/>
          </a:xfrm>
          <a:prstGeom prst="rect">
            <a:avLst/>
          </a:prstGeom>
          <a:noFill/>
        </p:spPr>
        <p:txBody>
          <a:bodyPr wrap="square" rtlCol="0">
            <a:spAutoFit/>
          </a:bodyPr>
          <a:lstStyle/>
          <a:p>
            <a:pPr algn="ctr"/>
            <a:r>
              <a:rPr lang="zh-CN" altLang="en-US" sz="2700" b="1" spc="225" dirty="0">
                <a:solidFill>
                  <a:srgbClr val="0174AB"/>
                </a:solidFill>
                <a:latin typeface="微软雅黑" panose="020B0503020204020204" pitchFamily="34" charset="-122"/>
                <a:ea typeface="微软雅黑" panose="020B0503020204020204" pitchFamily="34" charset="-122"/>
              </a:rPr>
              <a:t>第二部分</a:t>
            </a:r>
            <a:endParaRPr lang="zh-HK" altLang="en-US" sz="2700" b="1" spc="225" dirty="0">
              <a:solidFill>
                <a:srgbClr val="0174AB"/>
              </a:solidFill>
              <a:latin typeface="微软雅黑" panose="020B0503020204020204" pitchFamily="34" charset="-122"/>
              <a:ea typeface="微软雅黑" panose="020B0503020204020204" pitchFamily="34" charset="-122"/>
            </a:endParaRPr>
          </a:p>
        </p:txBody>
      </p:sp>
      <p:sp>
        <p:nvSpPr>
          <p:cNvPr id="1048751" name="文本框 19"/>
          <p:cNvSpPr txBox="1"/>
          <p:nvPr/>
        </p:nvSpPr>
        <p:spPr>
          <a:xfrm>
            <a:off x="3911481" y="1146731"/>
            <a:ext cx="2952851" cy="600164"/>
          </a:xfrm>
          <a:prstGeom prst="rect">
            <a:avLst/>
          </a:prstGeom>
          <a:noFill/>
        </p:spPr>
        <p:txBody>
          <a:bodyPr wrap="square" rtlCol="0">
            <a:spAutoFit/>
          </a:bodyPr>
          <a:lstStyle/>
          <a:p>
            <a:r>
              <a:rPr lang="zh-CN" altLang="en-US" sz="3300" b="1" spc="225" dirty="0" smtClean="0">
                <a:solidFill>
                  <a:srgbClr val="666666"/>
                </a:solidFill>
                <a:latin typeface="微软雅黑" panose="020B0503020204020204" pitchFamily="34" charset="-122"/>
                <a:ea typeface="微软雅黑" panose="020B0503020204020204" pitchFamily="34" charset="-122"/>
              </a:rPr>
              <a:t>解决方法</a:t>
            </a:r>
            <a:endParaRPr lang="zh-HK" altLang="en-US" sz="3300" b="1" spc="225" dirty="0">
              <a:solidFill>
                <a:srgbClr val="666666"/>
              </a:solidFill>
              <a:latin typeface="微软雅黑" panose="020B0503020204020204" pitchFamily="34" charset="-122"/>
              <a:ea typeface="微软雅黑" panose="020B0503020204020204" pitchFamily="34" charset="-122"/>
            </a:endParaRPr>
          </a:p>
        </p:txBody>
      </p:sp>
      <p:sp>
        <p:nvSpPr>
          <p:cNvPr id="1048753" name="文本框 5"/>
          <p:cNvSpPr txBox="1"/>
          <p:nvPr/>
        </p:nvSpPr>
        <p:spPr>
          <a:xfrm>
            <a:off x="3970618" y="2413500"/>
            <a:ext cx="4355994"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2.</a:t>
            </a:r>
            <a:r>
              <a:rPr lang="zh-CN" altLang="en-US" b="1" spc="225" dirty="0">
                <a:solidFill>
                  <a:srgbClr val="92D14F"/>
                </a:solidFill>
                <a:latin typeface="微软雅黑" panose="020B0503020204020204" pitchFamily="34" charset="-122"/>
                <a:ea typeface="微软雅黑" panose="020B0503020204020204" pitchFamily="34" charset="-122"/>
              </a:rPr>
              <a:t>分支定界法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5" name="文本框 5"/>
          <p:cNvSpPr txBox="1"/>
          <p:nvPr/>
        </p:nvSpPr>
        <p:spPr>
          <a:xfrm>
            <a:off x="3970618" y="2900631"/>
            <a:ext cx="4640075"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3.</a:t>
            </a:r>
            <a:r>
              <a:rPr lang="zh-CN" altLang="en-US" b="1" spc="225" dirty="0">
                <a:solidFill>
                  <a:srgbClr val="92D14F"/>
                </a:solidFill>
                <a:latin typeface="微软雅黑" panose="020B0503020204020204" pitchFamily="34" charset="-122"/>
                <a:ea typeface="微软雅黑" panose="020B0503020204020204" pitchFamily="34" charset="-122"/>
              </a:rPr>
              <a:t>遗传算法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6" name="文本框 19"/>
          <p:cNvSpPr txBox="1"/>
          <p:nvPr/>
        </p:nvSpPr>
        <p:spPr>
          <a:xfrm>
            <a:off x="3970618" y="3458566"/>
            <a:ext cx="3886003" cy="461665"/>
          </a:xfrm>
          <a:prstGeom prst="rect">
            <a:avLst/>
          </a:prstGeom>
          <a:noFill/>
        </p:spPr>
        <p:txBody>
          <a:bodyPr wrap="square" rtlCol="0">
            <a:spAutoFit/>
          </a:bodyPr>
          <a:lstStyle/>
          <a:p>
            <a:r>
              <a:rPr lang="en-US" altLang="zh-CN" sz="2400" b="1" spc="225" dirty="0">
                <a:solidFill>
                  <a:srgbClr val="00B0F0"/>
                </a:solidFill>
                <a:latin typeface="微软雅黑" panose="020B0503020204020204" pitchFamily="34" charset="-122"/>
                <a:ea typeface="微软雅黑" panose="020B0503020204020204" pitchFamily="34" charset="-122"/>
              </a:rPr>
              <a:t>4.</a:t>
            </a:r>
            <a:r>
              <a:rPr lang="zh-CN" altLang="en-US" sz="2400" b="1" spc="225" dirty="0">
                <a:solidFill>
                  <a:srgbClr val="00B0F0"/>
                </a:solidFill>
                <a:latin typeface="微软雅黑" panose="020B0503020204020204" pitchFamily="34" charset="-122"/>
                <a:ea typeface="微软雅黑" panose="020B0503020204020204" pitchFamily="34" charset="-122"/>
              </a:rPr>
              <a:t>模拟</a:t>
            </a:r>
            <a:r>
              <a:rPr lang="zh-CN" altLang="en-US" sz="2400" b="1" spc="225" dirty="0" smtClean="0">
                <a:solidFill>
                  <a:srgbClr val="00B0F0"/>
                </a:solidFill>
                <a:latin typeface="微软雅黑" panose="020B0503020204020204" pitchFamily="34" charset="-122"/>
                <a:ea typeface="微软雅黑" panose="020B0503020204020204" pitchFamily="34" charset="-122"/>
              </a:rPr>
              <a:t>退火算法</a:t>
            </a:r>
            <a:endParaRPr lang="zh-CN" altLang="en-US" sz="2400" b="1" spc="225" dirty="0">
              <a:solidFill>
                <a:srgbClr val="00B0F0"/>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3970618" y="1936412"/>
            <a:ext cx="4355994" cy="369332"/>
          </a:xfrm>
          <a:prstGeom prst="rect">
            <a:avLst/>
          </a:prstGeom>
          <a:noFill/>
        </p:spPr>
        <p:txBody>
          <a:bodyPr wrap="square" rtlCol="0">
            <a:spAutoFit/>
          </a:bodyPr>
          <a:lstStyle/>
          <a:p>
            <a:r>
              <a:rPr lang="en-US" altLang="zh-CN" b="1" spc="225" dirty="0">
                <a:solidFill>
                  <a:srgbClr val="92D14F"/>
                </a:solidFill>
                <a:latin typeface="微软雅黑" panose="020B0503020204020204" pitchFamily="34" charset="-122"/>
                <a:ea typeface="微软雅黑" panose="020B0503020204020204" pitchFamily="34" charset="-122"/>
              </a:rPr>
              <a:t>1.</a:t>
            </a:r>
            <a:r>
              <a:rPr lang="zh-CN" altLang="en-US" b="1" spc="225" dirty="0">
                <a:solidFill>
                  <a:srgbClr val="92D14F"/>
                </a:solidFill>
                <a:latin typeface="微软雅黑" panose="020B0503020204020204" pitchFamily="34" charset="-122"/>
                <a:ea typeface="微软雅黑" panose="020B0503020204020204" pitchFamily="34" charset="-122"/>
              </a:rPr>
              <a:t>回溯法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圆角矩形 4"/>
          <p:cNvSpPr/>
          <p:nvPr/>
        </p:nvSpPr>
        <p:spPr>
          <a:xfrm>
            <a:off x="-3" y="657814"/>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算法介绍</a:t>
            </a:r>
            <a:endParaRPr lang="zh-CN" altLang="en-US" sz="1400" b="1" dirty="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4" name="TextBox 3"/>
          <p:cNvSpPr txBox="1"/>
          <p:nvPr/>
        </p:nvSpPr>
        <p:spPr>
          <a:xfrm>
            <a:off x="279540" y="1050247"/>
            <a:ext cx="7940231" cy="1631216"/>
          </a:xfrm>
          <a:prstGeom prst="rect">
            <a:avLst/>
          </a:prstGeom>
          <a:noFill/>
        </p:spPr>
        <p:txBody>
          <a:bodyPr wrap="square" rtlCol="0">
            <a:spAutoFit/>
          </a:bodyPr>
          <a:lstStyle/>
          <a:p>
            <a:r>
              <a:rPr lang="zh-CN" altLang="en-US" sz="2000" b="1" dirty="0"/>
              <a:t>模拟退火算法是一种通用概率演算法，用来在一个大的搜寻空间内找寻命题的</a:t>
            </a:r>
            <a:r>
              <a:rPr lang="zh-CN" altLang="en-US" sz="2000" b="1" dirty="0" smtClean="0"/>
              <a:t>最优</a:t>
            </a:r>
            <a:r>
              <a:rPr lang="zh-CN" altLang="en-US" sz="2000" b="1" dirty="0"/>
              <a:t>解</a:t>
            </a:r>
            <a:endParaRPr lang="en-US" altLang="zh-CN" sz="2000" b="1" dirty="0"/>
          </a:p>
          <a:p>
            <a:r>
              <a:rPr lang="zh-CN" altLang="en-US" sz="2000" b="1" dirty="0"/>
              <a:t>模拟退火的出发点是</a:t>
            </a:r>
            <a:r>
              <a:rPr lang="zh-CN" altLang="en-US" sz="2000" b="1" dirty="0" smtClean="0"/>
              <a:t>基于</a:t>
            </a:r>
            <a:r>
              <a:rPr lang="zh-CN" altLang="en-US" sz="2000" b="1" dirty="0"/>
              <a:t>物理</a:t>
            </a:r>
            <a:r>
              <a:rPr lang="zh-CN" altLang="en-US" sz="2000" b="1" dirty="0" smtClean="0"/>
              <a:t>中</a:t>
            </a:r>
            <a:r>
              <a:rPr lang="zh-CN" altLang="en-US" sz="2000" b="1" dirty="0"/>
              <a:t>固体物质的退火过程与一般</a:t>
            </a:r>
            <a:r>
              <a:rPr lang="zh-CN" altLang="en-US" sz="2000" b="1" dirty="0" smtClean="0"/>
              <a:t>组合</a:t>
            </a:r>
            <a:r>
              <a:rPr lang="zh-CN" altLang="en-US" sz="2000" b="1" dirty="0"/>
              <a:t>优化</a:t>
            </a:r>
            <a:r>
              <a:rPr lang="zh-CN" altLang="en-US" sz="2000" b="1" dirty="0" smtClean="0"/>
              <a:t>问题</a:t>
            </a:r>
            <a:r>
              <a:rPr lang="zh-CN" altLang="en-US" sz="2000" b="1" dirty="0"/>
              <a:t>之间的相似性。模拟退火算法是一种通用的优化算法，其物理退火过程由加温过程、等温过程、冷却过程这三部分组成。</a:t>
            </a:r>
            <a:endParaRPr lang="zh-CN" altLang="en-US" sz="2000" b="1" dirty="0"/>
          </a:p>
        </p:txBody>
      </p:sp>
      <p:sp>
        <p:nvSpPr>
          <p:cNvPr id="8" name="TextBox 7"/>
          <p:cNvSpPr txBox="1"/>
          <p:nvPr/>
        </p:nvSpPr>
        <p:spPr>
          <a:xfrm>
            <a:off x="139149" y="-24627"/>
            <a:ext cx="6031406" cy="584775"/>
          </a:xfrm>
          <a:prstGeom prst="rect">
            <a:avLst/>
          </a:prstGeom>
          <a:noFill/>
        </p:spPr>
        <p:txBody>
          <a:bodyPr wrap="square" rtlCol="0">
            <a:spAutoFit/>
          </a:bodyPr>
          <a:lstStyle/>
          <a:p>
            <a:r>
              <a:rPr lang="zh-CN" altLang="en-US" sz="3200" b="1" dirty="0" smtClean="0"/>
              <a:t>模拟退火算法   </a:t>
            </a:r>
            <a:r>
              <a:rPr lang="en-US" altLang="zh-CN" sz="3200" b="1" dirty="0" smtClean="0"/>
              <a:t>Simulate </a:t>
            </a:r>
            <a:r>
              <a:rPr lang="en-US" altLang="zh-CN" sz="3200" b="1" dirty="0"/>
              <a:t>Anneal</a:t>
            </a:r>
            <a:endParaRPr lang="zh-CN" altLang="en-US" sz="3200" b="1" dirty="0"/>
          </a:p>
        </p:txBody>
      </p:sp>
      <p:sp>
        <p:nvSpPr>
          <p:cNvPr id="6" name="圆角矩形 4"/>
          <p:cNvSpPr/>
          <p:nvPr/>
        </p:nvSpPr>
        <p:spPr>
          <a:xfrm>
            <a:off x="0" y="2661960"/>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算法步骤</a:t>
            </a:r>
            <a:endParaRPr lang="zh-CN" altLang="en-US" sz="1400" b="1" dirty="0"/>
          </a:p>
        </p:txBody>
      </p:sp>
      <mc:AlternateContent xmlns:mc="http://schemas.openxmlformats.org/markup-compatibility/2006">
        <mc:Choice xmlns:a14="http://schemas.microsoft.com/office/drawing/2010/main" Requires="a14">
          <p:sp>
            <p:nvSpPr>
              <p:cNvPr id="10" name="TextBox 9"/>
              <p:cNvSpPr txBox="1"/>
              <p:nvPr/>
            </p:nvSpPr>
            <p:spPr>
              <a:xfrm>
                <a:off x="205137" y="3010032"/>
                <a:ext cx="9682224" cy="1843390"/>
              </a:xfrm>
              <a:prstGeom prst="rect">
                <a:avLst/>
              </a:prstGeom>
              <a:noFill/>
            </p:spPr>
            <p:txBody>
              <a:bodyPr wrap="square" rtlCol="0">
                <a:spAutoFit/>
              </a:bodyPr>
              <a:lstStyle/>
              <a:p>
                <a:r>
                  <a:rPr lang="en-US" altLang="zh-CN" sz="2000" b="1" dirty="0" smtClean="0"/>
                  <a:t>Step1:</a:t>
                </a:r>
                <a:r>
                  <a:rPr lang="zh-CN" altLang="en-US" sz="2000" b="1" dirty="0" smtClean="0"/>
                  <a:t>选一个初始点</a:t>
                </a:r>
                <a:r>
                  <a:rPr lang="en-US" altLang="zh-CN" sz="2000" b="1" dirty="0" smtClean="0"/>
                  <a:t>i</a:t>
                </a:r>
                <a:r>
                  <a:rPr lang="zh-CN" altLang="en-US" sz="2000" b="1" dirty="0" smtClean="0"/>
                  <a:t>，给定初始温度</a:t>
                </a:r>
                <a:r>
                  <a:rPr lang="en-US" altLang="zh-CN" sz="2000" b="1" dirty="0" smtClean="0"/>
                  <a:t>T0</a:t>
                </a:r>
                <a:r>
                  <a:rPr lang="zh-CN" altLang="en-US" sz="2000" b="1" dirty="0" smtClean="0"/>
                  <a:t>，终止温度</a:t>
                </a:r>
                <a:r>
                  <a:rPr lang="en-US" altLang="zh-CN" sz="2000" b="1" dirty="0" err="1" smtClean="0"/>
                  <a:t>Tf</a:t>
                </a:r>
                <a:r>
                  <a:rPr lang="en-US" altLang="zh-CN" sz="2000" b="1" dirty="0" smtClean="0"/>
                  <a:t>, </a:t>
                </a:r>
                <a:r>
                  <a:rPr lang="zh-CN" altLang="en-US" sz="2000" b="1" dirty="0" smtClean="0"/>
                  <a:t>令迭代指</a:t>
                </a:r>
                <a:r>
                  <a:rPr lang="en-US" altLang="zh-CN" sz="2000" b="1" dirty="0" smtClean="0"/>
                  <a:t>k=0,</a:t>
                </a:r>
                <a14:m>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r>
                          <a:rPr lang="en-US" altLang="zh-CN" sz="2000" b="1" i="1" smtClean="0">
                            <a:latin typeface="Cambria Math"/>
                          </a:rPr>
                          <m:t>𝒌</m:t>
                        </m:r>
                      </m:sub>
                    </m:sSub>
                    <m:r>
                      <a:rPr lang="en-US" altLang="zh-CN" sz="2000" b="1" i="1" smtClean="0">
                        <a:latin typeface="Cambria Math"/>
                      </a:rPr>
                      <m:t>=</m:t>
                    </m:r>
                    <m:sSub>
                      <m:sSubPr>
                        <m:ctrlPr>
                          <a:rPr lang="en-US" altLang="zh-CN" sz="2000" b="1" i="1" smtClean="0">
                            <a:latin typeface="Cambria Math"/>
                          </a:rPr>
                        </m:ctrlPr>
                      </m:sSubPr>
                      <m:e>
                        <m:r>
                          <a:rPr lang="en-US" altLang="zh-CN" sz="2000" b="1" i="1" smtClean="0">
                            <a:latin typeface="Cambria Math"/>
                          </a:rPr>
                          <m:t>𝑻</m:t>
                        </m:r>
                      </m:e>
                      <m:sub>
                        <m:r>
                          <a:rPr lang="en-US" altLang="zh-CN" sz="2000" b="1" i="1" smtClean="0">
                            <a:latin typeface="Cambria Math"/>
                          </a:rPr>
                          <m:t>𝟎</m:t>
                        </m:r>
                      </m:sub>
                    </m:sSub>
                    <m:r>
                      <a:rPr lang="en-US" altLang="zh-CN" sz="2000" b="1" i="1" smtClean="0">
                        <a:latin typeface="Cambria Math"/>
                      </a:rPr>
                      <m:t>;</m:t>
                    </m:r>
                  </m:oMath>
                </a14:m>
                <a:endParaRPr lang="en-US" altLang="zh-CN" sz="2000" b="1" dirty="0" smtClean="0"/>
              </a:p>
              <a:p>
                <a:r>
                  <a:rPr lang="en-US" altLang="zh-CN" sz="2000" b="1" dirty="0" smtClean="0"/>
                  <a:t>Step2:</a:t>
                </a:r>
                <a:r>
                  <a:rPr lang="zh-CN" altLang="en-US" sz="2000" b="1" dirty="0" smtClean="0"/>
                  <a:t>随机产生一个邻域解</a:t>
                </a:r>
                <a:r>
                  <a:rPr lang="en-US" altLang="zh-CN" sz="2000" b="1" dirty="0" smtClean="0"/>
                  <a:t>j</a:t>
                </a:r>
                <a14:m>
                  <m:oMath xmlns:m="http://schemas.openxmlformats.org/officeDocument/2006/math">
                    <m:r>
                      <a:rPr lang="en-US" altLang="zh-CN" sz="2000" b="1" i="1" smtClean="0">
                        <a:latin typeface="Cambria Math"/>
                        <a:ea typeface="Cambria Math"/>
                      </a:rPr>
                      <m:t>∈</m:t>
                    </m:r>
                    <m:r>
                      <a:rPr lang="en-US" altLang="zh-CN" sz="2000" b="1" i="1" smtClean="0">
                        <a:latin typeface="Cambria Math"/>
                        <a:ea typeface="Cambria Math"/>
                      </a:rPr>
                      <m:t>𝑵</m:t>
                    </m:r>
                    <m:d>
                      <m:dPr>
                        <m:ctrlPr>
                          <a:rPr lang="en-US" altLang="zh-CN" sz="2000" b="1" i="1" smtClean="0">
                            <a:latin typeface="Cambria Math"/>
                            <a:ea typeface="Cambria Math"/>
                          </a:rPr>
                        </m:ctrlPr>
                      </m:dPr>
                      <m:e>
                        <m:r>
                          <a:rPr lang="en-US" altLang="zh-CN" sz="2000" b="1" i="1" smtClean="0">
                            <a:latin typeface="Cambria Math"/>
                            <a:ea typeface="Cambria Math"/>
                          </a:rPr>
                          <m:t>𝒊</m:t>
                        </m:r>
                      </m:e>
                    </m:d>
                    <m:r>
                      <a:rPr lang="en-US" altLang="zh-CN" sz="2000" b="1" i="1" smtClean="0">
                        <a:latin typeface="Cambria Math"/>
                        <a:ea typeface="Cambria Math"/>
                      </a:rPr>
                      <m:t>,</m:t>
                    </m:r>
                  </m:oMath>
                </a14:m>
                <a:r>
                  <a:rPr lang="zh-CN" altLang="en-US" sz="2000" b="1" dirty="0" smtClean="0"/>
                  <a:t>计算目标值增量</a:t>
                </a:r>
                <a14:m>
                  <m:oMath xmlns:m="http://schemas.openxmlformats.org/officeDocument/2006/math">
                    <m:r>
                      <a:rPr lang="zh-CN" altLang="en-US" sz="2000" b="1" i="1" smtClean="0">
                        <a:latin typeface="Cambria Math"/>
                      </a:rPr>
                      <m:t>∆</m:t>
                    </m:r>
                    <m:r>
                      <a:rPr lang="en-US" altLang="zh-CN" sz="2000" b="1" i="1" smtClean="0">
                        <a:latin typeface="Cambria Math"/>
                      </a:rPr>
                      <m:t>𝒇</m:t>
                    </m:r>
                    <m:r>
                      <a:rPr lang="en-US" altLang="zh-CN" sz="2000" b="1" i="1" smtClean="0">
                        <a:latin typeface="Cambria Math"/>
                      </a:rPr>
                      <m:t>=</m:t>
                    </m:r>
                    <m:r>
                      <a:rPr lang="en-US" altLang="zh-CN" sz="2000" b="1" i="1" smtClean="0">
                        <a:latin typeface="Cambria Math"/>
                      </a:rPr>
                      <m:t>𝒇</m:t>
                    </m:r>
                    <m:d>
                      <m:dPr>
                        <m:ctrlPr>
                          <a:rPr lang="en-US" altLang="zh-CN" sz="2000" b="1" i="1" smtClean="0">
                            <a:latin typeface="Cambria Math"/>
                          </a:rPr>
                        </m:ctrlPr>
                      </m:dPr>
                      <m:e>
                        <m:r>
                          <a:rPr lang="en-US" altLang="zh-CN" sz="2000" b="1" i="1" smtClean="0">
                            <a:latin typeface="Cambria Math"/>
                          </a:rPr>
                          <m:t>𝒋</m:t>
                        </m:r>
                      </m:e>
                    </m:d>
                    <m:r>
                      <a:rPr lang="en-US" altLang="zh-CN" sz="2000" b="1" i="1" smtClean="0">
                        <a:latin typeface="Cambria Math"/>
                      </a:rPr>
                      <m:t>−</m:t>
                    </m:r>
                    <m:r>
                      <a:rPr lang="en-US" altLang="zh-CN" sz="2000" b="1" i="1" smtClean="0">
                        <a:latin typeface="Cambria Math"/>
                      </a:rPr>
                      <m:t>𝒇</m:t>
                    </m:r>
                    <m:d>
                      <m:dPr>
                        <m:ctrlPr>
                          <a:rPr lang="en-US" altLang="zh-CN" sz="2000" b="1" i="1" smtClean="0">
                            <a:latin typeface="Cambria Math"/>
                          </a:rPr>
                        </m:ctrlPr>
                      </m:dPr>
                      <m:e>
                        <m:r>
                          <a:rPr lang="en-US" altLang="zh-CN" sz="2000" b="1" i="1" smtClean="0">
                            <a:latin typeface="Cambria Math"/>
                          </a:rPr>
                          <m:t>𝒊</m:t>
                        </m:r>
                      </m:e>
                    </m:d>
                    <m:r>
                      <a:rPr lang="en-US" altLang="zh-CN" sz="2000" b="1" i="1" smtClean="0">
                        <a:latin typeface="Cambria Math"/>
                      </a:rPr>
                      <m:t>;</m:t>
                    </m:r>
                  </m:oMath>
                </a14:m>
                <a:endParaRPr lang="en-US" altLang="zh-CN" sz="2000" b="1" dirty="0" smtClean="0"/>
              </a:p>
              <a:p>
                <a:r>
                  <a:rPr lang="en-US" altLang="zh-CN" sz="2000" b="1" dirty="0" smtClean="0"/>
                  <a:t>Step3:</a:t>
                </a:r>
                <a:r>
                  <a:rPr lang="zh-CN" altLang="en-US" sz="2000" b="1" dirty="0" smtClean="0"/>
                  <a:t>若</a:t>
                </a:r>
                <a14:m>
                  <m:oMath xmlns:m="http://schemas.openxmlformats.org/officeDocument/2006/math">
                    <m:r>
                      <a:rPr lang="zh-CN" altLang="en-US" sz="2000" b="1" i="1">
                        <a:latin typeface="Cambria Math"/>
                      </a:rPr>
                      <m:t>∆</m:t>
                    </m:r>
                    <m:r>
                      <a:rPr lang="en-US" altLang="zh-CN" sz="2000" b="1" i="1">
                        <a:latin typeface="Cambria Math"/>
                      </a:rPr>
                      <m:t>𝒇</m:t>
                    </m:r>
                    <m:r>
                      <a:rPr lang="en-US" altLang="zh-CN" sz="2000" b="1" i="0" smtClean="0">
                        <a:latin typeface="Cambria Math"/>
                      </a:rPr>
                      <m:t>&lt;</m:t>
                    </m:r>
                    <m:r>
                      <a:rPr lang="en-US" altLang="zh-CN" sz="2000" b="1" i="0" smtClean="0">
                        <a:latin typeface="Cambria Math"/>
                      </a:rPr>
                      <m:t>𝟎</m:t>
                    </m:r>
                  </m:oMath>
                </a14:m>
                <a:r>
                  <a:rPr lang="en-US" altLang="zh-CN" sz="2000" b="1" dirty="0" smtClean="0"/>
                  <a:t>,</a:t>
                </a:r>
                <a:r>
                  <a:rPr lang="zh-CN" altLang="en-US" sz="2000" b="1" dirty="0" smtClean="0"/>
                  <a:t>令</a:t>
                </a:r>
                <a:r>
                  <a:rPr lang="en-US" altLang="zh-CN" sz="2000" b="1" dirty="0" smtClean="0"/>
                  <a:t>i=j;</a:t>
                </a:r>
                <a:r>
                  <a:rPr lang="zh-CN" altLang="en-US" sz="2000" b="1" dirty="0" smtClean="0"/>
                  <a:t>否则产生</a:t>
                </a:r>
                <a14:m>
                  <m:oMath xmlns:m="http://schemas.openxmlformats.org/officeDocument/2006/math">
                    <m:r>
                      <a:rPr lang="zh-CN" altLang="en-US" sz="2000" b="1" i="1" smtClean="0">
                        <a:latin typeface="Cambria Math"/>
                      </a:rPr>
                      <m:t>𝜹</m:t>
                    </m:r>
                    <m:r>
                      <a:rPr lang="zh-CN" altLang="en-US" sz="2000" b="1" i="1" smtClean="0">
                        <a:latin typeface="Cambria Math"/>
                      </a:rPr>
                      <m:t>∈</m:t>
                    </m:r>
                    <m:r>
                      <a:rPr lang="en-US" altLang="zh-CN" sz="2000" b="1" i="1" smtClean="0">
                        <a:latin typeface="Cambria Math"/>
                      </a:rPr>
                      <m:t>𝑼</m:t>
                    </m:r>
                    <m:r>
                      <a:rPr lang="zh-CN" altLang="en-US" sz="2000" b="1" i="1" smtClean="0">
                        <a:latin typeface="Cambria Math"/>
                      </a:rPr>
                      <m:t>（</m:t>
                    </m:r>
                    <m:r>
                      <a:rPr lang="en-US" altLang="zh-CN" sz="2000" b="1" i="1" smtClean="0">
                        <a:latin typeface="Cambria Math"/>
                      </a:rPr>
                      <m:t>𝟎</m:t>
                    </m:r>
                    <m:r>
                      <a:rPr lang="zh-CN" altLang="en-US" sz="2000" b="1" i="1" smtClean="0">
                        <a:latin typeface="Cambria Math"/>
                      </a:rPr>
                      <m:t>，</m:t>
                    </m:r>
                    <m:r>
                      <a:rPr lang="en-US" altLang="zh-CN" sz="2000" b="1" i="1" smtClean="0">
                        <a:latin typeface="Cambria Math"/>
                      </a:rPr>
                      <m:t>𝟏</m:t>
                    </m:r>
                    <m:r>
                      <a:rPr lang="zh-CN" altLang="en-US" sz="2000" b="1" i="1" smtClean="0">
                        <a:latin typeface="Cambria Math"/>
                      </a:rPr>
                      <m:t>）</m:t>
                    </m:r>
                  </m:oMath>
                </a14:m>
                <a:r>
                  <a:rPr lang="zh-CN" altLang="en-US" sz="2000" b="1" dirty="0" smtClean="0"/>
                  <a:t>，若</a:t>
                </a:r>
                <a14:m>
                  <m:oMath xmlns:m="http://schemas.openxmlformats.org/officeDocument/2006/math">
                    <m:r>
                      <m:rPr>
                        <m:sty m:val="p"/>
                      </m:rPr>
                      <a:rPr lang="en-US" altLang="zh-CN" sz="2000" b="1" dirty="0">
                        <a:latin typeface="Cambria Math"/>
                      </a:rPr>
                      <m:t>exp</m:t>
                    </m:r>
                    <m:d>
                      <m:dPr>
                        <m:ctrlPr>
                          <a:rPr lang="en-US" altLang="zh-CN" sz="2000" b="1" i="1" dirty="0" smtClean="0">
                            <a:latin typeface="Cambria Math"/>
                          </a:rPr>
                        </m:ctrlPr>
                      </m:dPr>
                      <m:e>
                        <m:r>
                          <a:rPr lang="en-US" altLang="zh-CN" sz="2000" b="1" i="0" dirty="0" smtClean="0">
                            <a:latin typeface="Cambria Math"/>
                          </a:rPr>
                          <m:t>−</m:t>
                        </m:r>
                        <m:f>
                          <m:fPr>
                            <m:ctrlPr>
                              <a:rPr lang="en-US" altLang="zh-CN" sz="2000" b="1" i="1" dirty="0" smtClean="0">
                                <a:latin typeface="Cambria Math"/>
                                <a:ea typeface="Cambria Math"/>
                              </a:rPr>
                            </m:ctrlPr>
                          </m:fPr>
                          <m:num>
                            <m:r>
                              <a:rPr lang="en-US" altLang="zh-CN" sz="2000" b="1" i="1" dirty="0" smtClean="0">
                                <a:latin typeface="Cambria Math"/>
                                <a:ea typeface="Cambria Math"/>
                              </a:rPr>
                              <m:t>∆</m:t>
                            </m:r>
                            <m:r>
                              <a:rPr lang="en-US" altLang="zh-CN" sz="2000" b="1" i="1" dirty="0" smtClean="0">
                                <a:latin typeface="Cambria Math"/>
                                <a:ea typeface="Cambria Math"/>
                              </a:rPr>
                              <m:t>𝒇</m:t>
                            </m:r>
                          </m:num>
                          <m:den>
                            <m:sSub>
                              <m:sSubPr>
                                <m:ctrlPr>
                                  <a:rPr lang="en-US" altLang="zh-CN" sz="2000" b="1" i="1" dirty="0" smtClean="0">
                                    <a:latin typeface="Cambria Math"/>
                                    <a:ea typeface="Cambria Math"/>
                                  </a:rPr>
                                </m:ctrlPr>
                              </m:sSubPr>
                              <m:e>
                                <m:r>
                                  <a:rPr lang="en-US" altLang="zh-CN" sz="2000" b="1" i="1" dirty="0" smtClean="0">
                                    <a:latin typeface="Cambria Math"/>
                                    <a:ea typeface="Cambria Math"/>
                                  </a:rPr>
                                  <m:t>𝑻</m:t>
                                </m:r>
                              </m:e>
                              <m:sub>
                                <m:r>
                                  <a:rPr lang="en-US" altLang="zh-CN" sz="2000" b="1" i="1" dirty="0" smtClean="0">
                                    <a:latin typeface="Cambria Math"/>
                                    <a:ea typeface="Cambria Math"/>
                                  </a:rPr>
                                  <m:t>𝒌</m:t>
                                </m:r>
                              </m:sub>
                            </m:sSub>
                          </m:den>
                        </m:f>
                      </m:e>
                    </m:d>
                    <m:r>
                      <a:rPr lang="en-US" altLang="zh-CN" sz="2000" b="1" i="0" dirty="0" smtClean="0">
                        <a:latin typeface="Cambria Math"/>
                      </a:rPr>
                      <m:t>&gt;</m:t>
                    </m:r>
                    <m:r>
                      <a:rPr lang="zh-CN" altLang="en-US" sz="2000" b="1" i="1" dirty="0" smtClean="0">
                        <a:latin typeface="Cambria Math"/>
                      </a:rPr>
                      <m:t>𝛅</m:t>
                    </m:r>
                  </m:oMath>
                </a14:m>
                <a:r>
                  <a:rPr lang="en-US" altLang="zh-CN" sz="2000" b="1" dirty="0" smtClean="0"/>
                  <a:t>,</a:t>
                </a:r>
                <a:r>
                  <a:rPr lang="zh-CN" altLang="en-US" sz="2000" b="1" dirty="0" smtClean="0"/>
                  <a:t>则令</a:t>
                </a:r>
                <a:r>
                  <a:rPr lang="en-US" altLang="zh-CN" sz="2000" b="1" dirty="0" smtClean="0"/>
                  <a:t>i=j</a:t>
                </a:r>
                <a:endParaRPr lang="en-US" altLang="zh-CN" sz="2000" b="1" dirty="0"/>
              </a:p>
              <a:p>
                <a:r>
                  <a:rPr lang="en-US" altLang="zh-CN" sz="2000" b="1" dirty="0" smtClean="0"/>
                  <a:t>Step4:</a:t>
                </a:r>
                <a:r>
                  <a:rPr lang="zh-CN" altLang="en-US" sz="2000" b="1" dirty="0" smtClean="0"/>
                  <a:t>若达到热平衡（内循环停止准则），转</a:t>
                </a:r>
                <a:r>
                  <a:rPr lang="en-US" altLang="zh-CN" sz="2000" b="1" dirty="0" smtClean="0"/>
                  <a:t>Step5;</a:t>
                </a:r>
                <a:r>
                  <a:rPr lang="zh-CN" altLang="en-US" sz="2000" b="1" dirty="0" smtClean="0"/>
                  <a:t>否则，转</a:t>
                </a:r>
                <a:r>
                  <a:rPr lang="en-US" altLang="zh-CN" sz="2000" b="1" dirty="0" smtClean="0"/>
                  <a:t>Step2;</a:t>
                </a:r>
              </a:p>
              <a:p>
                <a:r>
                  <a:rPr lang="en-US" altLang="zh-CN" sz="2000" b="1" dirty="0" smtClean="0"/>
                  <a:t>Step5:</a:t>
                </a:r>
                <a:r>
                  <a:rPr lang="zh-CN" altLang="en-US" sz="2000" b="1" dirty="0" smtClean="0"/>
                  <a:t>若</a:t>
                </a:r>
                <a:r>
                  <a:rPr lang="en-US" altLang="zh-CN" sz="2000" b="1" dirty="0" smtClean="0"/>
                  <a:t>k=k+1,</a:t>
                </a:r>
                <a:r>
                  <a:rPr lang="zh-CN" altLang="en-US" sz="2000" b="1" dirty="0" smtClean="0"/>
                  <a:t>更新</a:t>
                </a:r>
                <a14:m>
                  <m:oMath xmlns:m="http://schemas.openxmlformats.org/officeDocument/2006/math">
                    <m:sSub>
                      <m:sSubPr>
                        <m:ctrlPr>
                          <a:rPr lang="en-US" altLang="zh-CN" sz="2000" b="1" i="1" smtClean="0">
                            <a:latin typeface="Cambria Math"/>
                          </a:rPr>
                        </m:ctrlPr>
                      </m:sSubPr>
                      <m:e>
                        <m:r>
                          <a:rPr lang="en-US" altLang="zh-CN" sz="2000" b="1" i="1" smtClean="0">
                            <a:latin typeface="Cambria Math"/>
                          </a:rPr>
                          <m:t>𝑻</m:t>
                        </m:r>
                      </m:e>
                      <m:sub>
                        <m:r>
                          <a:rPr lang="en-US" altLang="zh-CN" sz="2000" b="1" i="1" smtClean="0">
                            <a:latin typeface="Cambria Math"/>
                          </a:rPr>
                          <m:t>𝒌</m:t>
                        </m:r>
                      </m:sub>
                    </m:sSub>
                  </m:oMath>
                </a14:m>
                <a:r>
                  <a:rPr lang="en-US" altLang="zh-CN" sz="2000" b="1" dirty="0" smtClean="0"/>
                  <a:t>,</a:t>
                </a:r>
                <a:r>
                  <a:rPr lang="zh-CN" altLang="en-US" sz="2000" b="1" dirty="0" smtClean="0"/>
                  <a:t>若</a:t>
                </a:r>
                <a14:m>
                  <m:oMath xmlns:m="http://schemas.openxmlformats.org/officeDocument/2006/math">
                    <m:sSub>
                      <m:sSubPr>
                        <m:ctrlPr>
                          <a:rPr lang="en-US" altLang="zh-CN" sz="2000" b="1" i="1">
                            <a:latin typeface="Cambria Math"/>
                          </a:rPr>
                        </m:ctrlPr>
                      </m:sSubPr>
                      <m:e>
                        <m:r>
                          <a:rPr lang="en-US" altLang="zh-CN" sz="2000" b="1" i="1">
                            <a:latin typeface="Cambria Math"/>
                          </a:rPr>
                          <m:t>𝑻</m:t>
                        </m:r>
                      </m:e>
                      <m:sub>
                        <m:r>
                          <a:rPr lang="en-US" altLang="zh-CN" sz="2000" b="1" i="1">
                            <a:latin typeface="Cambria Math"/>
                          </a:rPr>
                          <m:t>𝒌</m:t>
                        </m:r>
                      </m:sub>
                    </m:sSub>
                    <m:r>
                      <a:rPr lang="en-US" altLang="zh-CN" sz="2000" b="1" i="0" smtClean="0">
                        <a:latin typeface="Cambria Math"/>
                      </a:rPr>
                      <m:t>&lt;</m:t>
                    </m:r>
                    <m:sSub>
                      <m:sSubPr>
                        <m:ctrlPr>
                          <a:rPr lang="en-US" altLang="zh-CN" sz="2000" b="1" i="1">
                            <a:latin typeface="Cambria Math"/>
                          </a:rPr>
                        </m:ctrlPr>
                      </m:sSubPr>
                      <m:e>
                        <m:r>
                          <a:rPr lang="en-US" altLang="zh-CN" sz="2000" b="1" i="1">
                            <a:latin typeface="Cambria Math"/>
                          </a:rPr>
                          <m:t>𝑻</m:t>
                        </m:r>
                      </m:e>
                      <m:sub>
                        <m:r>
                          <a:rPr lang="en-US" altLang="zh-CN" sz="2000" b="1" i="1" smtClean="0">
                            <a:latin typeface="Cambria Math"/>
                          </a:rPr>
                          <m:t>𝒇</m:t>
                        </m:r>
                      </m:sub>
                    </m:sSub>
                  </m:oMath>
                </a14:m>
                <a:r>
                  <a:rPr lang="zh-CN" altLang="en-US" sz="2000" b="1" dirty="0" smtClean="0"/>
                  <a:t>（外循环停止准则），则停止；否则，转</a:t>
                </a:r>
                <a:r>
                  <a:rPr lang="en-US" altLang="zh-CN" sz="2000" b="1" dirty="0" smtClean="0"/>
                  <a:t>Step2.</a:t>
                </a:r>
                <a:endParaRPr lang="zh-CN" altLang="en-US" sz="2000" b="1" dirty="0"/>
              </a:p>
            </p:txBody>
          </p:sp>
        </mc:Choice>
        <mc:Fallback>
          <p:sp>
            <p:nvSpPr>
              <p:cNvPr id="10" name="TextBox 9"/>
              <p:cNvSpPr txBox="1">
                <a:spLocks noRot="1" noChangeAspect="1" noMove="1" noResize="1" noEditPoints="1" noAdjustHandles="1" noChangeArrowheads="1" noChangeShapeType="1" noTextEdit="1"/>
              </p:cNvSpPr>
              <p:nvPr/>
            </p:nvSpPr>
            <p:spPr>
              <a:xfrm>
                <a:off x="205137" y="3010032"/>
                <a:ext cx="9682224" cy="1843390"/>
              </a:xfrm>
              <a:prstGeom prst="rect">
                <a:avLst/>
              </a:prstGeom>
              <a:blipFill rotWithShape="1">
                <a:blip r:embed="rId1"/>
                <a:stretch>
                  <a:fillRect l="-693" t="-1656" b="-3642"/>
                </a:stretch>
              </a:blipFill>
            </p:spPr>
            <p:txBody>
              <a:bodyPr/>
              <a:lstStyle/>
              <a:p>
                <a:r>
                  <a:rPr lang="zh-CN" altLang="en-US">
                    <a:noFill/>
                  </a:rPr>
                  <a:t> </a:t>
                </a:r>
                <a:endParaRPr lang="zh-CN" altLang="en-US">
                  <a:noFill/>
                </a:endParaRPr>
              </a:p>
            </p:txBody>
          </p:sp>
        </mc:Fallback>
      </mc:AlternateContent>
    </p:spTree>
    <p:custDataLst>
      <p:tags r:id="rId2"/>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矩形 2"/>
          <p:cNvSpPr/>
          <p:nvPr/>
        </p:nvSpPr>
        <p:spPr>
          <a:xfrm>
            <a:off x="135082" y="950908"/>
            <a:ext cx="8894618" cy="413544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3" name="圆角矩形 5"/>
          <p:cNvSpPr/>
          <p:nvPr/>
        </p:nvSpPr>
        <p:spPr>
          <a:xfrm>
            <a:off x="135334"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算法结果</a:t>
            </a:r>
            <a:endParaRPr lang="zh-CN" altLang="en-US" sz="1600" b="1" dirty="0"/>
          </a:p>
        </p:txBody>
      </p:sp>
      <p:sp>
        <p:nvSpPr>
          <p:cNvPr id="1049024" name="矩形 20"/>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0" name="TextBox 19"/>
          <p:cNvSpPr txBox="1"/>
          <p:nvPr/>
        </p:nvSpPr>
        <p:spPr>
          <a:xfrm>
            <a:off x="135082" y="-48743"/>
            <a:ext cx="6693315" cy="1077218"/>
          </a:xfrm>
          <a:prstGeom prst="rect">
            <a:avLst/>
          </a:prstGeom>
          <a:noFill/>
        </p:spPr>
        <p:txBody>
          <a:bodyPr wrap="square" rtlCol="0">
            <a:spAutoFit/>
          </a:bodyPr>
          <a:lstStyle/>
          <a:p>
            <a:r>
              <a:rPr lang="zh-CN" altLang="en-US" sz="3200" b="1" dirty="0" smtClean="0"/>
              <a:t>模拟退火算法   </a:t>
            </a:r>
            <a:r>
              <a:rPr lang="en-US" altLang="zh-CN" sz="3200" b="1" dirty="0" smtClean="0"/>
              <a:t>Simulate </a:t>
            </a:r>
            <a:r>
              <a:rPr lang="en-US" altLang="zh-CN" sz="3200" b="1" dirty="0"/>
              <a:t>Anneal</a:t>
            </a:r>
            <a:endParaRPr lang="zh-CN" altLang="en-US" sz="3200" b="1" dirty="0"/>
          </a:p>
          <a:p>
            <a:endParaRPr lang="zh-CN" altLang="en-US" sz="3200" b="1"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1759" y="1304129"/>
            <a:ext cx="6078566" cy="3195508"/>
          </a:xfrm>
          <a:prstGeom prst="rect">
            <a:avLst/>
          </a:prstGeom>
        </p:spPr>
      </p:pic>
      <p:sp>
        <p:nvSpPr>
          <p:cNvPr id="3" name="TextBox 2"/>
          <p:cNvSpPr txBox="1"/>
          <p:nvPr/>
        </p:nvSpPr>
        <p:spPr>
          <a:xfrm>
            <a:off x="6736299" y="1414360"/>
            <a:ext cx="1848536" cy="2031325"/>
          </a:xfrm>
          <a:prstGeom prst="rect">
            <a:avLst/>
          </a:prstGeom>
          <a:noFill/>
        </p:spPr>
        <p:txBody>
          <a:bodyPr wrap="square" rtlCol="0">
            <a:spAutoFit/>
          </a:bodyPr>
          <a:lstStyle/>
          <a:p>
            <a:r>
              <a:rPr lang="zh-CN" altLang="en-US" b="1" dirty="0" smtClean="0"/>
              <a:t>模拟退火算法难以搜索到全局最优解。</a:t>
            </a:r>
            <a:endParaRPr lang="en-US" altLang="zh-CN" b="1" dirty="0" smtClean="0"/>
          </a:p>
          <a:p>
            <a:endParaRPr lang="en-US" altLang="zh-CN" b="1" dirty="0"/>
          </a:p>
          <a:p>
            <a:endParaRPr lang="en-US" altLang="zh-CN" b="1" dirty="0" smtClean="0"/>
          </a:p>
          <a:p>
            <a:r>
              <a:rPr lang="zh-CN" altLang="en-US" b="1" dirty="0" smtClean="0"/>
              <a:t>当前得到的最优解为</a:t>
            </a:r>
            <a:r>
              <a:rPr lang="en-US" altLang="zh-CN" b="1" dirty="0" smtClean="0"/>
              <a:t>16254.</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9020"/>
                                        </p:tgtEl>
                                        <p:attrNameLst>
                                          <p:attrName>style.visibility</p:attrName>
                                        </p:attrNameLst>
                                      </p:cBhvr>
                                      <p:to>
                                        <p:strVal val="visible"/>
                                      </p:to>
                                    </p:set>
                                    <p:animEffect transition="in" filter="fade">
                                      <p:cBhvr>
                                        <p:cTn id="7" dur="250"/>
                                        <p:tgtEl>
                                          <p:spTgt spid="10490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49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bldLvl="0" animBg="1"/>
      <p:bldP spid="104902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文本框 2"/>
          <p:cNvSpPr txBox="1"/>
          <p:nvPr/>
        </p:nvSpPr>
        <p:spPr>
          <a:xfrm>
            <a:off x="1858431" y="1227332"/>
            <a:ext cx="5252867" cy="923330"/>
          </a:xfrm>
          <a:prstGeom prst="rect">
            <a:avLst/>
          </a:prstGeom>
          <a:noFill/>
        </p:spPr>
        <p:txBody>
          <a:bodyPr wrap="square" rtlCol="0">
            <a:spAutoFit/>
          </a:bodyPr>
          <a:lstStyle/>
          <a:p>
            <a:pPr algn="just">
              <a:lnSpc>
                <a:spcPct val="150000"/>
              </a:lnSpc>
            </a:pPr>
            <a:r>
              <a:rPr lang="en-US" altLang="zh-CN" b="1" kern="100" dirty="0" smtClean="0">
                <a:sym typeface="+mn-ea"/>
              </a:rPr>
              <a:t>m——</a:t>
            </a:r>
            <a:r>
              <a:rPr lang="zh-CN" altLang="en-US" b="1" kern="100" dirty="0" smtClean="0">
                <a:sym typeface="+mn-ea"/>
              </a:rPr>
              <a:t>迭代次数</a:t>
            </a:r>
            <a:r>
              <a:rPr lang="en-US" altLang="zh-CN" b="1" kern="100" dirty="0">
                <a:sym typeface="+mn-ea"/>
              </a:rPr>
              <a:t> </a:t>
            </a:r>
            <a:r>
              <a:rPr lang="en-US" altLang="zh-CN" b="1" kern="100" dirty="0" smtClean="0">
                <a:sym typeface="+mn-ea"/>
              </a:rPr>
              <a:t>    n——</a:t>
            </a:r>
            <a:r>
              <a:rPr lang="zh-CN" altLang="en-US" b="1" kern="100" dirty="0" smtClean="0">
                <a:sym typeface="+mn-ea"/>
              </a:rPr>
              <a:t>物品数量</a:t>
            </a:r>
            <a:r>
              <a:rPr lang="en-US" altLang="zh-CN" b="1" kern="100" dirty="0">
                <a:sym typeface="+mn-ea"/>
              </a:rPr>
              <a:t> </a:t>
            </a:r>
            <a:r>
              <a:rPr lang="en-US" altLang="zh-CN" b="1" kern="100" dirty="0" smtClean="0">
                <a:sym typeface="+mn-ea"/>
              </a:rPr>
              <a:t>   p——</a:t>
            </a:r>
            <a:r>
              <a:rPr lang="zh-CN" altLang="en-US" b="1" kern="100" dirty="0" smtClean="0">
                <a:sym typeface="+mn-ea"/>
              </a:rPr>
              <a:t>种群</a:t>
            </a:r>
            <a:r>
              <a:rPr lang="zh-CN" altLang="en-US" b="1" kern="100" dirty="0">
                <a:sym typeface="+mn-ea"/>
              </a:rPr>
              <a:t>大小</a:t>
            </a:r>
            <a:endParaRPr lang="zh-CN" altLang="en-US" b="1" kern="100" dirty="0">
              <a:sym typeface="+mn-ea"/>
            </a:endParaRPr>
          </a:p>
          <a:p>
            <a:pPr algn="just">
              <a:lnSpc>
                <a:spcPct val="150000"/>
              </a:lnSpc>
              <a:spcAft>
                <a:spcPts val="0"/>
              </a:spcAft>
            </a:pPr>
            <a:endParaRPr lang="zh-CN" b="1" kern="100" dirty="0">
              <a:sym typeface="+mn-ea"/>
            </a:endParaRPr>
          </a:p>
        </p:txBody>
      </p:sp>
      <p:sp>
        <p:nvSpPr>
          <p:cNvPr id="1049020" name="矩形 2"/>
          <p:cNvSpPr/>
          <p:nvPr/>
        </p:nvSpPr>
        <p:spPr>
          <a:xfrm>
            <a:off x="135082" y="950908"/>
            <a:ext cx="8894618" cy="413544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9023" name="圆角矩形 5"/>
          <p:cNvSpPr/>
          <p:nvPr/>
        </p:nvSpPr>
        <p:spPr>
          <a:xfrm>
            <a:off x="135334" y="65854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算法结果</a:t>
            </a:r>
            <a:endParaRPr lang="zh-CN" altLang="en-US" sz="1600" b="1" dirty="0"/>
          </a:p>
        </p:txBody>
      </p:sp>
      <p:graphicFrame>
        <p:nvGraphicFramePr>
          <p:cNvPr id="4194305" name="表格 6"/>
          <p:cNvGraphicFramePr/>
          <p:nvPr>
            <p:custDataLst>
              <p:tags r:id="rId1"/>
            </p:custDataLst>
          </p:nvPr>
        </p:nvGraphicFramePr>
        <p:xfrm>
          <a:off x="1434863" y="1911308"/>
          <a:ext cx="6150032" cy="2346543"/>
        </p:xfrm>
        <a:graphic>
          <a:graphicData uri="http://schemas.openxmlformats.org/drawingml/2006/table">
            <a:tbl>
              <a:tblPr firstRow="1" bandRow="1">
                <a:tableStyleId>{5940675A-B579-460E-94D1-54222C63F5DA}</a:tableStyleId>
              </a:tblPr>
              <a:tblGrid>
                <a:gridCol w="1261745"/>
                <a:gridCol w="1049587"/>
                <a:gridCol w="1269780"/>
                <a:gridCol w="1713755"/>
                <a:gridCol w="855165"/>
              </a:tblGrid>
              <a:tr h="509270">
                <a:tc>
                  <a:txBody>
                    <a:bodyPr/>
                    <a:lstStyle/>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算法</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出现最优解</a:t>
                      </a: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概率</a:t>
                      </a:r>
                      <a:endParaRPr lang="en-US" altLang="en-US" sz="12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endParaRPr lang="en-US" altLang="zh-CN" sz="1200" b="1" dirty="0" smtClean="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dirty="0" smtClean="0">
                          <a:latin typeface="宋体" panose="02010600030101010101" pitchFamily="2" charset="-122"/>
                          <a:ea typeface="宋体" panose="02010600030101010101" pitchFamily="2" charset="-122"/>
                          <a:cs typeface="宋体" panose="02010600030101010101" pitchFamily="2" charset="-122"/>
                        </a:rPr>
                        <a:t>时间复杂度</a:t>
                      </a:r>
                      <a:endParaRPr lang="en-US" sz="1200" b="0" dirty="0" smtClean="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indent="0" algn="ctr">
                        <a:buNone/>
                      </a:pPr>
                      <a:endParaRPr lang="en-US" altLang="zh-CN"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空间复杂度</a:t>
                      </a:r>
                      <a:endParaRPr lang="en-US" sz="1200" b="0" dirty="0" smtClean="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最佳运行</a:t>
                      </a:r>
                      <a:endParaRPr lang="en-US" altLang="zh-CN"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gn="ctr" defTabSz="914400" rtl="0" eaLnBrk="1" latinLnBrk="0" hangingPunct="1">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时间</a:t>
                      </a:r>
                      <a:r>
                        <a:rPr lang="en-US" altLang="zh-CN"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(s)</a:t>
                      </a:r>
                      <a:endParaRPr lang="en-US" altLang="zh-CN"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r>
              <a:tr h="442725">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回溯法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100%</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O(2^n)</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algn="ctr"/>
                      <a:r>
                        <a:rPr lang="en-US" altLang="zh-CN" dirty="0" smtClean="0"/>
                        <a:t>O(n)</a:t>
                      </a:r>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algn="ctr"/>
                      <a:r>
                        <a:rPr lang="en-US" altLang="zh-CN" dirty="0" smtClean="0"/>
                        <a:t>0.78</a:t>
                      </a:r>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442060">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分支定界法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100%</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O(2^n)</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O(2^n)</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algn="ctr" defTabSz="914400" rtl="0" eaLnBrk="1" latinLnBrk="0" hangingPunct="1"/>
                      <a:r>
                        <a:rPr lang="en-US" altLang="zh-CN" sz="1800" kern="1200" dirty="0" smtClean="0">
                          <a:solidFill>
                            <a:schemeClr val="tx1"/>
                          </a:solidFill>
                          <a:latin typeface="+mn-lt"/>
                          <a:ea typeface="+mn-ea"/>
                          <a:cs typeface="+mn-cs"/>
                        </a:rPr>
                        <a:t>6.65</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r h="509763">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改进的遗传算法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28.4%</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O(m*p^2)</a:t>
                      </a:r>
                      <a:endParaRPr lang="zh-CN" alt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r>
                        <a:rPr lang="en-US" altLang="zh-CN" sz="1800" kern="1200" dirty="0" smtClean="0">
                          <a:solidFill>
                            <a:schemeClr val="tx1"/>
                          </a:solidFill>
                          <a:latin typeface="+mn-lt"/>
                          <a:ea typeface="+mn-ea"/>
                          <a:cs typeface="+mn-cs"/>
                        </a:rPr>
                        <a:t>Max(O(P),O(n</a:t>
                      </a:r>
                      <a:r>
                        <a:rPr lang="en-US" altLang="zh-CN" dirty="0" smtClean="0"/>
                        <a:t>))</a:t>
                      </a:r>
                      <a:endParaRPr lang="zh-CN" altLang="en-US" dirty="0"/>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algn="ctr" defTabSz="914400" rtl="0" eaLnBrk="1" latinLnBrk="0" hangingPunct="1"/>
                      <a:r>
                        <a:rPr lang="en-US" sz="1800" kern="1200" dirty="0" smtClean="0">
                          <a:solidFill>
                            <a:schemeClr val="tx1"/>
                          </a:solidFill>
                          <a:latin typeface="+mn-lt"/>
                          <a:ea typeface="+mn-ea"/>
                          <a:cs typeface="+mn-cs"/>
                        </a:rPr>
                        <a:t>31</a:t>
                      </a:r>
                      <a:endParaRPr lang="en-US" sz="1800" kern="1200" dirty="0">
                        <a:solidFill>
                          <a:schemeClr val="tx1"/>
                        </a:solidFill>
                        <a:latin typeface="+mn-lt"/>
                        <a:ea typeface="+mn-ea"/>
                        <a:cs typeface="+mn-cs"/>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42725">
                <a:tc>
                  <a:txBody>
                    <a:bodyPr/>
                    <a:lstStyle/>
                    <a:p>
                      <a:pPr indent="0" algn="ctr">
                        <a:buNone/>
                      </a:pPr>
                      <a:r>
                        <a:rPr lang="zh-CN" altLang="en-US" sz="1200" b="1" kern="1200" dirty="0" smtClean="0">
                          <a:solidFill>
                            <a:schemeClr val="tx1"/>
                          </a:solidFill>
                          <a:latin typeface="宋体" panose="02010600030101010101" pitchFamily="2" charset="-122"/>
                          <a:ea typeface="宋体" panose="02010600030101010101" pitchFamily="2" charset="-122"/>
                          <a:cs typeface="宋体" panose="02010600030101010101" pitchFamily="2" charset="-122"/>
                        </a:rPr>
                        <a:t>模拟退火算法</a:t>
                      </a:r>
                      <a:endParaRPr lang="en-US" altLang="en-US" sz="1200" b="1" kern="1200" dirty="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solidFill>
                      <a:schemeClr val="accent1">
                        <a:lumMod val="40000"/>
                        <a:lumOff val="60000"/>
                      </a:schemeClr>
                    </a:solidFill>
                  </a:tcPr>
                </a:tc>
                <a:tc>
                  <a:txBody>
                    <a:bodyPr/>
                    <a:lstStyle/>
                    <a:p>
                      <a:pPr marL="0" indent="0" algn="ctr" defTabSz="914400" rtl="0" eaLnBrk="1" latinLnBrk="0" hangingPunct="1">
                        <a:buNone/>
                      </a:pPr>
                      <a:r>
                        <a:rPr lang="en-US" altLang="en-US" sz="1800" kern="1200" dirty="0" smtClean="0">
                          <a:solidFill>
                            <a:schemeClr val="tx1"/>
                          </a:solidFill>
                          <a:latin typeface="+mn-lt"/>
                          <a:ea typeface="+mn-ea"/>
                          <a:cs typeface="+mn-cs"/>
                        </a:rPr>
                        <a:t>36.6%</a:t>
                      </a:r>
                      <a:endParaRPr lang="en-US" altLang="en-US" sz="1800" kern="1200" dirty="0">
                        <a:solidFill>
                          <a:schemeClr val="tx1"/>
                        </a:solidFill>
                        <a:latin typeface="+mn-lt"/>
                        <a:ea typeface="+mn-ea"/>
                        <a:cs typeface="+mn-cs"/>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800" kern="1200" dirty="0" smtClean="0">
                          <a:solidFill>
                            <a:schemeClr val="tx1"/>
                          </a:solidFill>
                          <a:latin typeface="+mn-lt"/>
                          <a:ea typeface="+mn-ea"/>
                          <a:cs typeface="+mn-cs"/>
                        </a:rPr>
                        <a:t>O(m*p)</a:t>
                      </a:r>
                      <a:endParaRPr lang="en-US" altLang="en-US" sz="1800" kern="1200" dirty="0">
                        <a:solidFill>
                          <a:schemeClr val="tx1"/>
                        </a:solidFill>
                        <a:latin typeface="+mn-lt"/>
                        <a:ea typeface="+mn-ea"/>
                        <a:cs typeface="+mn-cs"/>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en-US" sz="1800" kern="1200" dirty="0" smtClean="0">
                          <a:solidFill>
                            <a:schemeClr val="tx1"/>
                          </a:solidFill>
                          <a:latin typeface="+mn-lt"/>
                          <a:ea typeface="+mn-ea"/>
                          <a:cs typeface="+mn-cs"/>
                        </a:rPr>
                        <a:t>O(n)</a:t>
                      </a:r>
                      <a:endParaRPr lang="en-US" altLang="en-US" sz="1800" kern="1200" dirty="0">
                        <a:solidFill>
                          <a:schemeClr val="tx1"/>
                        </a:solidFill>
                        <a:latin typeface="+mn-lt"/>
                        <a:ea typeface="+mn-ea"/>
                        <a:cs typeface="+mn-cs"/>
                      </a:endParaRPr>
                    </a:p>
                  </a:txBody>
                  <a:tcPr marL="68580" marR="6858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p>
                      <a:pPr marL="0" indent="0" algn="ctr" defTabSz="914400" rtl="0" eaLnBrk="1" latinLnBrk="0" hangingPunct="1">
                        <a:buNone/>
                      </a:pPr>
                      <a:r>
                        <a:rPr lang="en-US" altLang="zh-CN" sz="1800" kern="1200" dirty="0" smtClean="0">
                          <a:solidFill>
                            <a:schemeClr val="tx1"/>
                          </a:solidFill>
                          <a:latin typeface="+mn-lt"/>
                          <a:ea typeface="+mn-ea"/>
                          <a:cs typeface="+mn-cs"/>
                        </a:rPr>
                        <a:t>10.40</a:t>
                      </a:r>
                      <a:endParaRPr lang="en-US" altLang="en-US" sz="1800" kern="1200" dirty="0">
                        <a:solidFill>
                          <a:schemeClr val="tx1"/>
                        </a:solidFill>
                        <a:latin typeface="+mn-lt"/>
                        <a:ea typeface="+mn-ea"/>
                        <a:cs typeface="+mn-cs"/>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9024" name="矩形 20"/>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0" name="TextBox 19"/>
          <p:cNvSpPr txBox="1"/>
          <p:nvPr/>
        </p:nvSpPr>
        <p:spPr>
          <a:xfrm>
            <a:off x="86522" y="-48743"/>
            <a:ext cx="5317435" cy="584775"/>
          </a:xfrm>
          <a:prstGeom prst="rect">
            <a:avLst/>
          </a:prstGeom>
          <a:noFill/>
        </p:spPr>
        <p:txBody>
          <a:bodyPr wrap="square" rtlCol="0">
            <a:spAutoFit/>
          </a:bodyPr>
          <a:lstStyle/>
          <a:p>
            <a:r>
              <a:rPr lang="zh-CN" altLang="en-US" sz="3200" b="1" dirty="0" smtClean="0"/>
              <a:t>算法比较 </a:t>
            </a:r>
            <a:endParaRPr lang="zh-CN" altLang="en-US" sz="32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9020"/>
                                        </p:tgtEl>
                                        <p:attrNameLst>
                                          <p:attrName>style.visibility</p:attrName>
                                        </p:attrNameLst>
                                      </p:cBhvr>
                                      <p:to>
                                        <p:strVal val="visible"/>
                                      </p:to>
                                    </p:set>
                                    <p:animEffect transition="in" filter="fade">
                                      <p:cBhvr>
                                        <p:cTn id="7" dur="250"/>
                                        <p:tgtEl>
                                          <p:spTgt spid="10490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49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0" grpId="0" bldLvl="0" animBg="1"/>
      <p:bldP spid="104902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矩形 4"/>
          <p:cNvSpPr/>
          <p:nvPr/>
        </p:nvSpPr>
        <p:spPr>
          <a:xfrm>
            <a:off x="891250" y="1300858"/>
            <a:ext cx="6690168" cy="1731243"/>
          </a:xfrm>
          <a:prstGeom prst="rect">
            <a:avLst/>
          </a:prstGeom>
          <a:noFill/>
        </p:spPr>
        <p:txBody>
          <a:bodyPr wrap="square" lIns="68580" tIns="34290" rIns="68580" bIns="34290">
            <a:spAutoFit/>
          </a:bodyPr>
          <a:lstStyle/>
          <a:p>
            <a:pPr algn="ctr"/>
            <a:r>
              <a:rPr lang="zh-CN" alt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感谢您的观看，</a:t>
            </a:r>
            <a:endParaRPr lang="en-US" alt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altLang="zh-CN" sz="5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altLang="zh-CN"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zh-CN" altLang="en-US" sz="54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期待您的指正</a:t>
            </a:r>
            <a:r>
              <a:rPr lang="zh-CN" alt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0" name="直接连接符 1"/>
          <p:cNvCxnSpPr/>
          <p:nvPr/>
        </p:nvCxnSpPr>
        <p:spPr>
          <a:xfrm>
            <a:off x="3485913" y="1083809"/>
            <a:ext cx="12281" cy="325142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1048685" name="文本框 2"/>
          <p:cNvSpPr txBox="1"/>
          <p:nvPr/>
        </p:nvSpPr>
        <p:spPr>
          <a:xfrm>
            <a:off x="4360434" y="2200997"/>
            <a:ext cx="3528413" cy="715581"/>
          </a:xfrm>
          <a:prstGeom prst="rect">
            <a:avLst/>
          </a:prstGeom>
          <a:noFill/>
        </p:spPr>
        <p:txBody>
          <a:bodyPr wrap="square" rtlCol="0">
            <a:spAutoFit/>
          </a:bodyPr>
          <a:lstStyle/>
          <a:p>
            <a:r>
              <a:rPr lang="zh-CN" altLang="en-US" sz="4050" b="1" spc="225" dirty="0" smtClean="0">
                <a:solidFill>
                  <a:srgbClr val="666666"/>
                </a:solidFill>
                <a:latin typeface="微软雅黑" panose="020B0503020204020204" pitchFamily="34" charset="-122"/>
                <a:ea typeface="微软雅黑" panose="020B0503020204020204" pitchFamily="34" charset="-122"/>
              </a:rPr>
              <a:t>问题综述</a:t>
            </a:r>
            <a:endParaRPr lang="zh-HK" altLang="en-US" sz="4050" b="1" spc="225" dirty="0">
              <a:solidFill>
                <a:srgbClr val="666666"/>
              </a:solidFill>
              <a:latin typeface="微软雅黑" panose="020B0503020204020204" pitchFamily="34" charset="-122"/>
              <a:ea typeface="微软雅黑" panose="020B0503020204020204" pitchFamily="34" charset="-122"/>
            </a:endParaRPr>
          </a:p>
        </p:txBody>
      </p:sp>
      <p:grpSp>
        <p:nvGrpSpPr>
          <p:cNvPr id="68" name="组合 8"/>
          <p:cNvGrpSpPr/>
          <p:nvPr/>
        </p:nvGrpSpPr>
        <p:grpSpPr>
          <a:xfrm>
            <a:off x="1301755" y="1533866"/>
            <a:ext cx="1825244" cy="1436556"/>
            <a:chOff x="1709739" y="2636838"/>
            <a:chExt cx="1590160" cy="1584325"/>
          </a:xfrm>
          <a:effectLst/>
        </p:grpSpPr>
        <p:sp>
          <p:nvSpPr>
            <p:cNvPr id="1048686"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8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88"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89"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90"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91"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92"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93"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694"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695" name="文本框 18"/>
          <p:cNvSpPr txBox="1"/>
          <p:nvPr/>
        </p:nvSpPr>
        <p:spPr>
          <a:xfrm>
            <a:off x="1241434" y="3009225"/>
            <a:ext cx="1993106" cy="507831"/>
          </a:xfrm>
          <a:prstGeom prst="rect">
            <a:avLst/>
          </a:prstGeom>
          <a:noFill/>
        </p:spPr>
        <p:txBody>
          <a:bodyPr wrap="square" rtlCol="0">
            <a:spAutoFit/>
          </a:bodyPr>
          <a:lstStyle/>
          <a:p>
            <a:pPr algn="ctr"/>
            <a:r>
              <a:rPr lang="zh-CN" altLang="en-US" sz="2700" b="1" spc="225" dirty="0">
                <a:solidFill>
                  <a:srgbClr val="0174AB"/>
                </a:solidFill>
                <a:latin typeface="微软雅黑" panose="020B0503020204020204" pitchFamily="34" charset="-122"/>
                <a:ea typeface="微软雅黑" panose="020B0503020204020204" pitchFamily="34" charset="-122"/>
              </a:rPr>
              <a:t>第一部分</a:t>
            </a:r>
            <a:endParaRPr lang="zh-HK" altLang="en-US" sz="2700" b="1" spc="225"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矩形 1"/>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grpSp>
        <p:nvGrpSpPr>
          <p:cNvPr id="72" name="组合 2"/>
          <p:cNvGrpSpPr/>
          <p:nvPr/>
        </p:nvGrpSpPr>
        <p:grpSpPr>
          <a:xfrm>
            <a:off x="395674" y="664420"/>
            <a:ext cx="8458876" cy="4229922"/>
            <a:chOff x="631062" y="1123195"/>
            <a:chExt cx="5063157" cy="1921818"/>
          </a:xfrm>
        </p:grpSpPr>
        <p:grpSp>
          <p:nvGrpSpPr>
            <p:cNvPr id="73" name="组合 51"/>
            <p:cNvGrpSpPr/>
            <p:nvPr/>
          </p:nvGrpSpPr>
          <p:grpSpPr>
            <a:xfrm>
              <a:off x="631062" y="1123195"/>
              <a:ext cx="5063157" cy="1921818"/>
              <a:chOff x="1836407" y="1123195"/>
              <a:chExt cx="5063157" cy="1921818"/>
            </a:xfrm>
          </p:grpSpPr>
          <p:sp>
            <p:nvSpPr>
              <p:cNvPr id="1048704" name="AutoShape 13"/>
              <p:cNvSpPr>
                <a:spLocks noChangeArrowheads="1"/>
              </p:cNvSpPr>
              <p:nvPr/>
            </p:nvSpPr>
            <p:spPr bwMode="gray">
              <a:xfrm>
                <a:off x="1836407" y="1293740"/>
                <a:ext cx="5063157" cy="1751273"/>
              </a:xfrm>
              <a:prstGeom prst="roundRect">
                <a:avLst>
                  <a:gd name="adj" fmla="val 4639"/>
                </a:avLst>
              </a:prstGeom>
              <a:gradFill rotWithShape="1">
                <a:gsLst>
                  <a:gs pos="0">
                    <a:srgbClr val="D7D7D7">
                      <a:gamma/>
                      <a:tint val="4314"/>
                      <a:invGamma/>
                    </a:srgbClr>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zh-CN" altLang="en-US" sz="1350" dirty="0">
                  <a:solidFill>
                    <a:prstClr val="black"/>
                  </a:solidFill>
                  <a:latin typeface="Century Gothic" panose="020B0502020202020204"/>
                  <a:ea typeface="微软雅黑" panose="020B0503020204020204" pitchFamily="34" charset="-122"/>
                </a:endParaRPr>
              </a:p>
            </p:txBody>
          </p:sp>
          <p:sp>
            <p:nvSpPr>
              <p:cNvPr id="1048705" name="AutoShape 14"/>
              <p:cNvSpPr>
                <a:spLocks noChangeArrowheads="1"/>
              </p:cNvSpPr>
              <p:nvPr/>
            </p:nvSpPr>
            <p:spPr bwMode="ltGray">
              <a:xfrm>
                <a:off x="1904132" y="1123195"/>
                <a:ext cx="1622703" cy="260629"/>
              </a:xfrm>
              <a:prstGeom prst="roundRect">
                <a:avLst>
                  <a:gd name="adj" fmla="val 16667"/>
                </a:avLst>
              </a:prstGeom>
              <a:solidFill>
                <a:schemeClr val="accent1"/>
              </a:solidFill>
              <a:ln w="38100" algn="ctr">
                <a:solidFill>
                  <a:srgbClr val="FFFFFF">
                    <a:alpha val="70000"/>
                  </a:srgbClr>
                </a:solidFill>
                <a:round/>
              </a:ln>
              <a:effectLst/>
            </p:spPr>
            <p:txBody>
              <a:bodyPr wrap="none" anchor="b"/>
              <a:lstStyle/>
              <a:p>
                <a:pPr algn="ctr"/>
                <a:r>
                  <a:rPr lang="zh-CN" altLang="en-US" b="1" kern="0" dirty="0" smtClean="0">
                    <a:solidFill>
                      <a:schemeClr val="bg1"/>
                    </a:solidFill>
                    <a:latin typeface="Century Gothic" panose="020B0502020202020204"/>
                    <a:ea typeface="微软雅黑" panose="020B0503020204020204" pitchFamily="34" charset="-122"/>
                  </a:rPr>
                  <a:t>多维背包问题</a:t>
                </a:r>
                <a:endParaRPr lang="zh-CN" altLang="en-US" b="1" kern="0" dirty="0">
                  <a:solidFill>
                    <a:schemeClr val="bg1"/>
                  </a:solidFill>
                  <a:latin typeface="Century Gothic" panose="020B0502020202020204"/>
                  <a:ea typeface="微软雅黑" panose="020B0503020204020204" pitchFamily="34" charset="-122"/>
                </a:endParaRPr>
              </a:p>
            </p:txBody>
          </p:sp>
        </p:grpSp>
        <p:sp>
          <p:nvSpPr>
            <p:cNvPr id="1048707" name="Text Box 18"/>
            <p:cNvSpPr txBox="1">
              <a:spLocks noChangeArrowheads="1"/>
            </p:cNvSpPr>
            <p:nvPr/>
          </p:nvSpPr>
          <p:spPr bwMode="gray">
            <a:xfrm>
              <a:off x="931014" y="1472499"/>
              <a:ext cx="4618885" cy="272173"/>
            </a:xfrm>
            <a:prstGeom prst="rect">
              <a:avLst/>
            </a:prstGeom>
            <a:noFill/>
            <a:ln>
              <a:noFill/>
            </a:ln>
            <a:effectLst/>
          </p:spPr>
          <p:txBody>
            <a:bodyPr wrap="square">
              <a:spAutoFit/>
            </a:bodyPr>
            <a:lstStyle/>
            <a:p>
              <a:pPr>
                <a:lnSpc>
                  <a:spcPct val="150000"/>
                </a:lnSpc>
                <a:buClr>
                  <a:srgbClr val="44546A"/>
                </a:buClr>
              </a:pPr>
              <a:endParaRPr lang="en-US" altLang="zh-CN" sz="1600" b="1" dirty="0"/>
            </a:p>
          </p:txBody>
        </p:sp>
      </p:grpSp>
      <mc:AlternateContent xmlns:mc="http://schemas.openxmlformats.org/markup-compatibility/2006">
        <mc:Choice xmlns:a14="http://schemas.microsoft.com/office/drawing/2010/main" Requires="a14">
          <p:sp>
            <p:nvSpPr>
              <p:cNvPr id="2" name="TextBox 1"/>
              <p:cNvSpPr txBox="1"/>
              <p:nvPr/>
            </p:nvSpPr>
            <p:spPr>
              <a:xfrm>
                <a:off x="580292" y="1239775"/>
                <a:ext cx="8018585" cy="3489032"/>
              </a:xfrm>
              <a:prstGeom prst="rect">
                <a:avLst/>
              </a:prstGeom>
              <a:noFill/>
            </p:spPr>
            <p:txBody>
              <a:bodyPr wrap="square" rtlCol="0">
                <a:spAutoFit/>
              </a:bodyPr>
              <a:lstStyle/>
              <a:p>
                <a:r>
                  <a:rPr lang="zh-CN" altLang="en-US" sz="2000" b="1" dirty="0" smtClean="0"/>
                  <a:t>问题描述：</a:t>
                </a:r>
                <a:endParaRPr lang="en-US" altLang="zh-CN" sz="2000" b="1" dirty="0" smtClean="0"/>
              </a:p>
              <a:p>
                <a:r>
                  <a:rPr lang="en-US" altLang="zh-CN" dirty="0">
                    <a:latin typeface="Bookman Old Style" pitchFamily="18" charset="0"/>
                  </a:rPr>
                  <a:t>In this variation, the weight of knapsack item  is given by a m-dimensional vector  and the knapsack has a m-dimensional capacity vector . The target is to maximize the sum of values of the items in the knapsack so that the sum of weights in each dimension  does not exceed . </a:t>
                </a:r>
                <a:endParaRPr lang="zh-CN" altLang="zh-CN" dirty="0">
                  <a:latin typeface="Bookman Old Style" pitchFamily="18" charset="0"/>
                </a:endParaRPr>
              </a:p>
              <a:p>
                <a:r>
                  <a:rPr lang="zh-CN" altLang="en-US" sz="2000" b="1" dirty="0"/>
                  <a:t>问题模型：</a:t>
                </a:r>
                <a:endParaRPr lang="en-US" altLang="zh-CN" sz="2000" b="1" dirty="0"/>
              </a:p>
              <a:p>
                <a:pPr/>
                <a14:m>
                  <m:oMathPara xmlns:m="http://schemas.openxmlformats.org/officeDocument/2006/math">
                    <m:oMathParaPr>
                      <m:jc m:val="centerGroup"/>
                    </m:oMathParaPr>
                    <m:oMath xmlns:m="http://schemas.openxmlformats.org/officeDocument/2006/math">
                      <m:r>
                        <a:rPr lang="en-US" altLang="zh-CN" b="0" i="1" smtClean="0">
                          <a:latin typeface="Cambria Math"/>
                        </a:rPr>
                        <m:t>𝑀</m:t>
                      </m:r>
                      <m:r>
                        <m:rPr>
                          <m:sty m:val="p"/>
                        </m:rPr>
                        <a:rPr lang="en-US" altLang="zh-CN" i="1">
                          <a:latin typeface="Cambria Math"/>
                        </a:rPr>
                        <m:t>ax</m:t>
                      </m:r>
                      <m:r>
                        <a:rPr lang="en-US" altLang="zh-CN" b="0" i="1" smtClean="0">
                          <a:latin typeface="Cambria Math"/>
                        </a:rPr>
                        <m:t>=</m:t>
                      </m:r>
                      <m:nary>
                        <m:naryPr>
                          <m:chr m:val="∑"/>
                          <m:ctrlPr>
                            <a:rPr lang="en-US" altLang="zh-CN" b="0" i="1" smtClean="0">
                              <a:latin typeface="Cambria Math"/>
                            </a:rPr>
                          </m:ctrlPr>
                        </m:naryPr>
                        <m:sub>
                          <m:r>
                            <m:rPr>
                              <m:brk m:alnAt="23"/>
                            </m:rPr>
                            <a:rPr lang="en-US" altLang="zh-CN" b="0" i="1" smtClean="0">
                              <a:latin typeface="Cambria Math"/>
                            </a:rPr>
                            <m:t>𝑗</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en-US" altLang="zh-CN" b="0" i="1" smtClean="0">
                                  <a:latin typeface="Cambria Math"/>
                                </a:rPr>
                                <m:t>𝑝</m:t>
                              </m:r>
                            </m:e>
                            <m:sub>
                              <m:r>
                                <a:rPr lang="en-US" altLang="zh-CN" b="0" i="1" smtClean="0">
                                  <a:latin typeface="Cambria Math"/>
                                </a:rPr>
                                <m:t>𝑗</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𝑗</m:t>
                              </m:r>
                            </m:sub>
                          </m:sSub>
                        </m:e>
                      </m:nary>
                    </m:oMath>
                  </m:oMathPara>
                </a14:m>
                <a:endParaRPr lang="en-US" altLang="zh-CN" b="0" dirty="0" smtClean="0"/>
              </a:p>
              <a:p>
                <a14:m>
                  <m:oMath xmlns:m="http://schemas.openxmlformats.org/officeDocument/2006/math">
                    <m:r>
                      <a:rPr lang="en-US" altLang="zh-CN" b="0" i="1" smtClean="0">
                        <a:latin typeface="Cambria Math"/>
                      </a:rPr>
                      <m:t>                                    </m:t>
                    </m:r>
                    <m:r>
                      <a:rPr lang="en-US" altLang="zh-CN" b="0" i="1" smtClean="0">
                        <a:latin typeface="Cambria Math"/>
                      </a:rPr>
                      <m:t>𝑠</m:t>
                    </m:r>
                    <m:r>
                      <a:rPr lang="en-US" altLang="zh-CN" b="0" i="1" smtClean="0">
                        <a:latin typeface="Cambria Math"/>
                      </a:rPr>
                      <m:t>.</m:t>
                    </m:r>
                    <m:r>
                      <a:rPr lang="en-US" altLang="zh-CN" b="0" i="1" smtClean="0">
                        <a:latin typeface="Cambria Math"/>
                      </a:rPr>
                      <m:t>𝑡</m:t>
                    </m:r>
                    <m:r>
                      <a:rPr lang="en-US" altLang="zh-CN" b="0" i="1" smtClean="0">
                        <a:latin typeface="Cambria Math"/>
                      </a:rPr>
                      <m:t>.     </m:t>
                    </m:r>
                    <m:nary>
                      <m:naryPr>
                        <m:chr m:val="∑"/>
                        <m:ctrlPr>
                          <a:rPr lang="en-US" altLang="zh-CN" b="0" i="1" smtClean="0">
                            <a:latin typeface="Cambria Math"/>
                          </a:rPr>
                        </m:ctrlPr>
                      </m:naryPr>
                      <m:sub>
                        <m:r>
                          <m:rPr>
                            <m:brk m:alnAt="23"/>
                          </m:rPr>
                          <a:rPr lang="en-US" altLang="zh-CN" b="0" i="1" smtClean="0">
                            <a:latin typeface="Cambria Math"/>
                          </a:rPr>
                          <m:t>𝑗</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en-US" altLang="zh-CN" b="0" i="1" smtClean="0">
                                <a:latin typeface="Cambria Math"/>
                              </a:rPr>
                              <m:t>𝑤</m:t>
                            </m:r>
                          </m:e>
                          <m:sub>
                            <m:r>
                              <a:rPr lang="en-US" altLang="zh-CN" b="0" i="1" smtClean="0">
                                <a:latin typeface="Cambria Math"/>
                              </a:rPr>
                              <m:t>𝑖𝑗</m:t>
                            </m:r>
                          </m:sub>
                        </m:sSub>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𝑗</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𝑊</m:t>
                            </m:r>
                          </m:e>
                          <m:sub>
                            <m:r>
                              <a:rPr lang="en-US" altLang="zh-CN" b="0" i="1" smtClean="0">
                                <a:latin typeface="Cambria Math"/>
                                <a:ea typeface="Cambria Math"/>
                              </a:rPr>
                              <m:t>𝑖</m:t>
                            </m:r>
                          </m:sub>
                        </m:sSub>
                      </m:e>
                    </m:nary>
                    <m:r>
                      <a:rPr lang="en-US" altLang="zh-CN" b="0" i="1" smtClean="0">
                        <a:latin typeface="Cambria Math"/>
                      </a:rPr>
                      <m:t>        </m:t>
                    </m:r>
                  </m:oMath>
                </a14:m>
                <a:r>
                  <a:rPr lang="zh-CN" altLang="en-US" dirty="0" smtClean="0"/>
                  <a:t>    </a:t>
                </a:r>
                <a14:m>
                  <m:oMath xmlns:m="http://schemas.openxmlformats.org/officeDocument/2006/math">
                    <m:r>
                      <a:rPr lang="en-US" altLang="zh-CN" b="0" i="1" dirty="0" smtClean="0">
                        <a:latin typeface="Cambria Math"/>
                      </a:rPr>
                      <m:t>1</m:t>
                    </m:r>
                    <m:r>
                      <a:rPr lang="en-US" altLang="zh-CN" b="0" i="1" dirty="0" smtClean="0">
                        <a:latin typeface="Cambria Math"/>
                        <a:ea typeface="Cambria Math"/>
                      </a:rPr>
                      <m:t>≤</m:t>
                    </m:r>
                    <m:r>
                      <a:rPr lang="en-US" altLang="zh-CN" b="0" i="1" dirty="0" smtClean="0">
                        <a:latin typeface="Cambria Math"/>
                        <a:ea typeface="Cambria Math"/>
                      </a:rPr>
                      <m:t>𝑖</m:t>
                    </m:r>
                    <m:r>
                      <a:rPr lang="en-US" altLang="zh-CN" b="0" i="1" dirty="0" smtClean="0">
                        <a:latin typeface="Cambria Math"/>
                        <a:ea typeface="Cambria Math"/>
                      </a:rPr>
                      <m:t>≤</m:t>
                    </m:r>
                    <m:r>
                      <a:rPr lang="en-US" altLang="zh-CN" b="0" i="1" dirty="0" smtClean="0">
                        <a:latin typeface="Cambria Math"/>
                        <a:ea typeface="Cambria Math"/>
                      </a:rPr>
                      <m:t>𝑚</m:t>
                    </m:r>
                  </m:oMath>
                </a14:m>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𝑥</m:t>
                          </m:r>
                        </m:e>
                        <m:sub>
                          <m:r>
                            <a:rPr lang="en-US" altLang="zh-CN" b="0" i="1" smtClean="0">
                              <a:latin typeface="Cambria Math"/>
                            </a:rPr>
                            <m:t>𝑗</m:t>
                          </m:r>
                        </m:sub>
                      </m:sSub>
                      <m:r>
                        <a:rPr lang="en-US" altLang="zh-CN" i="1" smtClean="0">
                          <a:latin typeface="Cambria Math"/>
                          <a:ea typeface="Cambria Math"/>
                        </a:rPr>
                        <m:t>∈</m:t>
                      </m:r>
                      <m:d>
                        <m:dPr>
                          <m:begChr m:val="{"/>
                          <m:endChr m:val="}"/>
                          <m:ctrlPr>
                            <a:rPr lang="en-US" altLang="zh-CN" b="0" i="1" smtClean="0">
                              <a:latin typeface="Cambria Math"/>
                              <a:ea typeface="Cambria Math"/>
                            </a:rPr>
                          </m:ctrlPr>
                        </m:dPr>
                        <m:e>
                          <m:r>
                            <a:rPr lang="en-US" altLang="zh-CN" b="0" i="1" smtClean="0">
                              <a:latin typeface="Cambria Math"/>
                              <a:ea typeface="Cambria Math"/>
                            </a:rPr>
                            <m:t>0,1</m:t>
                          </m:r>
                        </m:e>
                      </m:d>
                      <m:r>
                        <a:rPr lang="en-US" altLang="zh-CN" b="0" i="1" smtClean="0">
                          <a:latin typeface="Cambria Math"/>
                          <a:ea typeface="Cambria Math"/>
                        </a:rPr>
                        <m:t>       1≪</m:t>
                      </m:r>
                      <m:r>
                        <a:rPr lang="en-US" altLang="zh-CN" b="0" i="1" smtClean="0">
                          <a:latin typeface="Cambria Math"/>
                          <a:ea typeface="Cambria Math"/>
                        </a:rPr>
                        <m:t>𝑗</m:t>
                      </m:r>
                      <m:r>
                        <a:rPr lang="en-US" altLang="zh-CN" b="0" i="1" smtClean="0">
                          <a:latin typeface="Cambria Math"/>
                          <a:ea typeface="Cambria Math"/>
                        </a:rPr>
                        <m:t>≪</m:t>
                      </m:r>
                      <m:r>
                        <a:rPr lang="en-US" altLang="zh-CN" b="0" i="1" smtClean="0">
                          <a:latin typeface="Cambria Math"/>
                          <a:ea typeface="Cambria Math"/>
                        </a:rPr>
                        <m:t>𝑛</m:t>
                      </m:r>
                    </m:oMath>
                  </m:oMathPara>
                </a14:m>
                <a:endParaRPr lang="zh-CN"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580292" y="1239775"/>
                <a:ext cx="8018585" cy="3489032"/>
              </a:xfrm>
              <a:prstGeom prst="rect">
                <a:avLst/>
              </a:prstGeom>
              <a:blipFill rotWithShape="1">
                <a:blip r:embed="rId1"/>
                <a:stretch>
                  <a:fillRect l="-760" t="-873" r="-608" b="-9424"/>
                </a:stretch>
              </a:blipFill>
            </p:spPr>
            <p:txBody>
              <a:bodyPr/>
              <a:lstStyle/>
              <a:p>
                <a:r>
                  <a:rPr lang="zh-CN" altLang="en-US">
                    <a:noFill/>
                  </a:rPr>
                  <a:t> </a:t>
                </a:r>
                <a:endParaRPr lang="zh-CN" altLang="en-US">
                  <a:noFill/>
                </a:endParaRPr>
              </a:p>
            </p:txBody>
          </p:sp>
        </mc:Fallback>
      </mc:AlternateContent>
      <p:sp>
        <p:nvSpPr>
          <p:cNvPr id="19" name="TextBox 18"/>
          <p:cNvSpPr txBox="1"/>
          <p:nvPr/>
        </p:nvSpPr>
        <p:spPr>
          <a:xfrm>
            <a:off x="139148" y="-48743"/>
            <a:ext cx="6604739" cy="584775"/>
          </a:xfrm>
          <a:prstGeom prst="rect">
            <a:avLst/>
          </a:prstGeom>
          <a:noFill/>
        </p:spPr>
        <p:txBody>
          <a:bodyPr wrap="square" rtlCol="0">
            <a:spAutoFit/>
          </a:bodyPr>
          <a:lstStyle/>
          <a:p>
            <a:r>
              <a:rPr lang="zh-CN" altLang="en-US" sz="3200" b="1" dirty="0" smtClean="0"/>
              <a:t>多维背包问题</a:t>
            </a:r>
            <a:endParaRPr lang="zh-CN" altLang="en-US" sz="3200" b="1" dirty="0"/>
          </a:p>
        </p:txBody>
      </p:sp>
    </p:spTree>
    <p:custDataLst>
      <p:tags r:id="rId2"/>
    </p:custData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矩形 1"/>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grpSp>
        <p:nvGrpSpPr>
          <p:cNvPr id="72" name="组合 2"/>
          <p:cNvGrpSpPr/>
          <p:nvPr/>
        </p:nvGrpSpPr>
        <p:grpSpPr>
          <a:xfrm>
            <a:off x="340936" y="976215"/>
            <a:ext cx="8504925" cy="3668148"/>
            <a:chOff x="631062" y="1123195"/>
            <a:chExt cx="5063157" cy="1921818"/>
          </a:xfrm>
        </p:grpSpPr>
        <p:grpSp>
          <p:nvGrpSpPr>
            <p:cNvPr id="73" name="组合 51"/>
            <p:cNvGrpSpPr/>
            <p:nvPr/>
          </p:nvGrpSpPr>
          <p:grpSpPr>
            <a:xfrm>
              <a:off x="631062" y="1123195"/>
              <a:ext cx="5063157" cy="1921818"/>
              <a:chOff x="1836407" y="1123195"/>
              <a:chExt cx="5063157" cy="1921818"/>
            </a:xfrm>
          </p:grpSpPr>
          <p:sp>
            <p:nvSpPr>
              <p:cNvPr id="1048704" name="AutoShape 13"/>
              <p:cNvSpPr>
                <a:spLocks noChangeArrowheads="1"/>
              </p:cNvSpPr>
              <p:nvPr/>
            </p:nvSpPr>
            <p:spPr bwMode="gray">
              <a:xfrm>
                <a:off x="1836407" y="1293740"/>
                <a:ext cx="5063157" cy="1751273"/>
              </a:xfrm>
              <a:prstGeom prst="roundRect">
                <a:avLst>
                  <a:gd name="adj" fmla="val 4639"/>
                </a:avLst>
              </a:prstGeom>
              <a:gradFill rotWithShape="1">
                <a:gsLst>
                  <a:gs pos="0">
                    <a:srgbClr val="D7D7D7">
                      <a:gamma/>
                      <a:tint val="4314"/>
                      <a:invGamma/>
                    </a:srgbClr>
                  </a:gs>
                  <a:gs pos="100000">
                    <a:srgbClr val="D7D7D7"/>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zh-CN" altLang="en-US" sz="1350" dirty="0">
                  <a:solidFill>
                    <a:prstClr val="black"/>
                  </a:solidFill>
                  <a:latin typeface="Century Gothic" panose="020B0502020202020204"/>
                  <a:ea typeface="微软雅黑" panose="020B0503020204020204" pitchFamily="34" charset="-122"/>
                </a:endParaRPr>
              </a:p>
            </p:txBody>
          </p:sp>
          <p:sp>
            <p:nvSpPr>
              <p:cNvPr id="1048705" name="AutoShape 14"/>
              <p:cNvSpPr>
                <a:spLocks noChangeArrowheads="1"/>
              </p:cNvSpPr>
              <p:nvPr/>
            </p:nvSpPr>
            <p:spPr bwMode="ltGray">
              <a:xfrm>
                <a:off x="1904132" y="1123195"/>
                <a:ext cx="1622703" cy="260629"/>
              </a:xfrm>
              <a:prstGeom prst="roundRect">
                <a:avLst>
                  <a:gd name="adj" fmla="val 16667"/>
                </a:avLst>
              </a:prstGeom>
              <a:solidFill>
                <a:schemeClr val="accent1"/>
              </a:solidFill>
              <a:ln w="38100" algn="ctr">
                <a:solidFill>
                  <a:srgbClr val="FFFFFF">
                    <a:alpha val="70000"/>
                  </a:srgbClr>
                </a:solidFill>
                <a:round/>
              </a:ln>
              <a:effectLst/>
            </p:spPr>
            <p:txBody>
              <a:bodyPr wrap="none" anchor="b"/>
              <a:lstStyle/>
              <a:p>
                <a:pPr algn="ctr"/>
                <a:r>
                  <a:rPr lang="zh-CN" altLang="en-US" b="1" kern="0" dirty="0" smtClean="0">
                    <a:solidFill>
                      <a:schemeClr val="bg1"/>
                    </a:solidFill>
                    <a:latin typeface="Century Gothic" panose="020B0502020202020204"/>
                    <a:ea typeface="微软雅黑" panose="020B0503020204020204" pitchFamily="34" charset="-122"/>
                  </a:rPr>
                  <a:t>多维背包问题</a:t>
                </a:r>
                <a:endParaRPr lang="zh-CN" altLang="en-US" b="1" kern="0" dirty="0">
                  <a:solidFill>
                    <a:schemeClr val="bg1"/>
                  </a:solidFill>
                  <a:latin typeface="Century Gothic" panose="020B0502020202020204"/>
                  <a:ea typeface="微软雅黑" panose="020B0503020204020204" pitchFamily="34" charset="-122"/>
                </a:endParaRPr>
              </a:p>
            </p:txBody>
          </p:sp>
        </p:grpSp>
        <p:sp>
          <p:nvSpPr>
            <p:cNvPr id="1048707" name="Text Box 18"/>
            <p:cNvSpPr txBox="1">
              <a:spLocks noChangeArrowheads="1"/>
            </p:cNvSpPr>
            <p:nvPr/>
          </p:nvSpPr>
          <p:spPr bwMode="gray">
            <a:xfrm>
              <a:off x="931014" y="1472499"/>
              <a:ext cx="4618885" cy="272173"/>
            </a:xfrm>
            <a:prstGeom prst="rect">
              <a:avLst/>
            </a:prstGeom>
            <a:noFill/>
            <a:ln>
              <a:noFill/>
            </a:ln>
            <a:effectLst/>
          </p:spPr>
          <p:txBody>
            <a:bodyPr wrap="square">
              <a:spAutoFit/>
            </a:bodyPr>
            <a:lstStyle/>
            <a:p>
              <a:pPr>
                <a:lnSpc>
                  <a:spcPct val="150000"/>
                </a:lnSpc>
                <a:buClr>
                  <a:srgbClr val="44546A"/>
                </a:buClr>
              </a:pPr>
              <a:endParaRPr lang="en-US" altLang="zh-CN" sz="1600" b="1" dirty="0"/>
            </a:p>
          </p:txBody>
        </p:sp>
      </p:grpSp>
      <mc:AlternateContent xmlns:mc="http://schemas.openxmlformats.org/markup-compatibility/2006">
        <mc:Choice xmlns:a14="http://schemas.microsoft.com/office/drawing/2010/main" Requires="a14">
          <p:sp>
            <p:nvSpPr>
              <p:cNvPr id="2" name="TextBox 1"/>
              <p:cNvSpPr txBox="1"/>
              <p:nvPr/>
            </p:nvSpPr>
            <p:spPr>
              <a:xfrm>
                <a:off x="662310" y="1523555"/>
                <a:ext cx="8165926" cy="3183949"/>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a:rPr>
                        </m:ctrlPr>
                      </m:sSubPr>
                      <m:e>
                        <m:r>
                          <a:rPr lang="en-US" altLang="zh-CN" b="0" i="1" smtClean="0">
                            <a:latin typeface="Cambria Math"/>
                          </a:rPr>
                          <m:t>𝑝</m:t>
                        </m:r>
                      </m:e>
                      <m:sub>
                        <m:r>
                          <a:rPr lang="en-US" altLang="zh-CN" b="0" i="1" smtClean="0">
                            <a:latin typeface="Cambria Math"/>
                          </a:rPr>
                          <m:t>𝑗</m:t>
                        </m:r>
                      </m:sub>
                    </m:sSub>
                    <m:r>
                      <a:rPr lang="en-US" altLang="zh-CN" b="0" i="1" smtClean="0">
                        <a:latin typeface="Cambria Math"/>
                      </a:rPr>
                      <m:t>:        </m:t>
                    </m:r>
                  </m:oMath>
                </a14:m>
                <a:r>
                  <a:rPr lang="en-US" altLang="zh-CN" dirty="0" smtClean="0"/>
                  <a:t>560 </a:t>
                </a:r>
                <a:r>
                  <a:rPr lang="en-US" altLang="zh-CN" dirty="0"/>
                  <a:t>1125 300 620 2100 431 68 328 47 122 322 196 41 25 425 4260   </a:t>
                </a:r>
                <a:r>
                  <a:rPr lang="en-US" altLang="zh-CN" dirty="0" smtClean="0"/>
                  <a:t>    416 </a:t>
                </a:r>
                <a:r>
                  <a:rPr lang="en-US" altLang="zh-CN" dirty="0"/>
                  <a:t>115 82 22 631 132 420 86 42 103 215 81 91 26 49 420   316 72 71 49 108 116 90 738 1811 430 3060 215 58 296 620 418 47 </a:t>
                </a:r>
                <a:r>
                  <a:rPr lang="en-US" altLang="zh-CN" dirty="0" smtClean="0"/>
                  <a:t>81</a:t>
                </a:r>
              </a:p>
              <a:p>
                <a14:m>
                  <m:oMath xmlns:m="http://schemas.openxmlformats.org/officeDocument/2006/math">
                    <m:sSub>
                      <m:sSubPr>
                        <m:ctrlPr>
                          <a:rPr lang="en-US" altLang="zh-CN" i="1" smtClean="0">
                            <a:latin typeface="Cambria Math"/>
                          </a:rPr>
                        </m:ctrlPr>
                      </m:sSubPr>
                      <m:e>
                        <m:r>
                          <a:rPr lang="en-US" altLang="zh-CN" b="0" i="1" smtClean="0">
                            <a:latin typeface="Cambria Math"/>
                          </a:rPr>
                          <m:t>𝑤</m:t>
                        </m:r>
                      </m:e>
                      <m:sub>
                        <m:r>
                          <a:rPr lang="en-US" altLang="zh-CN" b="0" i="1" smtClean="0">
                            <a:latin typeface="Cambria Math"/>
                          </a:rPr>
                          <m:t>𝑖𝑗</m:t>
                        </m:r>
                      </m:sub>
                    </m:sSub>
                  </m:oMath>
                </a14:m>
                <a:r>
                  <a:rPr lang="en-US" altLang="zh-CN" dirty="0" smtClean="0"/>
                  <a:t>:       </a:t>
                </a:r>
                <a:r>
                  <a:rPr lang="en-US" altLang="zh-CN" dirty="0"/>
                  <a:t>40 91 10 30 160 20 3 12 3 18 9 25 1 1 10 280 10 8 1 1 49 8 21 6 1 5 10 8 2 1 0 10 42 6 4 8 0 10 1 40 86 11 120 8 3 32 28 13 2 4   16 92 41 16 150 23 4 18 6 0 12 8 2 1 0 200 20 6 2 1 70 9 22 4 1 5 10 6 4 0 4 12 8 4 3 0 10 0 6 28 93 9 30 22 0 36 45 13 2 2   38 39 32 71 80 26 5 40 8 12 30 15 0 1 23 100 0 20 3 0 40 6 8 0 6 4 22 4 6 1 5 14 8 2 8 0 20 0 0 6 12 6 80 13 6 22 14 0 1 2   8 71 30 60 200 18 6 30 4 8 31 6 3 0 18 60 21 4 0 2 32 15 31 2 2 7 8 2 8 0 2 8 6 7 1 0 0 20 8 14 20 2 40 6 1 14 20 12 0 1   38 52 30 42 170 9 7 20 0 3 21 4 1 2 14 310 8 4 6 1 18 15 38 10 4 8 6 0 0 3 0 10 6 1 3 0 3 5 4 0 30 12 16 18 3 16 22 30 4 0</a:t>
                </a:r>
                <a:endParaRPr lang="zh-CN" altLang="en-US" dirty="0"/>
              </a:p>
            </p:txBody>
          </p:sp>
        </mc:Choice>
        <mc:Fallback>
          <p:sp>
            <p:nvSpPr>
              <p:cNvPr id="2" name="TextBox 1"/>
              <p:cNvSpPr txBox="1">
                <a:spLocks noRot="1" noChangeAspect="1" noMove="1" noResize="1" noEditPoints="1" noAdjustHandles="1" noChangeArrowheads="1" noChangeShapeType="1" noTextEdit="1"/>
              </p:cNvSpPr>
              <p:nvPr/>
            </p:nvSpPr>
            <p:spPr>
              <a:xfrm>
                <a:off x="662310" y="1523555"/>
                <a:ext cx="8165926" cy="3183949"/>
              </a:xfrm>
              <a:prstGeom prst="rect">
                <a:avLst/>
              </a:prstGeom>
              <a:blipFill rotWithShape="1">
                <a:blip r:embed="rId1"/>
                <a:stretch>
                  <a:fillRect l="-672" t="-766" r="-1046" b="-2107"/>
                </a:stretch>
              </a:blipFill>
            </p:spPr>
            <p:txBody>
              <a:bodyPr/>
              <a:lstStyle/>
              <a:p>
                <a:r>
                  <a:rPr lang="zh-CN" altLang="en-US">
                    <a:noFill/>
                  </a:rPr>
                  <a:t> </a:t>
                </a:r>
                <a:endParaRPr lang="zh-CN" altLang="en-US">
                  <a:noFill/>
                </a:endParaRPr>
              </a:p>
            </p:txBody>
          </p:sp>
        </mc:Fallback>
      </mc:AlternateContent>
      <p:sp>
        <p:nvSpPr>
          <p:cNvPr id="19" name="TextBox 18"/>
          <p:cNvSpPr txBox="1"/>
          <p:nvPr/>
        </p:nvSpPr>
        <p:spPr>
          <a:xfrm>
            <a:off x="100684" y="-48743"/>
            <a:ext cx="6604739" cy="584775"/>
          </a:xfrm>
          <a:prstGeom prst="rect">
            <a:avLst/>
          </a:prstGeom>
          <a:noFill/>
        </p:spPr>
        <p:txBody>
          <a:bodyPr wrap="square" rtlCol="0">
            <a:spAutoFit/>
          </a:bodyPr>
          <a:lstStyle/>
          <a:p>
            <a:r>
              <a:rPr lang="zh-CN" altLang="en-US" sz="3200" b="1" dirty="0" smtClean="0"/>
              <a:t>多维背包问题</a:t>
            </a:r>
            <a:endParaRPr lang="zh-CN" altLang="en-US" sz="3200" b="1" dirty="0"/>
          </a:p>
        </p:txBody>
      </p:sp>
    </p:spTree>
    <p:custDataLst>
      <p:tags r:id="rId2"/>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1" name="直接连接符 1"/>
          <p:cNvCxnSpPr/>
          <p:nvPr/>
        </p:nvCxnSpPr>
        <p:spPr>
          <a:xfrm>
            <a:off x="3485913" y="1083809"/>
            <a:ext cx="12281" cy="3251427"/>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grpSp>
        <p:nvGrpSpPr>
          <p:cNvPr id="81" name="组合 8"/>
          <p:cNvGrpSpPr/>
          <p:nvPr/>
        </p:nvGrpSpPr>
        <p:grpSpPr>
          <a:xfrm>
            <a:off x="1301755" y="1533866"/>
            <a:ext cx="1825244" cy="1436556"/>
            <a:chOff x="1709739" y="2636838"/>
            <a:chExt cx="1590160" cy="1584325"/>
          </a:xfrm>
          <a:effectLst/>
        </p:grpSpPr>
        <p:sp>
          <p:nvSpPr>
            <p:cNvPr id="1048741"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2"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3"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4"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5"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6"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7"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8"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sp>
          <p:nvSpPr>
            <p:cNvPr id="1048749"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vert="horz" wrap="square" lIns="68580" tIns="34290" rIns="68580" bIns="34290" numCol="1" anchor="t" anchorCtr="0" compatLnSpc="1"/>
            <a:lstStyle/>
            <a:p>
              <a:endParaRPr lang="zh-HK" altLang="en-US" sz="1350" b="1"/>
            </a:p>
          </p:txBody>
        </p:sp>
      </p:grpSp>
      <p:sp>
        <p:nvSpPr>
          <p:cNvPr id="1048750" name="文本框 18"/>
          <p:cNvSpPr txBox="1"/>
          <p:nvPr/>
        </p:nvSpPr>
        <p:spPr>
          <a:xfrm>
            <a:off x="1241434" y="3009225"/>
            <a:ext cx="1993106" cy="507831"/>
          </a:xfrm>
          <a:prstGeom prst="rect">
            <a:avLst/>
          </a:prstGeom>
          <a:noFill/>
        </p:spPr>
        <p:txBody>
          <a:bodyPr wrap="square" rtlCol="0">
            <a:spAutoFit/>
          </a:bodyPr>
          <a:lstStyle/>
          <a:p>
            <a:pPr algn="ctr"/>
            <a:r>
              <a:rPr lang="zh-CN" altLang="en-US" sz="2700" b="1" spc="225" dirty="0">
                <a:solidFill>
                  <a:srgbClr val="0174AB"/>
                </a:solidFill>
                <a:latin typeface="微软雅黑" panose="020B0503020204020204" pitchFamily="34" charset="-122"/>
                <a:ea typeface="微软雅黑" panose="020B0503020204020204" pitchFamily="34" charset="-122"/>
              </a:rPr>
              <a:t>第二部分</a:t>
            </a:r>
            <a:endParaRPr lang="zh-HK" altLang="en-US" sz="2700" b="1" spc="225" dirty="0">
              <a:solidFill>
                <a:srgbClr val="0174AB"/>
              </a:solidFill>
              <a:latin typeface="微软雅黑" panose="020B0503020204020204" pitchFamily="34" charset="-122"/>
              <a:ea typeface="微软雅黑" panose="020B0503020204020204" pitchFamily="34" charset="-122"/>
            </a:endParaRPr>
          </a:p>
        </p:txBody>
      </p:sp>
      <p:sp>
        <p:nvSpPr>
          <p:cNvPr id="1048751" name="文本框 19"/>
          <p:cNvSpPr txBox="1"/>
          <p:nvPr/>
        </p:nvSpPr>
        <p:spPr>
          <a:xfrm>
            <a:off x="3911481" y="1055568"/>
            <a:ext cx="2952851" cy="600164"/>
          </a:xfrm>
          <a:prstGeom prst="rect">
            <a:avLst/>
          </a:prstGeom>
          <a:noFill/>
        </p:spPr>
        <p:txBody>
          <a:bodyPr wrap="square" rtlCol="0">
            <a:spAutoFit/>
          </a:bodyPr>
          <a:lstStyle/>
          <a:p>
            <a:r>
              <a:rPr lang="zh-CN" altLang="en-US" sz="3300" b="1" spc="225" dirty="0" smtClean="0">
                <a:solidFill>
                  <a:srgbClr val="666666"/>
                </a:solidFill>
                <a:latin typeface="微软雅黑" panose="020B0503020204020204" pitchFamily="34" charset="-122"/>
                <a:ea typeface="微软雅黑" panose="020B0503020204020204" pitchFamily="34" charset="-122"/>
              </a:rPr>
              <a:t>解决方法</a:t>
            </a:r>
            <a:endParaRPr lang="zh-HK" altLang="en-US" sz="3300" b="1" spc="225" dirty="0">
              <a:solidFill>
                <a:srgbClr val="666666"/>
              </a:solidFill>
              <a:latin typeface="微软雅黑" panose="020B0503020204020204" pitchFamily="34" charset="-122"/>
              <a:ea typeface="微软雅黑" panose="020B0503020204020204" pitchFamily="34" charset="-122"/>
            </a:endParaRPr>
          </a:p>
        </p:txBody>
      </p:sp>
      <p:sp>
        <p:nvSpPr>
          <p:cNvPr id="1048753" name="文本框 5"/>
          <p:cNvSpPr txBox="1"/>
          <p:nvPr/>
        </p:nvSpPr>
        <p:spPr>
          <a:xfrm>
            <a:off x="3970618" y="2421084"/>
            <a:ext cx="4355994"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2.</a:t>
            </a:r>
            <a:r>
              <a:rPr lang="zh-CN" altLang="en-US" b="1" spc="225" dirty="0" smtClean="0">
                <a:solidFill>
                  <a:srgbClr val="92D14F"/>
                </a:solidFill>
                <a:latin typeface="微软雅黑" panose="020B0503020204020204" pitchFamily="34" charset="-122"/>
                <a:ea typeface="微软雅黑" panose="020B0503020204020204" pitchFamily="34" charset="-122"/>
              </a:rPr>
              <a:t>分支定界法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5" name="文本框 5"/>
          <p:cNvSpPr txBox="1"/>
          <p:nvPr/>
        </p:nvSpPr>
        <p:spPr>
          <a:xfrm>
            <a:off x="3970528" y="2859572"/>
            <a:ext cx="4640075"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3.</a:t>
            </a:r>
            <a:r>
              <a:rPr lang="zh-CN" altLang="en-US" b="1" spc="225" dirty="0" smtClean="0">
                <a:solidFill>
                  <a:srgbClr val="92D14F"/>
                </a:solidFill>
                <a:latin typeface="微软雅黑" panose="020B0503020204020204" pitchFamily="34" charset="-122"/>
                <a:ea typeface="微软雅黑" panose="020B0503020204020204" pitchFamily="34" charset="-122"/>
              </a:rPr>
              <a:t>遗传算法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1048756" name="文本框 19"/>
          <p:cNvSpPr txBox="1"/>
          <p:nvPr/>
        </p:nvSpPr>
        <p:spPr>
          <a:xfrm>
            <a:off x="3970618" y="3367403"/>
            <a:ext cx="3886003" cy="369332"/>
          </a:xfrm>
          <a:prstGeom prst="rect">
            <a:avLst/>
          </a:prstGeom>
          <a:noFill/>
        </p:spPr>
        <p:txBody>
          <a:bodyPr wrap="square" rtlCol="0">
            <a:spAutoFit/>
          </a:bodyPr>
          <a:lstStyle/>
          <a:p>
            <a:r>
              <a:rPr lang="en-US" altLang="zh-CN" b="1" spc="225" dirty="0" smtClean="0">
                <a:solidFill>
                  <a:srgbClr val="92D14F"/>
                </a:solidFill>
                <a:latin typeface="微软雅黑" panose="020B0503020204020204" pitchFamily="34" charset="-122"/>
                <a:ea typeface="微软雅黑" panose="020B0503020204020204" pitchFamily="34" charset="-122"/>
              </a:rPr>
              <a:t>4.</a:t>
            </a:r>
            <a:r>
              <a:rPr lang="zh-CN" altLang="en-US" b="1" spc="225" dirty="0" smtClean="0">
                <a:solidFill>
                  <a:srgbClr val="92D14F"/>
                </a:solidFill>
                <a:latin typeface="微软雅黑" panose="020B0503020204020204" pitchFamily="34" charset="-122"/>
                <a:ea typeface="微软雅黑" panose="020B0503020204020204" pitchFamily="34" charset="-122"/>
              </a:rPr>
              <a:t>模拟退火算法</a:t>
            </a:r>
            <a:endParaRPr lang="zh-CN" altLang="en-US" b="1" spc="225" dirty="0">
              <a:solidFill>
                <a:srgbClr val="92D14F"/>
              </a:solidFill>
              <a:latin typeface="微软雅黑" panose="020B0503020204020204" pitchFamily="34" charset="-122"/>
              <a:ea typeface="微软雅黑" panose="020B0503020204020204" pitchFamily="34" charset="-122"/>
            </a:endParaRPr>
          </a:p>
        </p:txBody>
      </p:sp>
      <p:sp>
        <p:nvSpPr>
          <p:cNvPr id="20" name="文本框 5"/>
          <p:cNvSpPr txBox="1"/>
          <p:nvPr/>
        </p:nvSpPr>
        <p:spPr>
          <a:xfrm>
            <a:off x="3970618" y="1845249"/>
            <a:ext cx="4355994" cy="461665"/>
          </a:xfrm>
          <a:prstGeom prst="rect">
            <a:avLst/>
          </a:prstGeom>
          <a:noFill/>
        </p:spPr>
        <p:txBody>
          <a:bodyPr wrap="square" rtlCol="0">
            <a:spAutoFit/>
          </a:bodyPr>
          <a:lstStyle/>
          <a:p>
            <a:r>
              <a:rPr lang="en-US" altLang="zh-CN" sz="2400" b="1" spc="225" dirty="0" smtClean="0">
                <a:solidFill>
                  <a:srgbClr val="00B0F0"/>
                </a:solidFill>
                <a:latin typeface="微软雅黑" panose="020B0503020204020204" pitchFamily="34" charset="-122"/>
                <a:ea typeface="微软雅黑" panose="020B0503020204020204" pitchFamily="34" charset="-122"/>
              </a:rPr>
              <a:t>1.</a:t>
            </a:r>
            <a:r>
              <a:rPr lang="zh-CN" altLang="en-US" sz="2400" b="1" spc="225" dirty="0" smtClean="0">
                <a:solidFill>
                  <a:srgbClr val="00B0F0"/>
                </a:solidFill>
                <a:latin typeface="微软雅黑" panose="020B0503020204020204" pitchFamily="34" charset="-122"/>
                <a:ea typeface="微软雅黑" panose="020B0503020204020204" pitchFamily="34" charset="-122"/>
              </a:rPr>
              <a:t>回溯法</a:t>
            </a:r>
            <a:endParaRPr lang="zh-CN" altLang="en-US" sz="2400" b="1" spc="225"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圆角矩形 4"/>
          <p:cNvSpPr/>
          <p:nvPr/>
        </p:nvSpPr>
        <p:spPr>
          <a:xfrm>
            <a:off x="-3" y="756826"/>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算法介绍</a:t>
            </a:r>
            <a:endParaRPr lang="zh-CN" altLang="en-US" sz="1400" b="1" dirty="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 name="TextBox 1"/>
          <p:cNvSpPr txBox="1"/>
          <p:nvPr/>
        </p:nvSpPr>
        <p:spPr>
          <a:xfrm>
            <a:off x="139150" y="-48743"/>
            <a:ext cx="5317435" cy="584775"/>
          </a:xfrm>
          <a:prstGeom prst="rect">
            <a:avLst/>
          </a:prstGeom>
          <a:noFill/>
        </p:spPr>
        <p:txBody>
          <a:bodyPr wrap="square" rtlCol="0">
            <a:spAutoFit/>
          </a:bodyPr>
          <a:lstStyle/>
          <a:p>
            <a:r>
              <a:rPr lang="zh-CN" altLang="en-US" sz="3200" b="1" dirty="0" smtClean="0"/>
              <a:t>回溯法   </a:t>
            </a:r>
            <a:r>
              <a:rPr lang="en-US" altLang="zh-CN" sz="3200" b="1" dirty="0" smtClean="0"/>
              <a:t>Backtracking</a:t>
            </a:r>
            <a:endParaRPr lang="zh-CN" altLang="en-US" sz="3200" b="1" dirty="0"/>
          </a:p>
        </p:txBody>
      </p:sp>
      <p:sp>
        <p:nvSpPr>
          <p:cNvPr id="4" name="TextBox 3"/>
          <p:cNvSpPr txBox="1"/>
          <p:nvPr/>
        </p:nvSpPr>
        <p:spPr>
          <a:xfrm>
            <a:off x="701483" y="1052667"/>
            <a:ext cx="7554494" cy="1938992"/>
          </a:xfrm>
          <a:prstGeom prst="rect">
            <a:avLst/>
          </a:prstGeom>
          <a:noFill/>
        </p:spPr>
        <p:txBody>
          <a:bodyPr wrap="square" rtlCol="0">
            <a:spAutoFit/>
          </a:bodyPr>
          <a:lstStyle/>
          <a:p>
            <a:r>
              <a:rPr lang="zh-CN" altLang="en-US" sz="2000" b="1" dirty="0"/>
              <a:t>回溯法是一种选优搜索法，按选优条件向前搜索，以达到目标。</a:t>
            </a:r>
            <a:br>
              <a:rPr lang="zh-CN" altLang="en-US" sz="2000" b="1" dirty="0"/>
            </a:br>
            <a:r>
              <a:rPr lang="zh-CN" altLang="en-US" sz="2000" b="1" dirty="0"/>
              <a:t>但当探索到某一步时，发现原先选择并不优或达不到目标，就退回一步重新选择，这种走不通就退回再走的方法称为回溯法。</a:t>
            </a:r>
            <a:br>
              <a:rPr lang="zh-CN" altLang="en-US" sz="2000" b="1" dirty="0"/>
            </a:br>
            <a:r>
              <a:rPr lang="zh-CN" altLang="en-US" sz="2000" b="1" dirty="0"/>
              <a:t>满足回溯条件的某个状态的点称为活动节点， 而当前节点为</a:t>
            </a:r>
            <a:r>
              <a:rPr lang="en-US" altLang="zh-CN" sz="2000" b="1" dirty="0"/>
              <a:t>E-</a:t>
            </a:r>
            <a:r>
              <a:rPr lang="zh-CN" altLang="en-US" sz="2000" b="1" dirty="0"/>
              <a:t>节点</a:t>
            </a:r>
            <a:r>
              <a:rPr lang="en-US" altLang="zh-CN" sz="2000" b="1" dirty="0"/>
              <a:t>(expansion node)</a:t>
            </a:r>
            <a:r>
              <a:rPr lang="zh-CN" altLang="en-US" sz="2000" b="1" dirty="0"/>
              <a:t>， 一旦从</a:t>
            </a:r>
            <a:r>
              <a:rPr lang="en-US" altLang="zh-CN" sz="2000" b="1" dirty="0"/>
              <a:t>E-</a:t>
            </a:r>
            <a:r>
              <a:rPr lang="zh-CN" altLang="en-US" sz="2000" b="1" dirty="0"/>
              <a:t>节点不能达到新的节点，则活动节点被杀死，开始回溯。</a:t>
            </a:r>
            <a:endParaRPr lang="zh-CN" altLang="en-US" sz="2000" b="1" dirty="0"/>
          </a:p>
        </p:txBody>
      </p:sp>
      <p:sp>
        <p:nvSpPr>
          <p:cNvPr id="11" name="圆角矩形 4"/>
          <p:cNvSpPr/>
          <p:nvPr/>
        </p:nvSpPr>
        <p:spPr>
          <a:xfrm>
            <a:off x="0" y="3062644"/>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算法思想</a:t>
            </a:r>
            <a:endParaRPr lang="zh-CN" altLang="en-US" sz="1400" b="1" dirty="0"/>
          </a:p>
        </p:txBody>
      </p:sp>
      <p:sp>
        <p:nvSpPr>
          <p:cNvPr id="5" name="TextBox 4"/>
          <p:cNvSpPr txBox="1"/>
          <p:nvPr/>
        </p:nvSpPr>
        <p:spPr>
          <a:xfrm>
            <a:off x="701484" y="3427223"/>
            <a:ext cx="7906186" cy="1323439"/>
          </a:xfrm>
          <a:prstGeom prst="rect">
            <a:avLst/>
          </a:prstGeom>
          <a:noFill/>
        </p:spPr>
        <p:txBody>
          <a:bodyPr wrap="square" rtlCol="0">
            <a:spAutoFit/>
          </a:bodyPr>
          <a:lstStyle/>
          <a:p>
            <a:r>
              <a:rPr lang="zh-CN" altLang="en-US" sz="2000" b="1" dirty="0"/>
              <a:t>回溯法思想是：首先定义问题的解空间，并把问题的解空间转化成了图或者树的结构表示，然后使用深度优先搜索策略进行遍历，遍历的过程中记录和寻找所有可行解或者最优解。</a:t>
            </a:r>
            <a:br>
              <a:rPr lang="zh-CN" altLang="en-US" sz="2000" b="1" dirty="0"/>
            </a:br>
            <a:r>
              <a:rPr lang="zh-CN" altLang="en-US" sz="2000" b="1" dirty="0"/>
              <a:t>基本思想类同于：图的深度优先搜索以及二叉树的后序遍历。</a:t>
            </a:r>
            <a:endParaRPr lang="zh-CN" altLang="en-US" sz="2000" b="1" dirty="0"/>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矩形 2"/>
          <p:cNvSpPr/>
          <p:nvPr/>
        </p:nvSpPr>
        <p:spPr>
          <a:xfrm>
            <a:off x="45786" y="666019"/>
            <a:ext cx="8983914" cy="4477481"/>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61" name="矩形 3"/>
          <p:cNvSpPr/>
          <p:nvPr/>
        </p:nvSpPr>
        <p:spPr>
          <a:xfrm>
            <a:off x="4492024" y="670987"/>
            <a:ext cx="45719" cy="4472513"/>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 name="TextBox 1"/>
          <p:cNvSpPr txBox="1"/>
          <p:nvPr/>
        </p:nvSpPr>
        <p:spPr>
          <a:xfrm>
            <a:off x="139150" y="-48743"/>
            <a:ext cx="5317435" cy="584775"/>
          </a:xfrm>
          <a:prstGeom prst="rect">
            <a:avLst/>
          </a:prstGeom>
          <a:noFill/>
        </p:spPr>
        <p:txBody>
          <a:bodyPr wrap="square" rtlCol="0">
            <a:spAutoFit/>
          </a:bodyPr>
          <a:lstStyle/>
          <a:p>
            <a:r>
              <a:rPr lang="zh-CN" altLang="en-US" sz="3200" b="1" dirty="0" smtClean="0"/>
              <a:t>回溯法   </a:t>
            </a:r>
            <a:r>
              <a:rPr lang="en-US" altLang="zh-CN" sz="3200" b="1" dirty="0" smtClean="0"/>
              <a:t>Backtracking</a:t>
            </a:r>
            <a:endParaRPr lang="zh-CN" altLang="en-US" sz="3200" b="1" dirty="0"/>
          </a:p>
        </p:txBody>
      </p:sp>
      <p:sp>
        <p:nvSpPr>
          <p:cNvPr id="3" name="TextBox 2"/>
          <p:cNvSpPr txBox="1"/>
          <p:nvPr/>
        </p:nvSpPr>
        <p:spPr>
          <a:xfrm>
            <a:off x="4572000" y="967648"/>
            <a:ext cx="4572000" cy="4154170"/>
          </a:xfrm>
          <a:prstGeom prst="rect">
            <a:avLst/>
          </a:prstGeom>
          <a:noFill/>
        </p:spPr>
        <p:txBody>
          <a:bodyPr wrap="square" rtlCol="0">
            <a:spAutoFit/>
          </a:bodyPr>
          <a:lstStyle/>
          <a:p>
            <a:r>
              <a:rPr lang="en-US" altLang="zh-CN" sz="1600" b="1" dirty="0" smtClean="0"/>
              <a:t>1.</a:t>
            </a:r>
            <a:r>
              <a:rPr lang="zh-CN" altLang="en-US" sz="1600" b="1" dirty="0" smtClean="0"/>
              <a:t> 用</a:t>
            </a:r>
            <a:r>
              <a:rPr lang="zh-CN" altLang="en-US" sz="1600" b="1" dirty="0"/>
              <a:t>回溯法需要构造解的子集树。对于每一个物品</a:t>
            </a:r>
            <a:r>
              <a:rPr lang="en-US" altLang="zh-CN" sz="1600" b="1" dirty="0"/>
              <a:t>i</a:t>
            </a:r>
            <a:r>
              <a:rPr lang="zh-CN" altLang="en-US" sz="1600" b="1" dirty="0"/>
              <a:t>，只有选与不选两个</a:t>
            </a:r>
            <a:r>
              <a:rPr lang="zh-CN" altLang="en-US" sz="1600" b="1" dirty="0" smtClean="0"/>
              <a:t>决策</a:t>
            </a:r>
            <a:r>
              <a:rPr lang="en-US" altLang="zh-CN" sz="1600" b="1" dirty="0" smtClean="0"/>
              <a:t>.</a:t>
            </a:r>
            <a:endParaRPr lang="en-US" altLang="zh-CN" sz="1600" b="1" dirty="0" smtClean="0"/>
          </a:p>
          <a:p>
            <a:r>
              <a:rPr lang="zh-CN" altLang="en-US" sz="1600" b="1" dirty="0" smtClean="0"/>
              <a:t>顺次</a:t>
            </a:r>
            <a:r>
              <a:rPr lang="zh-CN" altLang="en-US" sz="1600" b="1" dirty="0"/>
              <a:t>考虑每个物品，就得到了一棵解空间树。基本思想是遍历这棵树，以寻找问题的最优解。</a:t>
            </a:r>
            <a:br>
              <a:rPr lang="zh-CN" altLang="en-US" sz="1600" b="1" dirty="0"/>
            </a:br>
            <a:r>
              <a:rPr lang="en-US" altLang="zh-CN" sz="1600" b="1" dirty="0"/>
              <a:t>2.</a:t>
            </a:r>
            <a:r>
              <a:rPr lang="zh-CN" altLang="en-US" sz="1600" b="1" dirty="0"/>
              <a:t>在搜索状态空间树时，只要左孩子是一个可行节点，就沿着左分支搜索；否则，若右子树可能含有优于当前最优解的解时，搜索右分支</a:t>
            </a:r>
            <a:r>
              <a:rPr lang="zh-CN" altLang="en-US" sz="1600" b="1" dirty="0" smtClean="0"/>
              <a:t>。</a:t>
            </a:r>
            <a:endParaRPr lang="zh-CN" altLang="en-US" sz="1600" b="1" dirty="0"/>
          </a:p>
          <a:p>
            <a:r>
              <a:rPr lang="en-US" altLang="zh-CN" sz="1600" b="1" dirty="0" smtClean="0"/>
              <a:t>3.</a:t>
            </a:r>
            <a:r>
              <a:rPr lang="zh-CN" altLang="en-US" sz="1600" b="1" dirty="0" smtClean="0"/>
              <a:t>背包</a:t>
            </a:r>
            <a:r>
              <a:rPr lang="zh-CN" altLang="en-US" sz="1600" b="1" dirty="0"/>
              <a:t>界定函数</a:t>
            </a:r>
            <a:r>
              <a:rPr lang="en-US" altLang="zh-CN" sz="1600" b="1" dirty="0" err="1"/>
              <a:t>profitBound</a:t>
            </a:r>
            <a:r>
              <a:rPr lang="en-US" altLang="zh-CN" sz="1600" b="1" dirty="0"/>
              <a:t>()=</a:t>
            </a:r>
            <a:r>
              <a:rPr lang="zh-CN" altLang="en-US" sz="1600" b="1" dirty="0"/>
              <a:t>当前节点路径的总收益</a:t>
            </a:r>
            <a:r>
              <a:rPr lang="en-US" altLang="zh-CN" sz="1600" b="1" dirty="0"/>
              <a:t>+</a:t>
            </a:r>
            <a:r>
              <a:rPr lang="zh-CN" altLang="en-US" sz="1600" b="1" dirty="0"/>
              <a:t>剩余背包容量能创造的最大</a:t>
            </a:r>
            <a:r>
              <a:rPr lang="zh-CN" altLang="en-US" sz="1600" b="1" dirty="0" smtClean="0"/>
              <a:t>价值</a:t>
            </a:r>
            <a:endParaRPr lang="en-US" altLang="zh-CN" sz="1600" b="1" dirty="0" smtClean="0"/>
          </a:p>
          <a:p>
            <a:r>
              <a:rPr lang="en-US" altLang="zh-CN" sz="1600" b="1" dirty="0" smtClean="0"/>
              <a:t>4.</a:t>
            </a:r>
            <a:r>
              <a:rPr lang="zh-CN" altLang="en-US" sz="1600" b="1" dirty="0" smtClean="0"/>
              <a:t>剩余</a:t>
            </a:r>
            <a:r>
              <a:rPr lang="zh-CN" altLang="en-US" sz="1600" b="1" dirty="0"/>
              <a:t>背包容量能创造的最大价值：按收益密度</a:t>
            </a:r>
            <a:r>
              <a:rPr lang="en-US" altLang="zh-CN" sz="1600" b="1" dirty="0"/>
              <a:t>(pi/</a:t>
            </a:r>
            <a:r>
              <a:rPr lang="en-US" altLang="zh-CN" sz="1600" b="1" dirty="0" err="1"/>
              <a:t>wi</a:t>
            </a:r>
            <a:r>
              <a:rPr lang="en-US" altLang="zh-CN" sz="1600" b="1" dirty="0"/>
              <a:t>)</a:t>
            </a:r>
            <a:r>
              <a:rPr lang="zh-CN" altLang="en-US" sz="1600" b="1" dirty="0"/>
              <a:t>对剩余对象排列，将剩余对象按密度递减顺序填充背包的容量，当遇到第一个不能全部放入背包的对象</a:t>
            </a:r>
            <a:r>
              <a:rPr lang="zh-CN" altLang="en-US" sz="1600" b="1" dirty="0" smtClean="0"/>
              <a:t>时就</a:t>
            </a:r>
            <a:r>
              <a:rPr lang="zh-CN" altLang="en-US" sz="1600" b="1" dirty="0"/>
              <a:t>使用它的一部分</a:t>
            </a:r>
            <a:r>
              <a:rPr lang="en-US" altLang="zh-CN" sz="1600" b="1" dirty="0"/>
              <a:t>(</a:t>
            </a:r>
            <a:r>
              <a:rPr lang="zh-CN" altLang="en-US" sz="1600" b="1" dirty="0"/>
              <a:t>此时剩余背包的容量</a:t>
            </a:r>
            <a:r>
              <a:rPr lang="en-US" altLang="zh-CN" sz="1600" b="1" dirty="0"/>
              <a:t>\*</a:t>
            </a:r>
            <a:r>
              <a:rPr lang="zh-CN" altLang="en-US" sz="1600" b="1" dirty="0"/>
              <a:t>该物体的收益密度</a:t>
            </a:r>
            <a:r>
              <a:rPr lang="en-US" altLang="zh-CN" sz="1600" b="1" dirty="0"/>
              <a:t>)</a:t>
            </a:r>
            <a:r>
              <a:rPr lang="zh-CN" altLang="en-US" sz="1600" b="1" dirty="0"/>
              <a:t>。</a:t>
            </a:r>
            <a:endParaRPr lang="en-US" altLang="zh-CN" sz="1600" b="1" dirty="0" smtClean="0"/>
          </a:p>
          <a:p>
            <a:endParaRPr lang="en-US" altLang="zh-CN" sz="800" b="1" smtClean="0"/>
          </a:p>
          <a:p>
            <a:r>
              <a:rPr lang="zh-CN" altLang="en-US" sz="1600" b="1" smtClean="0"/>
              <a:t>时间</a:t>
            </a:r>
            <a:r>
              <a:rPr lang="zh-CN" altLang="en-US" sz="1600" b="1" dirty="0"/>
              <a:t>复杂度：</a:t>
            </a:r>
            <a:r>
              <a:rPr lang="en-US" altLang="zh-CN" sz="1600" b="1" dirty="0"/>
              <a:t>O(2^n)</a:t>
            </a:r>
            <a:br>
              <a:rPr lang="en-US" altLang="zh-CN" sz="1600" b="1" dirty="0"/>
            </a:br>
            <a:r>
              <a:rPr lang="zh-CN" altLang="en-US" sz="1600" b="1" dirty="0"/>
              <a:t>空间复杂度：</a:t>
            </a:r>
            <a:r>
              <a:rPr lang="en-US" altLang="zh-CN" sz="1600" b="1" dirty="0"/>
              <a:t>O(n)</a:t>
            </a:r>
            <a:endParaRPr lang="zh-CN" altLang="en-US" sz="1600" b="1" dirty="0"/>
          </a:p>
        </p:txBody>
      </p:sp>
      <p:sp>
        <p:nvSpPr>
          <p:cNvPr id="10" name="圆角矩形 34"/>
          <p:cNvSpPr/>
          <p:nvPr/>
        </p:nvSpPr>
        <p:spPr>
          <a:xfrm>
            <a:off x="4572000" y="675432"/>
            <a:ext cx="1558637"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00" b="1" dirty="0" smtClean="0"/>
              <a:t>算法分析</a:t>
            </a:r>
            <a:endParaRPr lang="zh-CN" altLang="en-US" sz="1500" b="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978" y="781618"/>
            <a:ext cx="4140768" cy="423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8762" name="圆角矩形 4"/>
          <p:cNvSpPr/>
          <p:nvPr/>
        </p:nvSpPr>
        <p:spPr>
          <a:xfrm>
            <a:off x="45789" y="675432"/>
            <a:ext cx="1579441" cy="292216"/>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回溯法算法</a:t>
            </a:r>
            <a:r>
              <a:rPr lang="zh-CN" altLang="en-US" sz="1400" b="1" dirty="0"/>
              <a:t>流程</a:t>
            </a:r>
            <a:endParaRPr lang="zh-CN" altLang="en-US" sz="1400" b="1" dirty="0"/>
          </a:p>
        </p:txBody>
      </p:sp>
    </p:spTree>
    <p:custDataLst>
      <p:tags r:id="rId2"/>
    </p:custData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矩形 2"/>
          <p:cNvSpPr/>
          <p:nvPr/>
        </p:nvSpPr>
        <p:spPr>
          <a:xfrm>
            <a:off x="80043" y="848617"/>
            <a:ext cx="8983914" cy="4000132"/>
          </a:xfrm>
          <a:prstGeom prst="rect">
            <a:avLst/>
          </a:prstGeom>
          <a:noFill/>
          <a:ln w="38100">
            <a:solidFill>
              <a:schemeClr val="bg2">
                <a:lumMod val="9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792" name="矩形 55"/>
          <p:cNvSpPr/>
          <p:nvPr/>
        </p:nvSpPr>
        <p:spPr>
          <a:xfrm>
            <a:off x="0" y="29333"/>
            <a:ext cx="9144000" cy="428625"/>
          </a:xfrm>
          <a:prstGeom prst="rect">
            <a:avLst/>
          </a:prstGeom>
          <a:solidFill>
            <a:srgbClr val="0174A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350"/>
          </a:p>
        </p:txBody>
      </p:sp>
      <p:sp>
        <p:nvSpPr>
          <p:cNvPr id="2" name="TextBox 1"/>
          <p:cNvSpPr txBox="1"/>
          <p:nvPr/>
        </p:nvSpPr>
        <p:spPr>
          <a:xfrm>
            <a:off x="139149" y="-48743"/>
            <a:ext cx="6604739" cy="584775"/>
          </a:xfrm>
          <a:prstGeom prst="rect">
            <a:avLst/>
          </a:prstGeom>
          <a:noFill/>
        </p:spPr>
        <p:txBody>
          <a:bodyPr wrap="square" rtlCol="0">
            <a:spAutoFit/>
          </a:bodyPr>
          <a:lstStyle/>
          <a:p>
            <a:r>
              <a:rPr lang="zh-CN" altLang="en-US" sz="3200" b="1" dirty="0" smtClean="0"/>
              <a:t>算法优化</a:t>
            </a:r>
            <a:endParaRPr lang="zh-CN" altLang="en-US" sz="3200" b="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919" y="2878908"/>
            <a:ext cx="5366880" cy="19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9" y="943292"/>
            <a:ext cx="5456756" cy="188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697418" y="943292"/>
            <a:ext cx="3242651" cy="4061460"/>
          </a:xfrm>
          <a:prstGeom prst="rect">
            <a:avLst/>
          </a:prstGeom>
          <a:noFill/>
        </p:spPr>
        <p:txBody>
          <a:bodyPr wrap="square" rtlCol="0">
            <a:spAutoFit/>
          </a:bodyPr>
          <a:lstStyle/>
          <a:p>
            <a:r>
              <a:rPr lang="zh-CN" altLang="en-US" b="1" dirty="0" smtClean="0"/>
              <a:t>背包</a:t>
            </a:r>
            <a:r>
              <a:rPr lang="zh-CN" altLang="en-US" b="1" dirty="0"/>
              <a:t>界定函数根据收益密度确定</a:t>
            </a:r>
            <a:r>
              <a:rPr lang="zh-CN" altLang="en-US" b="1" dirty="0" smtClean="0"/>
              <a:t>，收益</a:t>
            </a:r>
            <a:r>
              <a:rPr lang="zh-CN" altLang="en-US" b="1" dirty="0"/>
              <a:t>密度仅取决于某一个限制条件，因此我们利用主成分分析法对所有限制条件进行</a:t>
            </a:r>
            <a:r>
              <a:rPr lang="zh-CN" altLang="en-US" b="1" dirty="0" smtClean="0"/>
              <a:t>分析</a:t>
            </a:r>
            <a:r>
              <a:rPr lang="en-US" altLang="zh-CN" b="1" dirty="0" smtClean="0"/>
              <a:t>.</a:t>
            </a:r>
            <a:endParaRPr lang="en-US" altLang="zh-CN" b="1" dirty="0" smtClean="0"/>
          </a:p>
          <a:p>
            <a:endParaRPr lang="en-US" altLang="zh-CN" b="1" dirty="0" smtClean="0"/>
          </a:p>
          <a:p>
            <a:endParaRPr lang="en-US" altLang="zh-CN" b="1" dirty="0" smtClean="0"/>
          </a:p>
          <a:p>
            <a:r>
              <a:rPr lang="zh-CN" altLang="en-US" b="1" dirty="0" smtClean="0"/>
              <a:t>利用</a:t>
            </a:r>
            <a:r>
              <a:rPr lang="en-US" altLang="zh-CN" b="1" dirty="0" smtClean="0"/>
              <a:t>KMO</a:t>
            </a:r>
            <a:r>
              <a:rPr lang="zh-CN" altLang="en-US" b="1" dirty="0" smtClean="0"/>
              <a:t>和巴特利特检验，得出</a:t>
            </a:r>
            <a:r>
              <a:rPr lang="en-US" altLang="zh-CN" b="1" dirty="0" smtClean="0"/>
              <a:t>KMO</a:t>
            </a:r>
            <a:r>
              <a:rPr lang="zh-CN" altLang="en-US" b="1" dirty="0" smtClean="0"/>
              <a:t>的取值为</a:t>
            </a:r>
            <a:r>
              <a:rPr lang="en-US" altLang="zh-CN" b="1" dirty="0" smtClean="0"/>
              <a:t>0.802</a:t>
            </a:r>
            <a:r>
              <a:rPr lang="zh-CN" altLang="en-US" b="1" dirty="0" smtClean="0"/>
              <a:t>，</a:t>
            </a:r>
            <a:r>
              <a:rPr lang="en-US" altLang="zh-CN" b="1" dirty="0" smtClean="0"/>
              <a:t>KMO</a:t>
            </a:r>
            <a:r>
              <a:rPr lang="zh-CN" altLang="en-US" b="1" dirty="0" smtClean="0"/>
              <a:t>大于</a:t>
            </a:r>
            <a:r>
              <a:rPr lang="en-US" altLang="zh-CN" b="1" dirty="0" smtClean="0"/>
              <a:t>0.7</a:t>
            </a:r>
            <a:r>
              <a:rPr lang="zh-CN" altLang="en-US" b="1" dirty="0" smtClean="0"/>
              <a:t>时适合进行主成分分析。</a:t>
            </a:r>
            <a:endParaRPr lang="en-US" altLang="zh-CN" b="1" dirty="0"/>
          </a:p>
          <a:p>
            <a:r>
              <a:rPr lang="zh-CN" altLang="en-US" b="1" dirty="0"/>
              <a:t>总方差结果说明</a:t>
            </a:r>
            <a:r>
              <a:rPr lang="en-US" altLang="zh-CN" b="1" dirty="0"/>
              <a:t>w1</a:t>
            </a:r>
            <a:r>
              <a:rPr lang="zh-CN" altLang="en-US" b="1" dirty="0"/>
              <a:t>条件为</a:t>
            </a:r>
            <a:r>
              <a:rPr lang="zh-CN" altLang="en-US" b="1" dirty="0" smtClean="0"/>
              <a:t>主成分</a:t>
            </a:r>
            <a:endParaRPr lang="en-US" altLang="zh-CN" b="1" dirty="0" smtClean="0"/>
          </a:p>
          <a:p>
            <a:endParaRPr lang="en-US" altLang="zh-CN" b="1" dirty="0" smtClean="0"/>
          </a:p>
          <a:p>
            <a:endParaRPr lang="zh-CN" altLang="en-US" sz="2400" b="1" dirty="0"/>
          </a:p>
        </p:txBody>
      </p:sp>
    </p:spTree>
    <p:custDataLst>
      <p:tags r:id="rId3"/>
    </p:custDataLst>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TIMING" val="|0.7|14.5"/>
</p:tagLst>
</file>

<file path=ppt/tags/tag10.xml><?xml version="1.0" encoding="utf-8"?>
<p:tagLst xmlns:p="http://schemas.openxmlformats.org/presentationml/2006/main">
  <p:tag name="TIMING" val="|9.8|1.6|0.8|1.3|5.6|2.5"/>
</p:tagLst>
</file>

<file path=ppt/tags/tag11.xml><?xml version="1.0" encoding="utf-8"?>
<p:tagLst xmlns:p="http://schemas.openxmlformats.org/presentationml/2006/main">
  <p:tag name="TIMING" val="|9.8|1.6|0.8|1.3|5.6|2.5"/>
</p:tagLst>
</file>

<file path=ppt/tags/tag12.xml><?xml version="1.0" encoding="utf-8"?>
<p:tagLst xmlns:p="http://schemas.openxmlformats.org/presentationml/2006/main">
  <p:tag name="KSO_WM_UNIT_TABLE_BEAUTIFY" val="smartTable{111c4fd4-980b-4e73-bc76-67a462f50b95}"/>
</p:tagLst>
</file>

<file path=ppt/tags/tag2.xml><?xml version="1.0" encoding="utf-8"?>
<p:tagLst xmlns:p="http://schemas.openxmlformats.org/presentationml/2006/main">
  <p:tag name="TIMING" val="|0.7|14.5"/>
</p:tagLst>
</file>

<file path=ppt/tags/tag3.xml><?xml version="1.0" encoding="utf-8"?>
<p:tagLst xmlns:p="http://schemas.openxmlformats.org/presentationml/2006/main">
  <p:tag name="TIMING" val="|9.8|1.6|0.8|1.3|5.6|2.5"/>
</p:tagLst>
</file>

<file path=ppt/tags/tag4.xml><?xml version="1.0" encoding="utf-8"?>
<p:tagLst xmlns:p="http://schemas.openxmlformats.org/presentationml/2006/main">
  <p:tag name="TIMING" val="|9.8|1.6|0.8|1.3|5.6|2.5"/>
</p:tagLst>
</file>

<file path=ppt/tags/tag5.xml><?xml version="1.0" encoding="utf-8"?>
<p:tagLst xmlns:p="http://schemas.openxmlformats.org/presentationml/2006/main">
  <p:tag name="TIMING" val="|9.8|1.6|0.8|1.3|5.6|2.5"/>
</p:tagLst>
</file>

<file path=ppt/tags/tag6.xml><?xml version="1.0" encoding="utf-8"?>
<p:tagLst xmlns:p="http://schemas.openxmlformats.org/presentationml/2006/main">
  <p:tag name="TIMING" val="|9.8|1.6|0.8|1.3|5.6|2.5"/>
</p:tagLst>
</file>

<file path=ppt/tags/tag7.xml><?xml version="1.0" encoding="utf-8"?>
<p:tagLst xmlns:p="http://schemas.openxmlformats.org/presentationml/2006/main">
  <p:tag name="TIMING" val="|9.8|1.6|0.8|1.3|5.6|2.5"/>
</p:tagLst>
</file>

<file path=ppt/tags/tag8.xml><?xml version="1.0" encoding="utf-8"?>
<p:tagLst xmlns:p="http://schemas.openxmlformats.org/presentationml/2006/main">
  <p:tag name="TIMING" val="|9.8|1.6|0.8|1.3|5.6|2.5"/>
</p:tagLst>
</file>

<file path=ppt/tags/tag9.xml><?xml version="1.0" encoding="utf-8"?>
<p:tagLst xmlns:p="http://schemas.openxmlformats.org/presentationml/2006/main">
  <p:tag name="TIMING" val="|9.8|1.6|0.8|1.3|5.6|2.5"/>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2853</Words>
  <Application>WPS 演示</Application>
  <PresentationFormat>全屏显示(16:9)</PresentationFormat>
  <Paragraphs>358</Paragraphs>
  <Slides>24</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Century Gothic</vt:lpstr>
      <vt:lpstr>等线</vt:lpstr>
      <vt:lpstr>Calibri</vt:lpstr>
      <vt:lpstr>Arial Unicode MS</vt:lpstr>
      <vt:lpstr>等线 Light</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Zhongqiang</dc:creator>
  <cp:lastModifiedBy>qzuser</cp:lastModifiedBy>
  <cp:revision>68</cp:revision>
  <dcterms:created xsi:type="dcterms:W3CDTF">2018-05-28T10:16:00Z</dcterms:created>
  <dcterms:modified xsi:type="dcterms:W3CDTF">2019-12-24T07:09:43Z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