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1"/>
  </p:notesMasterIdLst>
  <p:sldIdLst>
    <p:sldId id="257" r:id="rId2"/>
    <p:sldId id="258" r:id="rId3"/>
    <p:sldId id="698" r:id="rId4"/>
    <p:sldId id="705" r:id="rId5"/>
    <p:sldId id="718" r:id="rId6"/>
    <p:sldId id="721" r:id="rId7"/>
    <p:sldId id="720" r:id="rId8"/>
    <p:sldId id="719" r:id="rId9"/>
    <p:sldId id="724" r:id="rId10"/>
    <p:sldId id="722" r:id="rId11"/>
    <p:sldId id="723" r:id="rId12"/>
    <p:sldId id="725" r:id="rId13"/>
    <p:sldId id="726" r:id="rId14"/>
    <p:sldId id="727" r:id="rId15"/>
    <p:sldId id="729" r:id="rId16"/>
    <p:sldId id="730" r:id="rId17"/>
    <p:sldId id="744" r:id="rId18"/>
    <p:sldId id="732" r:id="rId19"/>
    <p:sldId id="733" r:id="rId20"/>
    <p:sldId id="751" r:id="rId21"/>
    <p:sldId id="731" r:id="rId22"/>
    <p:sldId id="734" r:id="rId23"/>
    <p:sldId id="735" r:id="rId24"/>
    <p:sldId id="736" r:id="rId25"/>
    <p:sldId id="737" r:id="rId26"/>
    <p:sldId id="738" r:id="rId27"/>
    <p:sldId id="739" r:id="rId28"/>
    <p:sldId id="740" r:id="rId29"/>
    <p:sldId id="741" r:id="rId30"/>
    <p:sldId id="745" r:id="rId31"/>
    <p:sldId id="752" r:id="rId32"/>
    <p:sldId id="747" r:id="rId33"/>
    <p:sldId id="748" r:id="rId34"/>
    <p:sldId id="742" r:id="rId35"/>
    <p:sldId id="743" r:id="rId36"/>
    <p:sldId id="753" r:id="rId37"/>
    <p:sldId id="746" r:id="rId38"/>
    <p:sldId id="749" r:id="rId39"/>
    <p:sldId id="750" r:id="rId40"/>
  </p:sldIdLst>
  <p:sldSz cx="12192000" cy="6858000"/>
  <p:notesSz cx="6858000" cy="9144000"/>
  <p:custDataLst>
    <p:tags r:id="rId4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4578"/>
    <a:srgbClr val="FFFFFF"/>
    <a:srgbClr val="ACC2D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88" autoAdjust="0"/>
    <p:restoredTop sz="94660" autoAdjust="0"/>
  </p:normalViewPr>
  <p:slideViewPr>
    <p:cSldViewPr snapToGrid="0" showGuides="1">
      <p:cViewPr>
        <p:scale>
          <a:sx n="60" d="100"/>
          <a:sy n="60" d="100"/>
        </p:scale>
        <p:origin x="1432" y="64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gs" Target="tags/tag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字魂59号-创粗黑" panose="00000500000000000000" pitchFamily="2" charset="-122"/>
                <a:ea typeface="字魂59号-创粗黑" panose="00000500000000000000" pitchFamily="2"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字魂59号-创粗黑" panose="00000500000000000000" pitchFamily="2" charset="-122"/>
                <a:ea typeface="字魂59号-创粗黑" panose="00000500000000000000" pitchFamily="2" charset="-122"/>
              </a:defRPr>
            </a:lvl1pPr>
          </a:lstStyle>
          <a:p>
            <a:fld id="{A8A95E01-A3AA-414B-AC91-6247B051C58A}" type="datetimeFigureOut">
              <a:rPr lang="zh-CN" altLang="en-US" smtClean="0"/>
              <a:pPr/>
              <a:t>2022/3/23</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字魂59号-创粗黑" panose="00000500000000000000" pitchFamily="2" charset="-122"/>
                <a:ea typeface="字魂59号-创粗黑" panose="00000500000000000000" pitchFamily="2"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字魂59号-创粗黑" panose="00000500000000000000" pitchFamily="2" charset="-122"/>
                <a:ea typeface="字魂59号-创粗黑" panose="00000500000000000000" pitchFamily="2" charset="-122"/>
              </a:defRPr>
            </a:lvl1pPr>
          </a:lstStyle>
          <a:p>
            <a:fld id="{FD8026A4-9EE3-4D0D-8D3A-764529D129E6}" type="slidenum">
              <a:rPr lang="zh-CN" altLang="en-US" smtClean="0"/>
              <a:pPr/>
              <a:t>‹#›</a:t>
            </a:fld>
            <a:endParaRPr lang="zh-CN" altLang="en-US" dirty="0"/>
          </a:p>
        </p:txBody>
      </p:sp>
    </p:spTree>
    <p:extLst>
      <p:ext uri="{BB962C8B-B14F-4D97-AF65-F5344CB8AC3E}">
        <p14:creationId xmlns:p14="http://schemas.microsoft.com/office/powerpoint/2010/main" val="7041083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字魂59号-创粗黑" panose="00000500000000000000" pitchFamily="2" charset="-122"/>
        <a:ea typeface="字魂59号-创粗黑" panose="00000500000000000000" pitchFamily="2" charset="-122"/>
        <a:cs typeface="+mn-cs"/>
      </a:defRPr>
    </a:lvl1pPr>
    <a:lvl2pPr marL="457200" algn="l" defTabSz="914400" rtl="0" eaLnBrk="1" latinLnBrk="0" hangingPunct="1">
      <a:defRPr sz="1200" kern="1200">
        <a:solidFill>
          <a:schemeClr val="tx1"/>
        </a:solidFill>
        <a:latin typeface="字魂59号-创粗黑" panose="00000500000000000000" pitchFamily="2" charset="-122"/>
        <a:ea typeface="字魂59号-创粗黑" panose="00000500000000000000" pitchFamily="2" charset="-122"/>
        <a:cs typeface="+mn-cs"/>
      </a:defRPr>
    </a:lvl2pPr>
    <a:lvl3pPr marL="914400" algn="l" defTabSz="914400" rtl="0" eaLnBrk="1" latinLnBrk="0" hangingPunct="1">
      <a:defRPr sz="1200" kern="1200">
        <a:solidFill>
          <a:schemeClr val="tx1"/>
        </a:solidFill>
        <a:latin typeface="字魂59号-创粗黑" panose="00000500000000000000" pitchFamily="2" charset="-122"/>
        <a:ea typeface="字魂59号-创粗黑" panose="00000500000000000000" pitchFamily="2" charset="-122"/>
        <a:cs typeface="+mn-cs"/>
      </a:defRPr>
    </a:lvl3pPr>
    <a:lvl4pPr marL="1371600" algn="l" defTabSz="914400" rtl="0" eaLnBrk="1" latinLnBrk="0" hangingPunct="1">
      <a:defRPr sz="1200" kern="1200">
        <a:solidFill>
          <a:schemeClr val="tx1"/>
        </a:solidFill>
        <a:latin typeface="字魂59号-创粗黑" panose="00000500000000000000" pitchFamily="2" charset="-122"/>
        <a:ea typeface="字魂59号-创粗黑" panose="00000500000000000000" pitchFamily="2" charset="-122"/>
        <a:cs typeface="+mn-cs"/>
      </a:defRPr>
    </a:lvl4pPr>
    <a:lvl5pPr marL="1828800" algn="l" defTabSz="914400" rtl="0" eaLnBrk="1" latinLnBrk="0" hangingPunct="1">
      <a:defRPr sz="1200" kern="1200">
        <a:solidFill>
          <a:schemeClr val="tx1"/>
        </a:solidFill>
        <a:latin typeface="字魂59号-创粗黑" panose="00000500000000000000" pitchFamily="2" charset="-122"/>
        <a:ea typeface="字魂59号-创粗黑" panose="00000500000000000000"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026A4-9EE3-4D0D-8D3A-764529D129E6}" type="slidenum">
              <a:rPr lang="zh-CN" altLang="en-US" smtClean="0"/>
              <a:t>1</a:t>
            </a:fld>
            <a:endParaRPr lang="zh-CN" altLang="en-US"/>
          </a:p>
        </p:txBody>
      </p:sp>
    </p:spTree>
    <p:extLst>
      <p:ext uri="{BB962C8B-B14F-4D97-AF65-F5344CB8AC3E}">
        <p14:creationId xmlns:p14="http://schemas.microsoft.com/office/powerpoint/2010/main" val="38925907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026A4-9EE3-4D0D-8D3A-764529D129E6}" type="slidenum">
              <a:rPr lang="zh-CN" altLang="en-US" smtClean="0"/>
              <a:t>10</a:t>
            </a:fld>
            <a:endParaRPr lang="zh-CN" altLang="en-US"/>
          </a:p>
        </p:txBody>
      </p:sp>
    </p:spTree>
    <p:extLst>
      <p:ext uri="{BB962C8B-B14F-4D97-AF65-F5344CB8AC3E}">
        <p14:creationId xmlns:p14="http://schemas.microsoft.com/office/powerpoint/2010/main" val="21452155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026A4-9EE3-4D0D-8D3A-764529D129E6}" type="slidenum">
              <a:rPr lang="zh-CN" altLang="en-US" smtClean="0"/>
              <a:t>11</a:t>
            </a:fld>
            <a:endParaRPr lang="zh-CN" altLang="en-US"/>
          </a:p>
        </p:txBody>
      </p:sp>
    </p:spTree>
    <p:extLst>
      <p:ext uri="{BB962C8B-B14F-4D97-AF65-F5344CB8AC3E}">
        <p14:creationId xmlns:p14="http://schemas.microsoft.com/office/powerpoint/2010/main" val="13483544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026A4-9EE3-4D0D-8D3A-764529D129E6}" type="slidenum">
              <a:rPr lang="zh-CN" altLang="en-US" smtClean="0"/>
              <a:t>12</a:t>
            </a:fld>
            <a:endParaRPr lang="zh-CN" altLang="en-US"/>
          </a:p>
        </p:txBody>
      </p:sp>
    </p:spTree>
    <p:extLst>
      <p:ext uri="{BB962C8B-B14F-4D97-AF65-F5344CB8AC3E}">
        <p14:creationId xmlns:p14="http://schemas.microsoft.com/office/powerpoint/2010/main" val="36006884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026A4-9EE3-4D0D-8D3A-764529D129E6}" type="slidenum">
              <a:rPr lang="zh-CN" altLang="en-US" smtClean="0"/>
              <a:t>13</a:t>
            </a:fld>
            <a:endParaRPr lang="zh-CN" altLang="en-US"/>
          </a:p>
        </p:txBody>
      </p:sp>
    </p:spTree>
    <p:extLst>
      <p:ext uri="{BB962C8B-B14F-4D97-AF65-F5344CB8AC3E}">
        <p14:creationId xmlns:p14="http://schemas.microsoft.com/office/powerpoint/2010/main" val="41553029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026A4-9EE3-4D0D-8D3A-764529D129E6}" type="slidenum">
              <a:rPr lang="zh-CN" altLang="en-US" smtClean="0"/>
              <a:t>14</a:t>
            </a:fld>
            <a:endParaRPr lang="zh-CN" altLang="en-US"/>
          </a:p>
        </p:txBody>
      </p:sp>
    </p:spTree>
    <p:extLst>
      <p:ext uri="{BB962C8B-B14F-4D97-AF65-F5344CB8AC3E}">
        <p14:creationId xmlns:p14="http://schemas.microsoft.com/office/powerpoint/2010/main" val="37817866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026A4-9EE3-4D0D-8D3A-764529D129E6}" type="slidenum">
              <a:rPr lang="zh-CN" altLang="en-US" smtClean="0"/>
              <a:t>15</a:t>
            </a:fld>
            <a:endParaRPr lang="zh-CN" altLang="en-US"/>
          </a:p>
        </p:txBody>
      </p:sp>
    </p:spTree>
    <p:extLst>
      <p:ext uri="{BB962C8B-B14F-4D97-AF65-F5344CB8AC3E}">
        <p14:creationId xmlns:p14="http://schemas.microsoft.com/office/powerpoint/2010/main" val="1155169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026A4-9EE3-4D0D-8D3A-764529D129E6}" type="slidenum">
              <a:rPr lang="zh-CN" altLang="en-US" smtClean="0"/>
              <a:t>16</a:t>
            </a:fld>
            <a:endParaRPr lang="zh-CN" altLang="en-US"/>
          </a:p>
        </p:txBody>
      </p:sp>
    </p:spTree>
    <p:extLst>
      <p:ext uri="{BB962C8B-B14F-4D97-AF65-F5344CB8AC3E}">
        <p14:creationId xmlns:p14="http://schemas.microsoft.com/office/powerpoint/2010/main" val="10566778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026A4-9EE3-4D0D-8D3A-764529D129E6}" type="slidenum">
              <a:rPr lang="zh-CN" altLang="en-US" smtClean="0"/>
              <a:t>17</a:t>
            </a:fld>
            <a:endParaRPr lang="zh-CN" altLang="en-US"/>
          </a:p>
        </p:txBody>
      </p:sp>
    </p:spTree>
    <p:extLst>
      <p:ext uri="{BB962C8B-B14F-4D97-AF65-F5344CB8AC3E}">
        <p14:creationId xmlns:p14="http://schemas.microsoft.com/office/powerpoint/2010/main" val="5830092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026A4-9EE3-4D0D-8D3A-764529D129E6}" type="slidenum">
              <a:rPr lang="zh-CN" altLang="en-US" smtClean="0"/>
              <a:t>18</a:t>
            </a:fld>
            <a:endParaRPr lang="zh-CN" altLang="en-US"/>
          </a:p>
        </p:txBody>
      </p:sp>
    </p:spTree>
    <p:extLst>
      <p:ext uri="{BB962C8B-B14F-4D97-AF65-F5344CB8AC3E}">
        <p14:creationId xmlns:p14="http://schemas.microsoft.com/office/powerpoint/2010/main" val="11322759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026A4-9EE3-4D0D-8D3A-764529D129E6}" type="slidenum">
              <a:rPr lang="zh-CN" altLang="en-US" smtClean="0"/>
              <a:t>19</a:t>
            </a:fld>
            <a:endParaRPr lang="zh-CN" altLang="en-US"/>
          </a:p>
        </p:txBody>
      </p:sp>
    </p:spTree>
    <p:extLst>
      <p:ext uri="{BB962C8B-B14F-4D97-AF65-F5344CB8AC3E}">
        <p14:creationId xmlns:p14="http://schemas.microsoft.com/office/powerpoint/2010/main" val="16652527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026A4-9EE3-4D0D-8D3A-764529D129E6}" type="slidenum">
              <a:rPr lang="zh-CN" altLang="en-US" smtClean="0"/>
              <a:t>2</a:t>
            </a:fld>
            <a:endParaRPr lang="zh-CN" altLang="en-US"/>
          </a:p>
        </p:txBody>
      </p:sp>
    </p:spTree>
    <p:extLst>
      <p:ext uri="{BB962C8B-B14F-4D97-AF65-F5344CB8AC3E}">
        <p14:creationId xmlns:p14="http://schemas.microsoft.com/office/powerpoint/2010/main" val="21114775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026A4-9EE3-4D0D-8D3A-764529D129E6}" type="slidenum">
              <a:rPr lang="zh-CN" altLang="en-US" smtClean="0"/>
              <a:t>20</a:t>
            </a:fld>
            <a:endParaRPr lang="zh-CN" altLang="en-US"/>
          </a:p>
        </p:txBody>
      </p:sp>
    </p:spTree>
    <p:extLst>
      <p:ext uri="{BB962C8B-B14F-4D97-AF65-F5344CB8AC3E}">
        <p14:creationId xmlns:p14="http://schemas.microsoft.com/office/powerpoint/2010/main" val="38189975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026A4-9EE3-4D0D-8D3A-764529D129E6}" type="slidenum">
              <a:rPr lang="zh-CN" altLang="en-US" smtClean="0"/>
              <a:t>21</a:t>
            </a:fld>
            <a:endParaRPr lang="zh-CN" altLang="en-US"/>
          </a:p>
        </p:txBody>
      </p:sp>
    </p:spTree>
    <p:extLst>
      <p:ext uri="{BB962C8B-B14F-4D97-AF65-F5344CB8AC3E}">
        <p14:creationId xmlns:p14="http://schemas.microsoft.com/office/powerpoint/2010/main" val="23297175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026A4-9EE3-4D0D-8D3A-764529D129E6}" type="slidenum">
              <a:rPr lang="zh-CN" altLang="en-US" smtClean="0"/>
              <a:t>22</a:t>
            </a:fld>
            <a:endParaRPr lang="zh-CN" altLang="en-US"/>
          </a:p>
        </p:txBody>
      </p:sp>
    </p:spTree>
    <p:extLst>
      <p:ext uri="{BB962C8B-B14F-4D97-AF65-F5344CB8AC3E}">
        <p14:creationId xmlns:p14="http://schemas.microsoft.com/office/powerpoint/2010/main" val="7615842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026A4-9EE3-4D0D-8D3A-764529D129E6}" type="slidenum">
              <a:rPr lang="zh-CN" altLang="en-US" smtClean="0"/>
              <a:t>23</a:t>
            </a:fld>
            <a:endParaRPr lang="zh-CN" altLang="en-US"/>
          </a:p>
        </p:txBody>
      </p:sp>
    </p:spTree>
    <p:extLst>
      <p:ext uri="{BB962C8B-B14F-4D97-AF65-F5344CB8AC3E}">
        <p14:creationId xmlns:p14="http://schemas.microsoft.com/office/powerpoint/2010/main" val="288617104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026A4-9EE3-4D0D-8D3A-764529D129E6}" type="slidenum">
              <a:rPr lang="zh-CN" altLang="en-US" smtClean="0"/>
              <a:t>24</a:t>
            </a:fld>
            <a:endParaRPr lang="zh-CN" altLang="en-US"/>
          </a:p>
        </p:txBody>
      </p:sp>
    </p:spTree>
    <p:extLst>
      <p:ext uri="{BB962C8B-B14F-4D97-AF65-F5344CB8AC3E}">
        <p14:creationId xmlns:p14="http://schemas.microsoft.com/office/powerpoint/2010/main" val="29302069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026A4-9EE3-4D0D-8D3A-764529D129E6}" type="slidenum">
              <a:rPr lang="zh-CN" altLang="en-US" smtClean="0"/>
              <a:t>25</a:t>
            </a:fld>
            <a:endParaRPr lang="zh-CN" altLang="en-US"/>
          </a:p>
        </p:txBody>
      </p:sp>
    </p:spTree>
    <p:extLst>
      <p:ext uri="{BB962C8B-B14F-4D97-AF65-F5344CB8AC3E}">
        <p14:creationId xmlns:p14="http://schemas.microsoft.com/office/powerpoint/2010/main" val="1989787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026A4-9EE3-4D0D-8D3A-764529D129E6}" type="slidenum">
              <a:rPr lang="zh-CN" altLang="en-US" smtClean="0"/>
              <a:t>26</a:t>
            </a:fld>
            <a:endParaRPr lang="zh-CN" altLang="en-US"/>
          </a:p>
        </p:txBody>
      </p:sp>
    </p:spTree>
    <p:extLst>
      <p:ext uri="{BB962C8B-B14F-4D97-AF65-F5344CB8AC3E}">
        <p14:creationId xmlns:p14="http://schemas.microsoft.com/office/powerpoint/2010/main" val="62975201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026A4-9EE3-4D0D-8D3A-764529D129E6}" type="slidenum">
              <a:rPr lang="zh-CN" altLang="en-US" smtClean="0"/>
              <a:t>27</a:t>
            </a:fld>
            <a:endParaRPr lang="zh-CN" altLang="en-US"/>
          </a:p>
        </p:txBody>
      </p:sp>
    </p:spTree>
    <p:extLst>
      <p:ext uri="{BB962C8B-B14F-4D97-AF65-F5344CB8AC3E}">
        <p14:creationId xmlns:p14="http://schemas.microsoft.com/office/powerpoint/2010/main" val="25975528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026A4-9EE3-4D0D-8D3A-764529D129E6}" type="slidenum">
              <a:rPr lang="zh-CN" altLang="en-US" smtClean="0"/>
              <a:t>28</a:t>
            </a:fld>
            <a:endParaRPr lang="zh-CN" altLang="en-US"/>
          </a:p>
        </p:txBody>
      </p:sp>
    </p:spTree>
    <p:extLst>
      <p:ext uri="{BB962C8B-B14F-4D97-AF65-F5344CB8AC3E}">
        <p14:creationId xmlns:p14="http://schemas.microsoft.com/office/powerpoint/2010/main" val="6664664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026A4-9EE3-4D0D-8D3A-764529D129E6}" type="slidenum">
              <a:rPr lang="zh-CN" altLang="en-US" smtClean="0"/>
              <a:t>29</a:t>
            </a:fld>
            <a:endParaRPr lang="zh-CN" altLang="en-US"/>
          </a:p>
        </p:txBody>
      </p:sp>
    </p:spTree>
    <p:extLst>
      <p:ext uri="{BB962C8B-B14F-4D97-AF65-F5344CB8AC3E}">
        <p14:creationId xmlns:p14="http://schemas.microsoft.com/office/powerpoint/2010/main" val="35520618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026A4-9EE3-4D0D-8D3A-764529D129E6}" type="slidenum">
              <a:rPr lang="zh-CN" altLang="en-US" smtClean="0"/>
              <a:t>3</a:t>
            </a:fld>
            <a:endParaRPr lang="zh-CN" altLang="en-US"/>
          </a:p>
        </p:txBody>
      </p:sp>
    </p:spTree>
    <p:extLst>
      <p:ext uri="{BB962C8B-B14F-4D97-AF65-F5344CB8AC3E}">
        <p14:creationId xmlns:p14="http://schemas.microsoft.com/office/powerpoint/2010/main" val="356361297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026A4-9EE3-4D0D-8D3A-764529D129E6}" type="slidenum">
              <a:rPr lang="zh-CN" altLang="en-US" smtClean="0"/>
              <a:t>30</a:t>
            </a:fld>
            <a:endParaRPr lang="zh-CN" altLang="en-US"/>
          </a:p>
        </p:txBody>
      </p:sp>
    </p:spTree>
    <p:extLst>
      <p:ext uri="{BB962C8B-B14F-4D97-AF65-F5344CB8AC3E}">
        <p14:creationId xmlns:p14="http://schemas.microsoft.com/office/powerpoint/2010/main" val="75173773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026A4-9EE3-4D0D-8D3A-764529D129E6}" type="slidenum">
              <a:rPr lang="zh-CN" altLang="en-US" smtClean="0"/>
              <a:t>31</a:t>
            </a:fld>
            <a:endParaRPr lang="zh-CN" altLang="en-US"/>
          </a:p>
        </p:txBody>
      </p:sp>
    </p:spTree>
    <p:extLst>
      <p:ext uri="{BB962C8B-B14F-4D97-AF65-F5344CB8AC3E}">
        <p14:creationId xmlns:p14="http://schemas.microsoft.com/office/powerpoint/2010/main" val="112623271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026A4-9EE3-4D0D-8D3A-764529D129E6}" type="slidenum">
              <a:rPr lang="zh-CN" altLang="en-US" smtClean="0"/>
              <a:t>32</a:t>
            </a:fld>
            <a:endParaRPr lang="zh-CN" altLang="en-US"/>
          </a:p>
        </p:txBody>
      </p:sp>
    </p:spTree>
    <p:extLst>
      <p:ext uri="{BB962C8B-B14F-4D97-AF65-F5344CB8AC3E}">
        <p14:creationId xmlns:p14="http://schemas.microsoft.com/office/powerpoint/2010/main" val="137058977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026A4-9EE3-4D0D-8D3A-764529D129E6}" type="slidenum">
              <a:rPr lang="zh-CN" altLang="en-US" smtClean="0"/>
              <a:t>33</a:t>
            </a:fld>
            <a:endParaRPr lang="zh-CN" altLang="en-US"/>
          </a:p>
        </p:txBody>
      </p:sp>
    </p:spTree>
    <p:extLst>
      <p:ext uri="{BB962C8B-B14F-4D97-AF65-F5344CB8AC3E}">
        <p14:creationId xmlns:p14="http://schemas.microsoft.com/office/powerpoint/2010/main" val="18650378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026A4-9EE3-4D0D-8D3A-764529D129E6}" type="slidenum">
              <a:rPr lang="zh-CN" altLang="en-US" smtClean="0"/>
              <a:t>34</a:t>
            </a:fld>
            <a:endParaRPr lang="zh-CN" altLang="en-US"/>
          </a:p>
        </p:txBody>
      </p:sp>
    </p:spTree>
    <p:extLst>
      <p:ext uri="{BB962C8B-B14F-4D97-AF65-F5344CB8AC3E}">
        <p14:creationId xmlns:p14="http://schemas.microsoft.com/office/powerpoint/2010/main" val="344326026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026A4-9EE3-4D0D-8D3A-764529D129E6}" type="slidenum">
              <a:rPr lang="zh-CN" altLang="en-US" smtClean="0"/>
              <a:t>35</a:t>
            </a:fld>
            <a:endParaRPr lang="zh-CN" altLang="en-US"/>
          </a:p>
        </p:txBody>
      </p:sp>
    </p:spTree>
    <p:extLst>
      <p:ext uri="{BB962C8B-B14F-4D97-AF65-F5344CB8AC3E}">
        <p14:creationId xmlns:p14="http://schemas.microsoft.com/office/powerpoint/2010/main" val="378537708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026A4-9EE3-4D0D-8D3A-764529D129E6}" type="slidenum">
              <a:rPr lang="zh-CN" altLang="en-US" smtClean="0"/>
              <a:t>36</a:t>
            </a:fld>
            <a:endParaRPr lang="zh-CN" altLang="en-US"/>
          </a:p>
        </p:txBody>
      </p:sp>
    </p:spTree>
    <p:extLst>
      <p:ext uri="{BB962C8B-B14F-4D97-AF65-F5344CB8AC3E}">
        <p14:creationId xmlns:p14="http://schemas.microsoft.com/office/powerpoint/2010/main" val="189706774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026A4-9EE3-4D0D-8D3A-764529D129E6}" type="slidenum">
              <a:rPr lang="zh-CN" altLang="en-US" smtClean="0"/>
              <a:t>37</a:t>
            </a:fld>
            <a:endParaRPr lang="zh-CN" altLang="en-US"/>
          </a:p>
        </p:txBody>
      </p:sp>
    </p:spTree>
    <p:extLst>
      <p:ext uri="{BB962C8B-B14F-4D97-AF65-F5344CB8AC3E}">
        <p14:creationId xmlns:p14="http://schemas.microsoft.com/office/powerpoint/2010/main" val="164685587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026A4-9EE3-4D0D-8D3A-764529D129E6}" type="slidenum">
              <a:rPr lang="zh-CN" altLang="en-US" smtClean="0"/>
              <a:t>38</a:t>
            </a:fld>
            <a:endParaRPr lang="zh-CN" altLang="en-US"/>
          </a:p>
        </p:txBody>
      </p:sp>
    </p:spTree>
    <p:extLst>
      <p:ext uri="{BB962C8B-B14F-4D97-AF65-F5344CB8AC3E}">
        <p14:creationId xmlns:p14="http://schemas.microsoft.com/office/powerpoint/2010/main" val="149079923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026A4-9EE3-4D0D-8D3A-764529D129E6}" type="slidenum">
              <a:rPr lang="zh-CN" altLang="en-US" smtClean="0"/>
              <a:t>39</a:t>
            </a:fld>
            <a:endParaRPr lang="zh-CN" altLang="en-US"/>
          </a:p>
        </p:txBody>
      </p:sp>
    </p:spTree>
    <p:extLst>
      <p:ext uri="{BB962C8B-B14F-4D97-AF65-F5344CB8AC3E}">
        <p14:creationId xmlns:p14="http://schemas.microsoft.com/office/powerpoint/2010/main" val="31187546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026A4-9EE3-4D0D-8D3A-764529D129E6}" type="slidenum">
              <a:rPr lang="zh-CN" altLang="en-US" smtClean="0"/>
              <a:t>4</a:t>
            </a:fld>
            <a:endParaRPr lang="zh-CN" altLang="en-US"/>
          </a:p>
        </p:txBody>
      </p:sp>
    </p:spTree>
    <p:extLst>
      <p:ext uri="{BB962C8B-B14F-4D97-AF65-F5344CB8AC3E}">
        <p14:creationId xmlns:p14="http://schemas.microsoft.com/office/powerpoint/2010/main" val="3168719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026A4-9EE3-4D0D-8D3A-764529D129E6}" type="slidenum">
              <a:rPr lang="zh-CN" altLang="en-US" smtClean="0"/>
              <a:t>5</a:t>
            </a:fld>
            <a:endParaRPr lang="zh-CN" altLang="en-US"/>
          </a:p>
        </p:txBody>
      </p:sp>
    </p:spTree>
    <p:extLst>
      <p:ext uri="{BB962C8B-B14F-4D97-AF65-F5344CB8AC3E}">
        <p14:creationId xmlns:p14="http://schemas.microsoft.com/office/powerpoint/2010/main" val="14477413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026A4-9EE3-4D0D-8D3A-764529D129E6}" type="slidenum">
              <a:rPr lang="zh-CN" altLang="en-US" smtClean="0"/>
              <a:t>6</a:t>
            </a:fld>
            <a:endParaRPr lang="zh-CN" altLang="en-US"/>
          </a:p>
        </p:txBody>
      </p:sp>
    </p:spTree>
    <p:extLst>
      <p:ext uri="{BB962C8B-B14F-4D97-AF65-F5344CB8AC3E}">
        <p14:creationId xmlns:p14="http://schemas.microsoft.com/office/powerpoint/2010/main" val="29523459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026A4-9EE3-4D0D-8D3A-764529D129E6}" type="slidenum">
              <a:rPr lang="zh-CN" altLang="en-US" smtClean="0"/>
              <a:t>7</a:t>
            </a:fld>
            <a:endParaRPr lang="zh-CN" altLang="en-US"/>
          </a:p>
        </p:txBody>
      </p:sp>
    </p:spTree>
    <p:extLst>
      <p:ext uri="{BB962C8B-B14F-4D97-AF65-F5344CB8AC3E}">
        <p14:creationId xmlns:p14="http://schemas.microsoft.com/office/powerpoint/2010/main" val="3886131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026A4-9EE3-4D0D-8D3A-764529D129E6}" type="slidenum">
              <a:rPr lang="zh-CN" altLang="en-US" smtClean="0"/>
              <a:t>8</a:t>
            </a:fld>
            <a:endParaRPr lang="zh-CN" altLang="en-US"/>
          </a:p>
        </p:txBody>
      </p:sp>
    </p:spTree>
    <p:extLst>
      <p:ext uri="{BB962C8B-B14F-4D97-AF65-F5344CB8AC3E}">
        <p14:creationId xmlns:p14="http://schemas.microsoft.com/office/powerpoint/2010/main" val="37356707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026A4-9EE3-4D0D-8D3A-764529D129E6}" type="slidenum">
              <a:rPr lang="zh-CN" altLang="en-US" smtClean="0"/>
              <a:t>9</a:t>
            </a:fld>
            <a:endParaRPr lang="zh-CN" altLang="en-US"/>
          </a:p>
        </p:txBody>
      </p:sp>
    </p:spTree>
    <p:extLst>
      <p:ext uri="{BB962C8B-B14F-4D97-AF65-F5344CB8AC3E}">
        <p14:creationId xmlns:p14="http://schemas.microsoft.com/office/powerpoint/2010/main" val="7786775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56063F-6D51-4845-9EF0-3EB604B1E110}"/>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3FE954FA-452D-4FF3-91E1-FC81A24DF1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D2879B76-021E-47BD-AAFD-5CC7E9AC0A78}"/>
              </a:ext>
            </a:extLst>
          </p:cNvPr>
          <p:cNvSpPr>
            <a:spLocks noGrp="1"/>
          </p:cNvSpPr>
          <p:nvPr>
            <p:ph type="dt" sz="half" idx="10"/>
          </p:nvPr>
        </p:nvSpPr>
        <p:spPr/>
        <p:txBody>
          <a:bodyPr/>
          <a:lstStyle/>
          <a:p>
            <a:fld id="{496EBFAE-048D-461D-9F94-1EF1CAFC2409}" type="datetimeFigureOut">
              <a:rPr lang="zh-CN" altLang="en-US" smtClean="0"/>
              <a:t>2022/3/23</a:t>
            </a:fld>
            <a:endParaRPr lang="zh-CN" altLang="en-US"/>
          </a:p>
        </p:txBody>
      </p:sp>
      <p:sp>
        <p:nvSpPr>
          <p:cNvPr id="5" name="页脚占位符 4">
            <a:extLst>
              <a:ext uri="{FF2B5EF4-FFF2-40B4-BE49-F238E27FC236}">
                <a16:creationId xmlns:a16="http://schemas.microsoft.com/office/drawing/2014/main" id="{4CF61A3A-DA04-4DEF-890F-FD034B85885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4EEBD94-C103-4C5A-A150-2BB26E8049AF}"/>
              </a:ext>
            </a:extLst>
          </p:cNvPr>
          <p:cNvSpPr>
            <a:spLocks noGrp="1"/>
          </p:cNvSpPr>
          <p:nvPr>
            <p:ph type="sldNum" sz="quarter" idx="12"/>
          </p:nvPr>
        </p:nvSpPr>
        <p:spPr/>
        <p:txBody>
          <a:bodyPr/>
          <a:lstStyle/>
          <a:p>
            <a:fld id="{CD331227-691F-4B7F-8493-F4368ED92163}" type="slidenum">
              <a:rPr lang="zh-CN" altLang="en-US" smtClean="0"/>
              <a:t>‹#›</a:t>
            </a:fld>
            <a:endParaRPr lang="zh-CN" altLang="en-US"/>
          </a:p>
        </p:txBody>
      </p:sp>
    </p:spTree>
    <p:extLst>
      <p:ext uri="{BB962C8B-B14F-4D97-AF65-F5344CB8AC3E}">
        <p14:creationId xmlns:p14="http://schemas.microsoft.com/office/powerpoint/2010/main" val="16689103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8F6A2E-4D6C-44EF-ABC5-D8388C7685AF}"/>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03E74D94-8AAC-49D5-A59D-9E9E9A536434}"/>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2BCF3F54-5F03-4656-AF9F-76C804DD314B}"/>
              </a:ext>
            </a:extLst>
          </p:cNvPr>
          <p:cNvSpPr>
            <a:spLocks noGrp="1"/>
          </p:cNvSpPr>
          <p:nvPr>
            <p:ph type="dt" sz="half" idx="10"/>
          </p:nvPr>
        </p:nvSpPr>
        <p:spPr/>
        <p:txBody>
          <a:bodyPr/>
          <a:lstStyle/>
          <a:p>
            <a:fld id="{496EBFAE-048D-461D-9F94-1EF1CAFC2409}" type="datetimeFigureOut">
              <a:rPr lang="zh-CN" altLang="en-US" smtClean="0"/>
              <a:t>2022/3/23</a:t>
            </a:fld>
            <a:endParaRPr lang="zh-CN" altLang="en-US"/>
          </a:p>
        </p:txBody>
      </p:sp>
      <p:sp>
        <p:nvSpPr>
          <p:cNvPr id="5" name="页脚占位符 4">
            <a:extLst>
              <a:ext uri="{FF2B5EF4-FFF2-40B4-BE49-F238E27FC236}">
                <a16:creationId xmlns:a16="http://schemas.microsoft.com/office/drawing/2014/main" id="{B68D16D2-C226-40F1-BAFD-42722561D79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09116EB-A374-4185-8746-1D1D7E4D39DB}"/>
              </a:ext>
            </a:extLst>
          </p:cNvPr>
          <p:cNvSpPr>
            <a:spLocks noGrp="1"/>
          </p:cNvSpPr>
          <p:nvPr>
            <p:ph type="sldNum" sz="quarter" idx="12"/>
          </p:nvPr>
        </p:nvSpPr>
        <p:spPr/>
        <p:txBody>
          <a:bodyPr/>
          <a:lstStyle/>
          <a:p>
            <a:fld id="{CD331227-691F-4B7F-8493-F4368ED92163}" type="slidenum">
              <a:rPr lang="zh-CN" altLang="en-US" smtClean="0"/>
              <a:t>‹#›</a:t>
            </a:fld>
            <a:endParaRPr lang="zh-CN" altLang="en-US"/>
          </a:p>
        </p:txBody>
      </p:sp>
    </p:spTree>
    <p:extLst>
      <p:ext uri="{BB962C8B-B14F-4D97-AF65-F5344CB8AC3E}">
        <p14:creationId xmlns:p14="http://schemas.microsoft.com/office/powerpoint/2010/main" val="17040606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028D767D-7C03-4998-8A64-B98BD0E7BF47}"/>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CF597E7A-E146-4457-BFE5-342E87E8BF49}"/>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2468B76-922C-47DD-8004-1D40CE937D74}"/>
              </a:ext>
            </a:extLst>
          </p:cNvPr>
          <p:cNvSpPr>
            <a:spLocks noGrp="1"/>
          </p:cNvSpPr>
          <p:nvPr>
            <p:ph type="dt" sz="half" idx="10"/>
          </p:nvPr>
        </p:nvSpPr>
        <p:spPr/>
        <p:txBody>
          <a:bodyPr/>
          <a:lstStyle/>
          <a:p>
            <a:fld id="{496EBFAE-048D-461D-9F94-1EF1CAFC2409}" type="datetimeFigureOut">
              <a:rPr lang="zh-CN" altLang="en-US" smtClean="0"/>
              <a:t>2022/3/23</a:t>
            </a:fld>
            <a:endParaRPr lang="zh-CN" altLang="en-US"/>
          </a:p>
        </p:txBody>
      </p:sp>
      <p:sp>
        <p:nvSpPr>
          <p:cNvPr id="5" name="页脚占位符 4">
            <a:extLst>
              <a:ext uri="{FF2B5EF4-FFF2-40B4-BE49-F238E27FC236}">
                <a16:creationId xmlns:a16="http://schemas.microsoft.com/office/drawing/2014/main" id="{ABFEE32B-A1C8-4716-ACA8-46366BC2247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EE1858C-DAB6-4403-AAD8-0F128B32C814}"/>
              </a:ext>
            </a:extLst>
          </p:cNvPr>
          <p:cNvSpPr>
            <a:spLocks noGrp="1"/>
          </p:cNvSpPr>
          <p:nvPr>
            <p:ph type="sldNum" sz="quarter" idx="12"/>
          </p:nvPr>
        </p:nvSpPr>
        <p:spPr/>
        <p:txBody>
          <a:bodyPr/>
          <a:lstStyle/>
          <a:p>
            <a:fld id="{CD331227-691F-4B7F-8493-F4368ED92163}" type="slidenum">
              <a:rPr lang="zh-CN" altLang="en-US" smtClean="0"/>
              <a:t>‹#›</a:t>
            </a:fld>
            <a:endParaRPr lang="zh-CN" altLang="en-US"/>
          </a:p>
        </p:txBody>
      </p:sp>
    </p:spTree>
    <p:extLst>
      <p:ext uri="{BB962C8B-B14F-4D97-AF65-F5344CB8AC3E}">
        <p14:creationId xmlns:p14="http://schemas.microsoft.com/office/powerpoint/2010/main" val="38184469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6871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92417E-BCDB-4C4C-9084-B279AB985E2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7DEABF8-7378-4319-BBA6-97E71DF37A4D}"/>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E63289D-4C80-4920-9388-9004AA24745C}"/>
              </a:ext>
            </a:extLst>
          </p:cNvPr>
          <p:cNvSpPr>
            <a:spLocks noGrp="1"/>
          </p:cNvSpPr>
          <p:nvPr>
            <p:ph type="dt" sz="half" idx="10"/>
          </p:nvPr>
        </p:nvSpPr>
        <p:spPr/>
        <p:txBody>
          <a:bodyPr/>
          <a:lstStyle/>
          <a:p>
            <a:fld id="{496EBFAE-048D-461D-9F94-1EF1CAFC2409}" type="datetimeFigureOut">
              <a:rPr lang="zh-CN" altLang="en-US" smtClean="0"/>
              <a:t>2022/3/23</a:t>
            </a:fld>
            <a:endParaRPr lang="zh-CN" altLang="en-US"/>
          </a:p>
        </p:txBody>
      </p:sp>
      <p:sp>
        <p:nvSpPr>
          <p:cNvPr id="5" name="页脚占位符 4">
            <a:extLst>
              <a:ext uri="{FF2B5EF4-FFF2-40B4-BE49-F238E27FC236}">
                <a16:creationId xmlns:a16="http://schemas.microsoft.com/office/drawing/2014/main" id="{82A3364C-FE24-494E-A502-0DD5E329777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74B88A3-0B07-46F2-B295-1C35C36E4280}"/>
              </a:ext>
            </a:extLst>
          </p:cNvPr>
          <p:cNvSpPr>
            <a:spLocks noGrp="1"/>
          </p:cNvSpPr>
          <p:nvPr>
            <p:ph type="sldNum" sz="quarter" idx="12"/>
          </p:nvPr>
        </p:nvSpPr>
        <p:spPr/>
        <p:txBody>
          <a:bodyPr/>
          <a:lstStyle/>
          <a:p>
            <a:fld id="{CD331227-691F-4B7F-8493-F4368ED92163}" type="slidenum">
              <a:rPr lang="zh-CN" altLang="en-US" smtClean="0"/>
              <a:t>‹#›</a:t>
            </a:fld>
            <a:endParaRPr lang="zh-CN" altLang="en-US"/>
          </a:p>
        </p:txBody>
      </p:sp>
    </p:spTree>
    <p:extLst>
      <p:ext uri="{BB962C8B-B14F-4D97-AF65-F5344CB8AC3E}">
        <p14:creationId xmlns:p14="http://schemas.microsoft.com/office/powerpoint/2010/main" val="1216012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300408-E6A0-4A53-9F4F-F30E82676C5A}"/>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03089196-018F-49A4-ACE5-81B458B22D2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41370784-D0B3-4CAA-9142-728A4F9400A3}"/>
              </a:ext>
            </a:extLst>
          </p:cNvPr>
          <p:cNvSpPr>
            <a:spLocks noGrp="1"/>
          </p:cNvSpPr>
          <p:nvPr>
            <p:ph type="dt" sz="half" idx="10"/>
          </p:nvPr>
        </p:nvSpPr>
        <p:spPr/>
        <p:txBody>
          <a:bodyPr/>
          <a:lstStyle/>
          <a:p>
            <a:fld id="{496EBFAE-048D-461D-9F94-1EF1CAFC2409}" type="datetimeFigureOut">
              <a:rPr lang="zh-CN" altLang="en-US" smtClean="0"/>
              <a:t>2022/3/23</a:t>
            </a:fld>
            <a:endParaRPr lang="zh-CN" altLang="en-US"/>
          </a:p>
        </p:txBody>
      </p:sp>
      <p:sp>
        <p:nvSpPr>
          <p:cNvPr id="5" name="页脚占位符 4">
            <a:extLst>
              <a:ext uri="{FF2B5EF4-FFF2-40B4-BE49-F238E27FC236}">
                <a16:creationId xmlns:a16="http://schemas.microsoft.com/office/drawing/2014/main" id="{A65C2E57-E46D-40A1-BFAF-501A3619C5F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796D0C0-6013-47BE-BC69-DB034D2A53B0}"/>
              </a:ext>
            </a:extLst>
          </p:cNvPr>
          <p:cNvSpPr>
            <a:spLocks noGrp="1"/>
          </p:cNvSpPr>
          <p:nvPr>
            <p:ph type="sldNum" sz="quarter" idx="12"/>
          </p:nvPr>
        </p:nvSpPr>
        <p:spPr/>
        <p:txBody>
          <a:bodyPr/>
          <a:lstStyle/>
          <a:p>
            <a:fld id="{CD331227-691F-4B7F-8493-F4368ED92163}" type="slidenum">
              <a:rPr lang="zh-CN" altLang="en-US" smtClean="0"/>
              <a:t>‹#›</a:t>
            </a:fld>
            <a:endParaRPr lang="zh-CN" altLang="en-US"/>
          </a:p>
        </p:txBody>
      </p:sp>
    </p:spTree>
    <p:extLst>
      <p:ext uri="{BB962C8B-B14F-4D97-AF65-F5344CB8AC3E}">
        <p14:creationId xmlns:p14="http://schemas.microsoft.com/office/powerpoint/2010/main" val="8386179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B9AD4A-1025-49AB-8E53-50F1C1D93DB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277A028-3BD7-4BC2-A515-D9BF86727AAC}"/>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B0985669-CB99-4161-8E43-B8F95CBE99C8}"/>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02720DD4-B732-42F9-8593-B94159DA95CB}"/>
              </a:ext>
            </a:extLst>
          </p:cNvPr>
          <p:cNvSpPr>
            <a:spLocks noGrp="1"/>
          </p:cNvSpPr>
          <p:nvPr>
            <p:ph type="dt" sz="half" idx="10"/>
          </p:nvPr>
        </p:nvSpPr>
        <p:spPr/>
        <p:txBody>
          <a:bodyPr/>
          <a:lstStyle/>
          <a:p>
            <a:fld id="{496EBFAE-048D-461D-9F94-1EF1CAFC2409}" type="datetimeFigureOut">
              <a:rPr lang="zh-CN" altLang="en-US" smtClean="0"/>
              <a:t>2022/3/23</a:t>
            </a:fld>
            <a:endParaRPr lang="zh-CN" altLang="en-US"/>
          </a:p>
        </p:txBody>
      </p:sp>
      <p:sp>
        <p:nvSpPr>
          <p:cNvPr id="6" name="页脚占位符 5">
            <a:extLst>
              <a:ext uri="{FF2B5EF4-FFF2-40B4-BE49-F238E27FC236}">
                <a16:creationId xmlns:a16="http://schemas.microsoft.com/office/drawing/2014/main" id="{D3DAD2B0-55B4-4BA3-B2A0-BD5684D9E7C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2DE86B9-1ED0-4DDE-ADE4-7E79132F0246}"/>
              </a:ext>
            </a:extLst>
          </p:cNvPr>
          <p:cNvSpPr>
            <a:spLocks noGrp="1"/>
          </p:cNvSpPr>
          <p:nvPr>
            <p:ph type="sldNum" sz="quarter" idx="12"/>
          </p:nvPr>
        </p:nvSpPr>
        <p:spPr/>
        <p:txBody>
          <a:bodyPr/>
          <a:lstStyle/>
          <a:p>
            <a:fld id="{CD331227-691F-4B7F-8493-F4368ED92163}" type="slidenum">
              <a:rPr lang="zh-CN" altLang="en-US" smtClean="0"/>
              <a:t>‹#›</a:t>
            </a:fld>
            <a:endParaRPr lang="zh-CN" altLang="en-US"/>
          </a:p>
        </p:txBody>
      </p:sp>
    </p:spTree>
    <p:extLst>
      <p:ext uri="{BB962C8B-B14F-4D97-AF65-F5344CB8AC3E}">
        <p14:creationId xmlns:p14="http://schemas.microsoft.com/office/powerpoint/2010/main" val="14931539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76FE73-90DE-4723-8C5F-698701CF038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73509E91-6E16-4BBC-8E67-F79623C0E22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1ED393A2-B161-40F4-B15E-A76596D2965B}"/>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28A8C18E-D74F-4C55-9914-B309A20BBC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1E27BC41-7B96-40E7-BEB6-F01C0E0DD215}"/>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81979B55-3C11-456B-99DD-04E591EB2C94}"/>
              </a:ext>
            </a:extLst>
          </p:cNvPr>
          <p:cNvSpPr>
            <a:spLocks noGrp="1"/>
          </p:cNvSpPr>
          <p:nvPr>
            <p:ph type="dt" sz="half" idx="10"/>
          </p:nvPr>
        </p:nvSpPr>
        <p:spPr/>
        <p:txBody>
          <a:bodyPr/>
          <a:lstStyle/>
          <a:p>
            <a:fld id="{496EBFAE-048D-461D-9F94-1EF1CAFC2409}" type="datetimeFigureOut">
              <a:rPr lang="zh-CN" altLang="en-US" smtClean="0"/>
              <a:t>2022/3/23</a:t>
            </a:fld>
            <a:endParaRPr lang="zh-CN" altLang="en-US"/>
          </a:p>
        </p:txBody>
      </p:sp>
      <p:sp>
        <p:nvSpPr>
          <p:cNvPr id="8" name="页脚占位符 7">
            <a:extLst>
              <a:ext uri="{FF2B5EF4-FFF2-40B4-BE49-F238E27FC236}">
                <a16:creationId xmlns:a16="http://schemas.microsoft.com/office/drawing/2014/main" id="{CF29939D-A9AB-4271-908C-7EF0A5F5243A}"/>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C0DE0335-CA19-4080-8884-97C69A0B59C7}"/>
              </a:ext>
            </a:extLst>
          </p:cNvPr>
          <p:cNvSpPr>
            <a:spLocks noGrp="1"/>
          </p:cNvSpPr>
          <p:nvPr>
            <p:ph type="sldNum" sz="quarter" idx="12"/>
          </p:nvPr>
        </p:nvSpPr>
        <p:spPr/>
        <p:txBody>
          <a:bodyPr/>
          <a:lstStyle/>
          <a:p>
            <a:fld id="{CD331227-691F-4B7F-8493-F4368ED92163}" type="slidenum">
              <a:rPr lang="zh-CN" altLang="en-US" smtClean="0"/>
              <a:t>‹#›</a:t>
            </a:fld>
            <a:endParaRPr lang="zh-CN" altLang="en-US"/>
          </a:p>
        </p:txBody>
      </p:sp>
    </p:spTree>
    <p:extLst>
      <p:ext uri="{BB962C8B-B14F-4D97-AF65-F5344CB8AC3E}">
        <p14:creationId xmlns:p14="http://schemas.microsoft.com/office/powerpoint/2010/main" val="3503554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301147-E8D7-4809-9CEC-C1943EF63E15}"/>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5A039A6A-68EA-4491-B28F-A1A2C7650FFF}"/>
              </a:ext>
            </a:extLst>
          </p:cNvPr>
          <p:cNvSpPr>
            <a:spLocks noGrp="1"/>
          </p:cNvSpPr>
          <p:nvPr>
            <p:ph type="dt" sz="half" idx="10"/>
          </p:nvPr>
        </p:nvSpPr>
        <p:spPr/>
        <p:txBody>
          <a:bodyPr/>
          <a:lstStyle/>
          <a:p>
            <a:fld id="{496EBFAE-048D-461D-9F94-1EF1CAFC2409}" type="datetimeFigureOut">
              <a:rPr lang="zh-CN" altLang="en-US" smtClean="0"/>
              <a:t>2022/3/23</a:t>
            </a:fld>
            <a:endParaRPr lang="zh-CN" altLang="en-US"/>
          </a:p>
        </p:txBody>
      </p:sp>
      <p:sp>
        <p:nvSpPr>
          <p:cNvPr id="4" name="页脚占位符 3">
            <a:extLst>
              <a:ext uri="{FF2B5EF4-FFF2-40B4-BE49-F238E27FC236}">
                <a16:creationId xmlns:a16="http://schemas.microsoft.com/office/drawing/2014/main" id="{EE4DF346-11C2-4837-B2B4-3BB58CF72DBC}"/>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ECCB7ACF-57D8-4CA7-9F86-98DCF4F1AF84}"/>
              </a:ext>
            </a:extLst>
          </p:cNvPr>
          <p:cNvSpPr>
            <a:spLocks noGrp="1"/>
          </p:cNvSpPr>
          <p:nvPr>
            <p:ph type="sldNum" sz="quarter" idx="12"/>
          </p:nvPr>
        </p:nvSpPr>
        <p:spPr/>
        <p:txBody>
          <a:bodyPr/>
          <a:lstStyle/>
          <a:p>
            <a:fld id="{CD331227-691F-4B7F-8493-F4368ED92163}" type="slidenum">
              <a:rPr lang="zh-CN" altLang="en-US" smtClean="0"/>
              <a:t>‹#›</a:t>
            </a:fld>
            <a:endParaRPr lang="zh-CN" altLang="en-US"/>
          </a:p>
        </p:txBody>
      </p:sp>
    </p:spTree>
    <p:extLst>
      <p:ext uri="{BB962C8B-B14F-4D97-AF65-F5344CB8AC3E}">
        <p14:creationId xmlns:p14="http://schemas.microsoft.com/office/powerpoint/2010/main" val="10210417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552881DB-48F5-45E5-90E5-D14BDB5C4B3A}"/>
              </a:ext>
            </a:extLst>
          </p:cNvPr>
          <p:cNvSpPr>
            <a:spLocks noGrp="1"/>
          </p:cNvSpPr>
          <p:nvPr>
            <p:ph type="dt" sz="half" idx="10"/>
          </p:nvPr>
        </p:nvSpPr>
        <p:spPr/>
        <p:txBody>
          <a:bodyPr/>
          <a:lstStyle/>
          <a:p>
            <a:fld id="{496EBFAE-048D-461D-9F94-1EF1CAFC2409}" type="datetimeFigureOut">
              <a:rPr lang="zh-CN" altLang="en-US" smtClean="0"/>
              <a:t>2022/3/23</a:t>
            </a:fld>
            <a:endParaRPr lang="zh-CN" altLang="en-US"/>
          </a:p>
        </p:txBody>
      </p:sp>
      <p:sp>
        <p:nvSpPr>
          <p:cNvPr id="3" name="页脚占位符 2">
            <a:extLst>
              <a:ext uri="{FF2B5EF4-FFF2-40B4-BE49-F238E27FC236}">
                <a16:creationId xmlns:a16="http://schemas.microsoft.com/office/drawing/2014/main" id="{DAA9B22C-0112-4A50-BE16-6686C0AF9599}"/>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83DFD83B-3019-48F5-954B-55728AB17700}"/>
              </a:ext>
            </a:extLst>
          </p:cNvPr>
          <p:cNvSpPr>
            <a:spLocks noGrp="1"/>
          </p:cNvSpPr>
          <p:nvPr>
            <p:ph type="sldNum" sz="quarter" idx="12"/>
          </p:nvPr>
        </p:nvSpPr>
        <p:spPr/>
        <p:txBody>
          <a:bodyPr/>
          <a:lstStyle/>
          <a:p>
            <a:fld id="{CD331227-691F-4B7F-8493-F4368ED92163}" type="slidenum">
              <a:rPr lang="zh-CN" altLang="en-US" smtClean="0"/>
              <a:t>‹#›</a:t>
            </a:fld>
            <a:endParaRPr lang="zh-CN" altLang="en-US"/>
          </a:p>
        </p:txBody>
      </p:sp>
    </p:spTree>
    <p:extLst>
      <p:ext uri="{BB962C8B-B14F-4D97-AF65-F5344CB8AC3E}">
        <p14:creationId xmlns:p14="http://schemas.microsoft.com/office/powerpoint/2010/main" val="31966113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7173CD-1487-452B-B600-9CCA781DFA9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CFEC131C-5CE3-44F0-A9B5-3CDB5A22CCE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09CC4264-DF8C-424B-872B-8617B3BD03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5654AE3F-53DA-4F4E-BA62-08C44C66C311}"/>
              </a:ext>
            </a:extLst>
          </p:cNvPr>
          <p:cNvSpPr>
            <a:spLocks noGrp="1"/>
          </p:cNvSpPr>
          <p:nvPr>
            <p:ph type="dt" sz="half" idx="10"/>
          </p:nvPr>
        </p:nvSpPr>
        <p:spPr/>
        <p:txBody>
          <a:bodyPr/>
          <a:lstStyle/>
          <a:p>
            <a:fld id="{496EBFAE-048D-461D-9F94-1EF1CAFC2409}" type="datetimeFigureOut">
              <a:rPr lang="zh-CN" altLang="en-US" smtClean="0"/>
              <a:t>2022/3/23</a:t>
            </a:fld>
            <a:endParaRPr lang="zh-CN" altLang="en-US"/>
          </a:p>
        </p:txBody>
      </p:sp>
      <p:sp>
        <p:nvSpPr>
          <p:cNvPr id="6" name="页脚占位符 5">
            <a:extLst>
              <a:ext uri="{FF2B5EF4-FFF2-40B4-BE49-F238E27FC236}">
                <a16:creationId xmlns:a16="http://schemas.microsoft.com/office/drawing/2014/main" id="{83337C71-FE68-4F81-95A7-B497D3155F4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9F7E37C-D470-405E-A438-B9E39BB80568}"/>
              </a:ext>
            </a:extLst>
          </p:cNvPr>
          <p:cNvSpPr>
            <a:spLocks noGrp="1"/>
          </p:cNvSpPr>
          <p:nvPr>
            <p:ph type="sldNum" sz="quarter" idx="12"/>
          </p:nvPr>
        </p:nvSpPr>
        <p:spPr/>
        <p:txBody>
          <a:bodyPr/>
          <a:lstStyle/>
          <a:p>
            <a:fld id="{CD331227-691F-4B7F-8493-F4368ED92163}" type="slidenum">
              <a:rPr lang="zh-CN" altLang="en-US" smtClean="0"/>
              <a:t>‹#›</a:t>
            </a:fld>
            <a:endParaRPr lang="zh-CN" altLang="en-US"/>
          </a:p>
        </p:txBody>
      </p:sp>
    </p:spTree>
    <p:extLst>
      <p:ext uri="{BB962C8B-B14F-4D97-AF65-F5344CB8AC3E}">
        <p14:creationId xmlns:p14="http://schemas.microsoft.com/office/powerpoint/2010/main" val="1837796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C554C6-22D9-49F2-AE60-405A03C5760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7B1B836-5E82-4A5F-A64E-0261CB4308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6E8A403E-280E-432A-857B-185DA8041A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DF0A5007-E059-4BBC-A01E-BF2A486AC93F}"/>
              </a:ext>
            </a:extLst>
          </p:cNvPr>
          <p:cNvSpPr>
            <a:spLocks noGrp="1"/>
          </p:cNvSpPr>
          <p:nvPr>
            <p:ph type="dt" sz="half" idx="10"/>
          </p:nvPr>
        </p:nvSpPr>
        <p:spPr/>
        <p:txBody>
          <a:bodyPr/>
          <a:lstStyle/>
          <a:p>
            <a:fld id="{496EBFAE-048D-461D-9F94-1EF1CAFC2409}" type="datetimeFigureOut">
              <a:rPr lang="zh-CN" altLang="en-US" smtClean="0"/>
              <a:t>2022/3/23</a:t>
            </a:fld>
            <a:endParaRPr lang="zh-CN" altLang="en-US"/>
          </a:p>
        </p:txBody>
      </p:sp>
      <p:sp>
        <p:nvSpPr>
          <p:cNvPr id="6" name="页脚占位符 5">
            <a:extLst>
              <a:ext uri="{FF2B5EF4-FFF2-40B4-BE49-F238E27FC236}">
                <a16:creationId xmlns:a16="http://schemas.microsoft.com/office/drawing/2014/main" id="{65D1F1C7-D411-4A87-BE89-8247F607F6A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0F54B60-1BDA-4E1B-A002-F650B37E59A0}"/>
              </a:ext>
            </a:extLst>
          </p:cNvPr>
          <p:cNvSpPr>
            <a:spLocks noGrp="1"/>
          </p:cNvSpPr>
          <p:nvPr>
            <p:ph type="sldNum" sz="quarter" idx="12"/>
          </p:nvPr>
        </p:nvSpPr>
        <p:spPr/>
        <p:txBody>
          <a:bodyPr/>
          <a:lstStyle/>
          <a:p>
            <a:fld id="{CD331227-691F-4B7F-8493-F4368ED92163}" type="slidenum">
              <a:rPr lang="zh-CN" altLang="en-US" smtClean="0"/>
              <a:t>‹#›</a:t>
            </a:fld>
            <a:endParaRPr lang="zh-CN" altLang="en-US"/>
          </a:p>
        </p:txBody>
      </p:sp>
    </p:spTree>
    <p:extLst>
      <p:ext uri="{BB962C8B-B14F-4D97-AF65-F5344CB8AC3E}">
        <p14:creationId xmlns:p14="http://schemas.microsoft.com/office/powerpoint/2010/main" val="33844805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117914B-6D9A-4D2C-A001-F5FD03BFC35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a:extLst>
              <a:ext uri="{FF2B5EF4-FFF2-40B4-BE49-F238E27FC236}">
                <a16:creationId xmlns:a16="http://schemas.microsoft.com/office/drawing/2014/main" id="{ABBB534C-5C5F-4754-B1FB-6657D386A25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a:extLst>
              <a:ext uri="{FF2B5EF4-FFF2-40B4-BE49-F238E27FC236}">
                <a16:creationId xmlns:a16="http://schemas.microsoft.com/office/drawing/2014/main" id="{F2843A19-00C0-4FCE-9609-C81B11D50F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字魂59号-创粗黑" panose="00000500000000000000" pitchFamily="2" charset="-122"/>
                <a:ea typeface="字魂59号-创粗黑" panose="00000500000000000000" pitchFamily="2" charset="-122"/>
              </a:defRPr>
            </a:lvl1pPr>
          </a:lstStyle>
          <a:p>
            <a:fld id="{496EBFAE-048D-461D-9F94-1EF1CAFC2409}" type="datetimeFigureOut">
              <a:rPr lang="zh-CN" altLang="en-US" smtClean="0"/>
              <a:pPr/>
              <a:t>2022/3/23</a:t>
            </a:fld>
            <a:endParaRPr lang="zh-CN" altLang="en-US" dirty="0"/>
          </a:p>
        </p:txBody>
      </p:sp>
      <p:sp>
        <p:nvSpPr>
          <p:cNvPr id="5" name="页脚占位符 4">
            <a:extLst>
              <a:ext uri="{FF2B5EF4-FFF2-40B4-BE49-F238E27FC236}">
                <a16:creationId xmlns:a16="http://schemas.microsoft.com/office/drawing/2014/main" id="{B44DC738-F377-4DC7-805E-D30AC5CC06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字魂59号-创粗黑" panose="00000500000000000000" pitchFamily="2" charset="-122"/>
                <a:ea typeface="字魂59号-创粗黑" panose="00000500000000000000" pitchFamily="2" charset="-122"/>
              </a:defRPr>
            </a:lvl1pPr>
          </a:lstStyle>
          <a:p>
            <a:endParaRPr lang="zh-CN" altLang="en-US" dirty="0"/>
          </a:p>
        </p:txBody>
      </p:sp>
      <p:sp>
        <p:nvSpPr>
          <p:cNvPr id="6" name="灯片编号占位符 5">
            <a:extLst>
              <a:ext uri="{FF2B5EF4-FFF2-40B4-BE49-F238E27FC236}">
                <a16:creationId xmlns:a16="http://schemas.microsoft.com/office/drawing/2014/main" id="{E66FC0A3-6D86-495A-B904-2F1D0EE170D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字魂59号-创粗黑" panose="00000500000000000000" pitchFamily="2" charset="-122"/>
                <a:ea typeface="字魂59号-创粗黑" panose="00000500000000000000" pitchFamily="2" charset="-122"/>
              </a:defRPr>
            </a:lvl1pPr>
          </a:lstStyle>
          <a:p>
            <a:fld id="{CD331227-691F-4B7F-8493-F4368ED92163}" type="slidenum">
              <a:rPr lang="zh-CN" altLang="en-US" smtClean="0"/>
              <a:pPr/>
              <a:t>‹#›</a:t>
            </a:fld>
            <a:endParaRPr lang="zh-CN" altLang="en-US" dirty="0"/>
          </a:p>
        </p:txBody>
      </p:sp>
    </p:spTree>
    <p:extLst>
      <p:ext uri="{BB962C8B-B14F-4D97-AF65-F5344CB8AC3E}">
        <p14:creationId xmlns:p14="http://schemas.microsoft.com/office/powerpoint/2010/main" val="23843286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字魂59号-创粗黑" panose="00000500000000000000" pitchFamily="2" charset="-122"/>
          <a:ea typeface="字魂59号-创粗黑" panose="00000500000000000000" pitchFamily="2"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字魂59号-创粗黑" panose="00000500000000000000" pitchFamily="2" charset="-122"/>
          <a:ea typeface="字魂59号-创粗黑" panose="00000500000000000000" pitchFamily="2"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字魂59号-创粗黑" panose="00000500000000000000" pitchFamily="2" charset="-122"/>
          <a:ea typeface="字魂59号-创粗黑" panose="00000500000000000000" pitchFamily="2"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字魂59号-创粗黑" panose="00000500000000000000" pitchFamily="2" charset="-122"/>
          <a:ea typeface="字魂59号-创粗黑" panose="00000500000000000000" pitchFamily="2"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字魂59号-创粗黑" panose="00000500000000000000" pitchFamily="2" charset="-122"/>
          <a:ea typeface="字魂59号-创粗黑" panose="00000500000000000000" pitchFamily="2"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字魂59号-创粗黑" panose="00000500000000000000" pitchFamily="2" charset="-122"/>
          <a:ea typeface="字魂59号-创粗黑" panose="00000500000000000000"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9.jpe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0.png"/><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2.png"/><Relationship Id="rId7"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接连接符 11">
            <a:extLst>
              <a:ext uri="{FF2B5EF4-FFF2-40B4-BE49-F238E27FC236}">
                <a16:creationId xmlns:a16="http://schemas.microsoft.com/office/drawing/2014/main" id="{2B5F9587-4CFB-4363-9AD0-736F03B41A63}"/>
              </a:ext>
            </a:extLst>
          </p:cNvPr>
          <p:cNvCxnSpPr>
            <a:cxnSpLocks/>
          </p:cNvCxnSpPr>
          <p:nvPr/>
        </p:nvCxnSpPr>
        <p:spPr>
          <a:xfrm>
            <a:off x="2512025" y="2673537"/>
            <a:ext cx="6928077" cy="0"/>
          </a:xfrm>
          <a:prstGeom prst="line">
            <a:avLst/>
          </a:prstGeom>
          <a:ln w="19050">
            <a:solidFill>
              <a:srgbClr val="004098"/>
            </a:solidFill>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B8DECB90-59F5-48D2-873F-9773CB178071}"/>
              </a:ext>
            </a:extLst>
          </p:cNvPr>
          <p:cNvSpPr txBox="1"/>
          <p:nvPr/>
        </p:nvSpPr>
        <p:spPr>
          <a:xfrm>
            <a:off x="2512025" y="2782149"/>
            <a:ext cx="6900085" cy="769441"/>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4400" b="0" i="0" u="none" strike="noStrike" kern="1200" cap="none" spc="0" normalizeH="0" baseline="0" dirty="0">
                <a:ln>
                  <a:noFill/>
                </a:ln>
                <a:solidFill>
                  <a:srgbClr val="004578"/>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rPr>
              <a:t>基于深度学习的语言模型</a:t>
            </a:r>
            <a:endParaRPr kumimoji="0" lang="zh-CN" altLang="en-US" sz="4400" b="0" i="0" u="none" strike="noStrike" kern="1200" cap="none" spc="0" normalizeH="0" baseline="0" noProof="0" dirty="0">
              <a:ln>
                <a:noFill/>
              </a:ln>
              <a:solidFill>
                <a:srgbClr val="004578"/>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cxnSp>
        <p:nvCxnSpPr>
          <p:cNvPr id="16" name="直接连接符 15">
            <a:extLst>
              <a:ext uri="{FF2B5EF4-FFF2-40B4-BE49-F238E27FC236}">
                <a16:creationId xmlns:a16="http://schemas.microsoft.com/office/drawing/2014/main" id="{7134FBB8-2207-4766-A8A9-0211878451AF}"/>
              </a:ext>
            </a:extLst>
          </p:cNvPr>
          <p:cNvCxnSpPr>
            <a:cxnSpLocks/>
          </p:cNvCxnSpPr>
          <p:nvPr/>
        </p:nvCxnSpPr>
        <p:spPr>
          <a:xfrm>
            <a:off x="2521355" y="3689686"/>
            <a:ext cx="7025951" cy="0"/>
          </a:xfrm>
          <a:prstGeom prst="line">
            <a:avLst/>
          </a:prstGeom>
          <a:ln w="19050">
            <a:solidFill>
              <a:srgbClr val="004098"/>
            </a:solidFill>
          </a:ln>
        </p:spPr>
        <p:style>
          <a:lnRef idx="1">
            <a:schemeClr val="accent1"/>
          </a:lnRef>
          <a:fillRef idx="0">
            <a:schemeClr val="accent1"/>
          </a:fillRef>
          <a:effectRef idx="0">
            <a:schemeClr val="accent1"/>
          </a:effectRef>
          <a:fontRef idx="minor">
            <a:schemeClr val="tx1"/>
          </a:fontRef>
        </p:style>
      </p:cxnSp>
      <p:pic>
        <p:nvPicPr>
          <p:cNvPr id="13" name="图片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06577" y="526642"/>
            <a:ext cx="1545430" cy="1545430"/>
          </a:xfrm>
          <a:prstGeom prst="rect">
            <a:avLst/>
          </a:prstGeom>
        </p:spPr>
      </p:pic>
      <p:sp>
        <p:nvSpPr>
          <p:cNvPr id="7" name="文本框 6">
            <a:extLst>
              <a:ext uri="{FF2B5EF4-FFF2-40B4-BE49-F238E27FC236}">
                <a16:creationId xmlns:a16="http://schemas.microsoft.com/office/drawing/2014/main" id="{95967702-28FE-418F-8B6D-A133A53CA8B2}"/>
              </a:ext>
            </a:extLst>
          </p:cNvPr>
          <p:cNvSpPr txBox="1"/>
          <p:nvPr/>
        </p:nvSpPr>
        <p:spPr>
          <a:xfrm>
            <a:off x="4503506" y="3953429"/>
            <a:ext cx="2945114" cy="369332"/>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字魂59号-创粗黑" panose="00000500000000000000" pitchFamily="2" charset="-122"/>
                <a:sym typeface="字魂59号-创粗黑" panose="00000500000000000000" pitchFamily="2" charset="-122"/>
              </a:rPr>
              <a:t>组员：</a:t>
            </a:r>
            <a:r>
              <a:rPr lang="zh-CN" altLang="en-US" dirty="0">
                <a:solidFill>
                  <a:prstClr val="black"/>
                </a:solidFill>
                <a:latin typeface="微软雅黑" panose="020B0503020204020204" pitchFamily="34" charset="-122"/>
                <a:ea typeface="字魂59号-创粗黑" panose="00000500000000000000" pitchFamily="2" charset="-122"/>
                <a:sym typeface="字魂59号-创粗黑" panose="00000500000000000000" pitchFamily="2" charset="-122"/>
              </a:rPr>
              <a:t>李慧</a:t>
            </a:r>
            <a:r>
              <a:rPr lang="en-US" altLang="zh-CN" dirty="0">
                <a:solidFill>
                  <a:prstClr val="black"/>
                </a:solidFill>
                <a:latin typeface="微软雅黑" panose="020B0503020204020204" pitchFamily="34" charset="-122"/>
                <a:ea typeface="字魂59号-创粗黑" panose="00000500000000000000" pitchFamily="2" charset="-122"/>
                <a:sym typeface="字魂59号-创粗黑" panose="00000500000000000000" pitchFamily="2" charset="-122"/>
              </a:rPr>
              <a:t> </a:t>
            </a:r>
            <a:r>
              <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字魂59号-创粗黑" panose="00000500000000000000" pitchFamily="2" charset="-122"/>
                <a:sym typeface="字魂59号-创粗黑" panose="00000500000000000000" pitchFamily="2" charset="-122"/>
              </a:rPr>
              <a:t>吴世伟</a:t>
            </a:r>
            <a:r>
              <a:rPr lang="zh-CN" altLang="en-US" dirty="0">
                <a:solidFill>
                  <a:prstClr val="black"/>
                </a:solidFill>
                <a:latin typeface="微软雅黑" panose="020B0503020204020204" pitchFamily="34" charset="-122"/>
                <a:ea typeface="字魂59号-创粗黑" panose="00000500000000000000" pitchFamily="2" charset="-122"/>
                <a:sym typeface="字魂59号-创粗黑" panose="00000500000000000000" pitchFamily="2" charset="-122"/>
              </a:rPr>
              <a:t> 刘垚</a:t>
            </a:r>
            <a:endParaRPr kumimoji="0" lang="en-US" altLang="zh-CN" sz="1800" b="0" i="0" u="none" strike="noStrike" kern="1200" cap="none" spc="0" normalizeH="0" baseline="0" noProof="0" dirty="0">
              <a:ln>
                <a:noFill/>
              </a:ln>
              <a:solidFill>
                <a:prstClr val="black"/>
              </a:solidFill>
              <a:effectLst/>
              <a:uLnTx/>
              <a:uFillTx/>
              <a:latin typeface="微软雅黑" panose="020B0503020204020204" pitchFamily="34" charset="-122"/>
              <a:ea typeface="字魂59号-创粗黑" panose="00000500000000000000" pitchFamily="2" charset="-122"/>
              <a:sym typeface="字魂59号-创粗黑" panose="00000500000000000000" pitchFamily="2" charset="-122"/>
            </a:endParaRPr>
          </a:p>
        </p:txBody>
      </p:sp>
    </p:spTree>
    <p:extLst>
      <p:ext uri="{BB962C8B-B14F-4D97-AF65-F5344CB8AC3E}">
        <p14:creationId xmlns:p14="http://schemas.microsoft.com/office/powerpoint/2010/main" val="10374419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9C58A4E-098F-4650-8D06-3F0F0864346E}"/>
              </a:ext>
            </a:extLst>
          </p:cNvPr>
          <p:cNvSpPr/>
          <p:nvPr/>
        </p:nvSpPr>
        <p:spPr>
          <a:xfrm>
            <a:off x="600075" y="676275"/>
            <a:ext cx="10991850" cy="5505450"/>
          </a:xfrm>
          <a:prstGeom prst="rect">
            <a:avLst/>
          </a:prstGeom>
          <a:solidFill>
            <a:srgbClr val="F2F2F2"/>
          </a:solidFill>
          <a:ln>
            <a:noFill/>
          </a:ln>
          <a:effectLst>
            <a:outerShdw blurRad="330200" dir="2700000" sx="101000" sy="101000" algn="tl"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cxnSp>
        <p:nvCxnSpPr>
          <p:cNvPr id="5" name="直接连接符 4">
            <a:extLst>
              <a:ext uri="{FF2B5EF4-FFF2-40B4-BE49-F238E27FC236}">
                <a16:creationId xmlns:a16="http://schemas.microsoft.com/office/drawing/2014/main" id="{8A6E0889-C16C-4403-8432-5611E6652FFC}"/>
              </a:ext>
            </a:extLst>
          </p:cNvPr>
          <p:cNvCxnSpPr>
            <a:cxnSpLocks/>
          </p:cNvCxnSpPr>
          <p:nvPr/>
        </p:nvCxnSpPr>
        <p:spPr>
          <a:xfrm>
            <a:off x="3386878" y="2849254"/>
            <a:ext cx="5418245" cy="0"/>
          </a:xfrm>
          <a:prstGeom prst="line">
            <a:avLst/>
          </a:prstGeom>
          <a:ln w="19050">
            <a:solidFill>
              <a:srgbClr val="004098"/>
            </a:solidFill>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145600F1-D570-46F7-9E3E-81D22A6BA5D6}"/>
              </a:ext>
            </a:extLst>
          </p:cNvPr>
          <p:cNvSpPr txBox="1"/>
          <p:nvPr/>
        </p:nvSpPr>
        <p:spPr>
          <a:xfrm>
            <a:off x="3293074" y="2957866"/>
            <a:ext cx="5605853" cy="769441"/>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lang="zh-CN" altLang="en-US" sz="4400" dirty="0">
                <a:solidFill>
                  <a:srgbClr val="004578"/>
                </a:solidFill>
                <a:latin typeface="字魂59号-创粗黑" panose="00000500000000000000" pitchFamily="2" charset="-122"/>
                <a:ea typeface="字魂59号-创粗黑" panose="00000500000000000000" pitchFamily="2" charset="-122"/>
                <a:sym typeface="字魂59号-创粗黑" panose="00000500000000000000" pitchFamily="2" charset="-122"/>
              </a:rPr>
              <a:t>神经概率</a:t>
            </a:r>
            <a:r>
              <a:rPr kumimoji="0" lang="zh-CN" altLang="en-US" sz="4400" b="0" i="0" u="none" strike="noStrike" kern="1200" cap="none" spc="0" normalizeH="0" baseline="0" noProof="0" dirty="0">
                <a:ln>
                  <a:noFill/>
                </a:ln>
                <a:solidFill>
                  <a:srgbClr val="004578"/>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rPr>
              <a:t>语言模型</a:t>
            </a:r>
          </a:p>
        </p:txBody>
      </p:sp>
      <p:cxnSp>
        <p:nvCxnSpPr>
          <p:cNvPr id="7" name="直接连接符 6">
            <a:extLst>
              <a:ext uri="{FF2B5EF4-FFF2-40B4-BE49-F238E27FC236}">
                <a16:creationId xmlns:a16="http://schemas.microsoft.com/office/drawing/2014/main" id="{D60D66E3-7891-49B7-8D10-BA804CC96984}"/>
              </a:ext>
            </a:extLst>
          </p:cNvPr>
          <p:cNvCxnSpPr>
            <a:cxnSpLocks/>
          </p:cNvCxnSpPr>
          <p:nvPr/>
        </p:nvCxnSpPr>
        <p:spPr>
          <a:xfrm>
            <a:off x="3386878" y="3878922"/>
            <a:ext cx="5418245" cy="0"/>
          </a:xfrm>
          <a:prstGeom prst="line">
            <a:avLst/>
          </a:prstGeom>
          <a:ln w="19050">
            <a:solidFill>
              <a:srgbClr val="004098"/>
            </a:solidFill>
          </a:ln>
        </p:spPr>
        <p:style>
          <a:lnRef idx="1">
            <a:schemeClr val="accent1"/>
          </a:lnRef>
          <a:fillRef idx="0">
            <a:schemeClr val="accent1"/>
          </a:fillRef>
          <a:effectRef idx="0">
            <a:schemeClr val="accent1"/>
          </a:effectRef>
          <a:fontRef idx="minor">
            <a:schemeClr val="tx1"/>
          </a:fontRef>
        </p:style>
      </p:cxnSp>
      <p:sp>
        <p:nvSpPr>
          <p:cNvPr id="10" name="椭圆 9">
            <a:extLst>
              <a:ext uri="{FF2B5EF4-FFF2-40B4-BE49-F238E27FC236}">
                <a16:creationId xmlns:a16="http://schemas.microsoft.com/office/drawing/2014/main" id="{733B284A-20AC-47F1-AEB3-B7C7E124906B}"/>
              </a:ext>
            </a:extLst>
          </p:cNvPr>
          <p:cNvSpPr/>
          <p:nvPr/>
        </p:nvSpPr>
        <p:spPr>
          <a:xfrm>
            <a:off x="5367338" y="1214438"/>
            <a:ext cx="1457325" cy="1457325"/>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5400" b="0" i="0" u="none" strike="noStrike" kern="1200" cap="none" spc="0" normalizeH="0" baseline="0" noProof="0" dirty="0">
                <a:ln>
                  <a:noFill/>
                </a:ln>
                <a:solidFill>
                  <a:prstClr val="white"/>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rPr>
              <a:t>03</a:t>
            </a:r>
            <a:endParaRPr kumimoji="0" lang="zh-CN" altLang="en-US" sz="5400" b="0" i="0" u="none" strike="noStrike" kern="1200" cap="none" spc="0" normalizeH="0" baseline="0" noProof="0" dirty="0">
              <a:ln>
                <a:noFill/>
              </a:ln>
              <a:solidFill>
                <a:prstClr val="white"/>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Tree>
    <p:extLst>
      <p:ext uri="{BB962C8B-B14F-4D97-AF65-F5344CB8AC3E}">
        <p14:creationId xmlns:p14="http://schemas.microsoft.com/office/powerpoint/2010/main" val="32200351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7BE8BCC-7236-45DF-B1EE-78F3F20A3C77}"/>
              </a:ext>
            </a:extLst>
          </p:cNvPr>
          <p:cNvSpPr txBox="1"/>
          <p:nvPr/>
        </p:nvSpPr>
        <p:spPr>
          <a:xfrm>
            <a:off x="22954" y="241684"/>
            <a:ext cx="5641866"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4578"/>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rPr>
              <a:t>3 </a:t>
            </a:r>
            <a:r>
              <a:rPr kumimoji="0" lang="zh-CN" altLang="en-US" sz="2400" b="0" i="0" u="none" strike="noStrike" kern="1200" cap="none" spc="0" normalizeH="0" baseline="0" noProof="0" dirty="0">
                <a:ln>
                  <a:noFill/>
                </a:ln>
                <a:solidFill>
                  <a:srgbClr val="004578"/>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rPr>
              <a:t>神经概率语言模型</a:t>
            </a:r>
            <a:r>
              <a:rPr lang="en-US" altLang="zh-CN" sz="2400" dirty="0">
                <a:solidFill>
                  <a:srgbClr val="004578"/>
                </a:solidFill>
                <a:latin typeface="字魂59号-创粗黑" panose="00000500000000000000" pitchFamily="2" charset="-122"/>
                <a:ea typeface="字魂59号-创粗黑" panose="00000500000000000000" pitchFamily="2" charset="-122"/>
                <a:sym typeface="字魂59号-创粗黑" panose="00000500000000000000" pitchFamily="2" charset="-122"/>
              </a:rPr>
              <a:t>——</a:t>
            </a:r>
            <a:r>
              <a:rPr lang="en-US" altLang="zh-CN" sz="2400" dirty="0" err="1">
                <a:solidFill>
                  <a:srgbClr val="004578"/>
                </a:solidFill>
                <a:latin typeface="字魂59号-创粗黑" panose="00000500000000000000" pitchFamily="2" charset="-122"/>
                <a:ea typeface="字魂59号-创粗黑" panose="00000500000000000000" pitchFamily="2" charset="-122"/>
                <a:sym typeface="字魂59号-创粗黑" panose="00000500000000000000" pitchFamily="2" charset="-122"/>
              </a:rPr>
              <a:t>Bengio</a:t>
            </a:r>
            <a:r>
              <a:rPr lang="zh-CN" altLang="en-US" sz="2400" dirty="0">
                <a:solidFill>
                  <a:srgbClr val="004578"/>
                </a:solidFill>
                <a:latin typeface="字魂59号-创粗黑" panose="00000500000000000000" pitchFamily="2" charset="-122"/>
                <a:ea typeface="字魂59号-创粗黑" panose="00000500000000000000" pitchFamily="2" charset="-122"/>
                <a:sym typeface="字魂59号-创粗黑" panose="00000500000000000000" pitchFamily="2" charset="-122"/>
              </a:rPr>
              <a:t>模型</a:t>
            </a:r>
            <a:r>
              <a:rPr lang="en-US" altLang="zh-CN" sz="1600" baseline="90000" dirty="0"/>
              <a:t>[2] </a:t>
            </a:r>
            <a:endParaRPr kumimoji="0" lang="zh-CN" altLang="en-US" sz="1600" b="0" i="0" u="none" strike="noStrike" kern="1200" cap="none" spc="0" normalizeH="0" baseline="90000" noProof="0" dirty="0">
              <a:ln>
                <a:noFill/>
              </a:ln>
              <a:solidFill>
                <a:srgbClr val="004578"/>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nvGrpSpPr>
          <p:cNvPr id="24" name="组合 23"/>
          <p:cNvGrpSpPr/>
          <p:nvPr/>
        </p:nvGrpSpPr>
        <p:grpSpPr>
          <a:xfrm>
            <a:off x="10625098" y="6532"/>
            <a:ext cx="1445604" cy="1030766"/>
            <a:chOff x="597913" y="-30897"/>
            <a:chExt cx="1461155" cy="1030766"/>
          </a:xfrm>
        </p:grpSpPr>
        <p:pic>
          <p:nvPicPr>
            <p:cNvPr id="31" name="图片 3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8141" y="-30897"/>
              <a:ext cx="702231" cy="702231"/>
            </a:xfrm>
            <a:prstGeom prst="rect">
              <a:avLst/>
            </a:prstGeom>
          </p:spPr>
        </p:pic>
        <p:sp>
          <p:nvSpPr>
            <p:cNvPr id="32" name="文本框 31"/>
            <p:cNvSpPr txBox="1"/>
            <p:nvPr/>
          </p:nvSpPr>
          <p:spPr>
            <a:xfrm>
              <a:off x="597913" y="661315"/>
              <a:ext cx="1461155" cy="338554"/>
            </a:xfrm>
            <a:prstGeom prst="rect">
              <a:avLst/>
            </a:prstGeom>
            <a:noFill/>
          </p:spPr>
          <p:txBody>
            <a:bodyPr wrap="square" rtlCol="0">
              <a:spAutoFit/>
            </a:bodyPr>
            <a:lstStyle/>
            <a:p>
              <a:r>
                <a:rPr lang="zh-CN" altLang="en-US" sz="1600" dirty="0">
                  <a:solidFill>
                    <a:srgbClr val="132E65"/>
                  </a:solidFill>
                  <a:latin typeface="华文行楷" panose="02010800040101010101" pitchFamily="2" charset="-122"/>
                  <a:ea typeface="华文行楷" panose="02010800040101010101" pitchFamily="2" charset="-122"/>
                </a:rPr>
                <a:t>天津科技大学</a:t>
              </a:r>
              <a:endParaRPr lang="en-US" altLang="zh-CN" sz="1600" dirty="0">
                <a:solidFill>
                  <a:srgbClr val="132E65"/>
                </a:solidFill>
                <a:latin typeface="华文行楷" panose="02010800040101010101" pitchFamily="2" charset="-122"/>
                <a:ea typeface="华文行楷" panose="02010800040101010101" pitchFamily="2" charset="-122"/>
              </a:endParaRPr>
            </a:p>
          </p:txBody>
        </p:sp>
      </p:grpSp>
      <p:sp>
        <p:nvSpPr>
          <p:cNvPr id="16" name="文本框 15">
            <a:extLst>
              <a:ext uri="{FF2B5EF4-FFF2-40B4-BE49-F238E27FC236}">
                <a16:creationId xmlns:a16="http://schemas.microsoft.com/office/drawing/2014/main" id="{697779FC-9135-4D90-9E89-E4B09A7559DC}"/>
              </a:ext>
            </a:extLst>
          </p:cNvPr>
          <p:cNvSpPr txBox="1"/>
          <p:nvPr/>
        </p:nvSpPr>
        <p:spPr>
          <a:xfrm>
            <a:off x="979424" y="1037298"/>
            <a:ext cx="9119477" cy="369332"/>
          </a:xfrm>
          <a:prstGeom prst="rect">
            <a:avLst/>
          </a:prstGeom>
          <a:noFill/>
        </p:spPr>
        <p:txBody>
          <a:bodyPr wrap="square">
            <a:spAutoFit/>
          </a:bodyPr>
          <a:lstStyle/>
          <a:p>
            <a:pPr algn="l"/>
            <a:r>
              <a:rPr lang="en-US" altLang="zh-CN" i="0" dirty="0" err="1">
                <a:solidFill>
                  <a:srgbClr val="121212"/>
                </a:solidFill>
                <a:effectLst/>
                <a:latin typeface="微软雅黑" panose="020B0503020204020204" pitchFamily="34" charset="-122"/>
                <a:ea typeface="微软雅黑" panose="020B0503020204020204" pitchFamily="34" charset="-122"/>
              </a:rPr>
              <a:t>Bengio</a:t>
            </a:r>
            <a:r>
              <a:rPr lang="zh-CN" altLang="en-US" i="0" dirty="0">
                <a:solidFill>
                  <a:srgbClr val="121212"/>
                </a:solidFill>
                <a:effectLst/>
                <a:latin typeface="微软雅黑" panose="020B0503020204020204" pitchFamily="34" charset="-122"/>
                <a:ea typeface="微软雅黑" panose="020B0503020204020204" pitchFamily="34" charset="-122"/>
              </a:rPr>
              <a:t>模型：</a:t>
            </a:r>
          </a:p>
        </p:txBody>
      </p:sp>
      <p:sp>
        <p:nvSpPr>
          <p:cNvPr id="8" name="文本框 7">
            <a:extLst>
              <a:ext uri="{FF2B5EF4-FFF2-40B4-BE49-F238E27FC236}">
                <a16:creationId xmlns:a16="http://schemas.microsoft.com/office/drawing/2014/main" id="{D5F5FABF-92D7-43A5-9A97-9826A9DC3ADB}"/>
              </a:ext>
            </a:extLst>
          </p:cNvPr>
          <p:cNvSpPr txBox="1"/>
          <p:nvPr/>
        </p:nvSpPr>
        <p:spPr>
          <a:xfrm>
            <a:off x="979424" y="1406630"/>
            <a:ext cx="9645674" cy="923330"/>
          </a:xfrm>
          <a:prstGeom prst="rect">
            <a:avLst/>
          </a:prstGeom>
          <a:noFill/>
        </p:spPr>
        <p:txBody>
          <a:bodyPr wrap="square">
            <a:spAutoFit/>
          </a:bodyPr>
          <a:lstStyle/>
          <a:p>
            <a:pPr algn="l"/>
            <a:r>
              <a:rPr lang="zh-CN" altLang="en-US" i="0" dirty="0">
                <a:solidFill>
                  <a:srgbClr val="121212"/>
                </a:solidFill>
                <a:effectLst/>
                <a:latin typeface="微软雅黑" panose="020B0503020204020204" pitchFamily="34" charset="-122"/>
                <a:ea typeface="微软雅黑" panose="020B0503020204020204" pitchFamily="34" charset="-122"/>
              </a:rPr>
              <a:t>最早将神经网络应用于概率语言模型的工作</a:t>
            </a:r>
            <a:r>
              <a:rPr lang="en-US" altLang="zh-CN" i="0" dirty="0">
                <a:solidFill>
                  <a:srgbClr val="121212"/>
                </a:solidFill>
                <a:effectLst/>
                <a:latin typeface="微软雅黑" panose="020B0503020204020204" pitchFamily="34" charset="-122"/>
                <a:ea typeface="微软雅黑" panose="020B0503020204020204" pitchFamily="34" charset="-122"/>
              </a:rPr>
              <a:t>,</a:t>
            </a:r>
            <a:r>
              <a:rPr lang="zh-CN" altLang="en-US" i="0" dirty="0">
                <a:solidFill>
                  <a:srgbClr val="121212"/>
                </a:solidFill>
                <a:effectLst/>
                <a:latin typeface="微软雅黑" panose="020B0503020204020204" pitchFamily="34" charset="-122"/>
                <a:ea typeface="微软雅黑" panose="020B0503020204020204" pitchFamily="34" charset="-122"/>
              </a:rPr>
              <a:t>其模型由 </a:t>
            </a:r>
            <a:r>
              <a:rPr lang="en-US" altLang="zh-CN" i="0" dirty="0">
                <a:solidFill>
                  <a:srgbClr val="121212"/>
                </a:solidFill>
                <a:effectLst/>
                <a:latin typeface="微软雅黑" panose="020B0503020204020204" pitchFamily="34" charset="-122"/>
                <a:ea typeface="微软雅黑" panose="020B0503020204020204" pitchFamily="34" charset="-122"/>
              </a:rPr>
              <a:t>3</a:t>
            </a:r>
            <a:r>
              <a:rPr lang="zh-CN" altLang="en-US" i="0" dirty="0">
                <a:solidFill>
                  <a:srgbClr val="121212"/>
                </a:solidFill>
                <a:effectLst/>
                <a:latin typeface="微软雅黑" panose="020B0503020204020204" pitchFamily="34" charset="-122"/>
                <a:ea typeface="微软雅黑" panose="020B0503020204020204" pitchFamily="34" charset="-122"/>
              </a:rPr>
              <a:t>层构成</a:t>
            </a:r>
            <a:r>
              <a:rPr lang="en-US" altLang="zh-CN" i="0" dirty="0">
                <a:solidFill>
                  <a:srgbClr val="121212"/>
                </a:solidFill>
                <a:effectLst/>
                <a:latin typeface="微软雅黑" panose="020B0503020204020204" pitchFamily="34" charset="-122"/>
                <a:ea typeface="微软雅黑" panose="020B0503020204020204" pitchFamily="34" charset="-122"/>
              </a:rPr>
              <a:t>:</a:t>
            </a:r>
            <a:r>
              <a:rPr lang="zh-CN" altLang="en-US" i="0" dirty="0">
                <a:solidFill>
                  <a:srgbClr val="121212"/>
                </a:solidFill>
                <a:effectLst/>
                <a:latin typeface="微软雅黑" panose="020B0503020204020204" pitchFamily="34" charset="-122"/>
                <a:ea typeface="微软雅黑" panose="020B0503020204020204" pitchFamily="34" charset="-122"/>
              </a:rPr>
              <a:t>输入层、隐藏层和输出层</a:t>
            </a:r>
            <a:r>
              <a:rPr lang="en-US" altLang="zh-CN" i="0" dirty="0">
                <a:solidFill>
                  <a:srgbClr val="121212"/>
                </a:solidFill>
                <a:effectLst/>
                <a:latin typeface="微软雅黑" panose="020B0503020204020204" pitchFamily="34" charset="-122"/>
                <a:ea typeface="微软雅黑" panose="020B0503020204020204" pitchFamily="34" charset="-122"/>
              </a:rPr>
              <a:t>,</a:t>
            </a:r>
            <a:r>
              <a:rPr lang="zh-CN" altLang="en-US" i="0" dirty="0">
                <a:solidFill>
                  <a:srgbClr val="121212"/>
                </a:solidFill>
                <a:effectLst/>
                <a:latin typeface="微软雅黑" panose="020B0503020204020204" pitchFamily="34" charset="-122"/>
                <a:ea typeface="微软雅黑" panose="020B0503020204020204" pitchFamily="34" charset="-122"/>
              </a:rPr>
              <a:t>有效避免了数据稀疏的问题。</a:t>
            </a:r>
            <a:endParaRPr lang="en-US" altLang="zh-CN" i="0" dirty="0">
              <a:solidFill>
                <a:srgbClr val="121212"/>
              </a:solidFill>
              <a:effectLst/>
              <a:latin typeface="微软雅黑" panose="020B0503020204020204" pitchFamily="34" charset="-122"/>
              <a:ea typeface="微软雅黑" panose="020B0503020204020204" pitchFamily="34" charset="-122"/>
            </a:endParaRPr>
          </a:p>
          <a:p>
            <a:pPr algn="l"/>
            <a:r>
              <a:rPr lang="zh-CN" altLang="en-US" dirty="0">
                <a:solidFill>
                  <a:srgbClr val="121212"/>
                </a:solidFill>
                <a:latin typeface="微软雅黑" panose="020B0503020204020204" pitchFamily="34" charset="-122"/>
                <a:ea typeface="微软雅黑" panose="020B0503020204020204" pitchFamily="34" charset="-122"/>
              </a:rPr>
              <a:t>根据当前单词的前</a:t>
            </a:r>
            <a:r>
              <a:rPr lang="en-US" altLang="zh-CN" dirty="0">
                <a:solidFill>
                  <a:srgbClr val="121212"/>
                </a:solidFill>
                <a:latin typeface="微软雅黑" panose="020B0503020204020204" pitchFamily="34" charset="-122"/>
                <a:ea typeface="微软雅黑" panose="020B0503020204020204" pitchFamily="34" charset="-122"/>
              </a:rPr>
              <a:t>n-1</a:t>
            </a:r>
            <a:r>
              <a:rPr lang="zh-CN" altLang="en-US" dirty="0">
                <a:solidFill>
                  <a:srgbClr val="121212"/>
                </a:solidFill>
                <a:latin typeface="微软雅黑" panose="020B0503020204020204" pitchFamily="34" charset="-122"/>
                <a:ea typeface="微软雅黑" panose="020B0503020204020204" pitchFamily="34" charset="-122"/>
              </a:rPr>
              <a:t>个单词作为输入，计算当前单词出现的概率。</a:t>
            </a:r>
            <a:endParaRPr lang="zh-CN" altLang="en-US" i="0" dirty="0">
              <a:solidFill>
                <a:srgbClr val="121212"/>
              </a:solidFill>
              <a:effectLst/>
              <a:latin typeface="微软雅黑" panose="020B0503020204020204" pitchFamily="34" charset="-122"/>
              <a:ea typeface="微软雅黑" panose="020B0503020204020204" pitchFamily="34" charset="-122"/>
            </a:endParaRPr>
          </a:p>
        </p:txBody>
      </p:sp>
      <p:pic>
        <p:nvPicPr>
          <p:cNvPr id="5122" name="Picture 2" descr="preview">
            <a:extLst>
              <a:ext uri="{FF2B5EF4-FFF2-40B4-BE49-F238E27FC236}">
                <a16:creationId xmlns:a16="http://schemas.microsoft.com/office/drawing/2014/main" id="{7E669E6A-F3F2-4456-8F30-73517957FAA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27682" y="2329960"/>
            <a:ext cx="6212471" cy="42317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30214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7BE8BCC-7236-45DF-B1EE-78F3F20A3C77}"/>
              </a:ext>
            </a:extLst>
          </p:cNvPr>
          <p:cNvSpPr txBox="1"/>
          <p:nvPr/>
        </p:nvSpPr>
        <p:spPr>
          <a:xfrm>
            <a:off x="22954" y="241684"/>
            <a:ext cx="5641866"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4578"/>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rPr>
              <a:t>3 </a:t>
            </a:r>
            <a:r>
              <a:rPr kumimoji="0" lang="zh-CN" altLang="en-US" sz="2400" b="0" i="0" u="none" strike="noStrike" kern="1200" cap="none" spc="0" normalizeH="0" baseline="0" noProof="0" dirty="0">
                <a:ln>
                  <a:noFill/>
                </a:ln>
                <a:solidFill>
                  <a:srgbClr val="004578"/>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rPr>
              <a:t>神经概率语言模型</a:t>
            </a:r>
            <a:r>
              <a:rPr lang="en-US" altLang="zh-CN" sz="2400" dirty="0">
                <a:solidFill>
                  <a:srgbClr val="004578"/>
                </a:solidFill>
                <a:latin typeface="字魂59号-创粗黑" panose="00000500000000000000" pitchFamily="2" charset="-122"/>
                <a:ea typeface="字魂59号-创粗黑" panose="00000500000000000000" pitchFamily="2" charset="-122"/>
                <a:sym typeface="字魂59号-创粗黑" panose="00000500000000000000" pitchFamily="2" charset="-122"/>
              </a:rPr>
              <a:t>——</a:t>
            </a:r>
            <a:r>
              <a:rPr lang="en-US" altLang="zh-CN" sz="2400" dirty="0" err="1">
                <a:solidFill>
                  <a:srgbClr val="004578"/>
                </a:solidFill>
                <a:latin typeface="字魂59号-创粗黑" panose="00000500000000000000" pitchFamily="2" charset="-122"/>
                <a:ea typeface="字魂59号-创粗黑" panose="00000500000000000000" pitchFamily="2" charset="-122"/>
                <a:sym typeface="字魂59号-创粗黑" panose="00000500000000000000" pitchFamily="2" charset="-122"/>
              </a:rPr>
              <a:t>Bengio</a:t>
            </a:r>
            <a:r>
              <a:rPr lang="zh-CN" altLang="en-US" sz="2400" dirty="0">
                <a:solidFill>
                  <a:srgbClr val="004578"/>
                </a:solidFill>
                <a:latin typeface="字魂59号-创粗黑" panose="00000500000000000000" pitchFamily="2" charset="-122"/>
                <a:ea typeface="字魂59号-创粗黑" panose="00000500000000000000" pitchFamily="2" charset="-122"/>
                <a:sym typeface="字魂59号-创粗黑" panose="00000500000000000000" pitchFamily="2" charset="-122"/>
              </a:rPr>
              <a:t>模型</a:t>
            </a:r>
            <a:endParaRPr kumimoji="0" lang="zh-CN" altLang="en-US" sz="2400" b="0" i="0" u="none" strike="noStrike" kern="1200" cap="none" spc="0" normalizeH="0" baseline="0" noProof="0" dirty="0">
              <a:ln>
                <a:noFill/>
              </a:ln>
              <a:solidFill>
                <a:srgbClr val="004578"/>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nvGrpSpPr>
          <p:cNvPr id="24" name="组合 23"/>
          <p:cNvGrpSpPr/>
          <p:nvPr/>
        </p:nvGrpSpPr>
        <p:grpSpPr>
          <a:xfrm>
            <a:off x="10625098" y="6532"/>
            <a:ext cx="1445604" cy="1030766"/>
            <a:chOff x="597913" y="-30897"/>
            <a:chExt cx="1461155" cy="1030766"/>
          </a:xfrm>
        </p:grpSpPr>
        <p:pic>
          <p:nvPicPr>
            <p:cNvPr id="31" name="图片 3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8141" y="-30897"/>
              <a:ext cx="702231" cy="702231"/>
            </a:xfrm>
            <a:prstGeom prst="rect">
              <a:avLst/>
            </a:prstGeom>
          </p:spPr>
        </p:pic>
        <p:sp>
          <p:nvSpPr>
            <p:cNvPr id="32" name="文本框 31"/>
            <p:cNvSpPr txBox="1"/>
            <p:nvPr/>
          </p:nvSpPr>
          <p:spPr>
            <a:xfrm>
              <a:off x="597913" y="661315"/>
              <a:ext cx="1461155" cy="338554"/>
            </a:xfrm>
            <a:prstGeom prst="rect">
              <a:avLst/>
            </a:prstGeom>
            <a:noFill/>
          </p:spPr>
          <p:txBody>
            <a:bodyPr wrap="square" rtlCol="0">
              <a:spAutoFit/>
            </a:bodyPr>
            <a:lstStyle/>
            <a:p>
              <a:r>
                <a:rPr lang="zh-CN" altLang="en-US" sz="1600" dirty="0">
                  <a:solidFill>
                    <a:srgbClr val="132E65"/>
                  </a:solidFill>
                  <a:latin typeface="华文行楷" panose="02010800040101010101" pitchFamily="2" charset="-122"/>
                  <a:ea typeface="华文行楷" panose="02010800040101010101" pitchFamily="2" charset="-122"/>
                </a:rPr>
                <a:t>天津科技大学</a:t>
              </a:r>
              <a:endParaRPr lang="en-US" altLang="zh-CN" sz="1600" dirty="0">
                <a:solidFill>
                  <a:srgbClr val="132E65"/>
                </a:solidFill>
                <a:latin typeface="华文行楷" panose="02010800040101010101" pitchFamily="2" charset="-122"/>
                <a:ea typeface="华文行楷" panose="02010800040101010101" pitchFamily="2" charset="-122"/>
              </a:endParaRPr>
            </a:p>
          </p:txBody>
        </p:sp>
      </p:grpSp>
      <p:sp>
        <p:nvSpPr>
          <p:cNvPr id="8" name="文本框 7">
            <a:extLst>
              <a:ext uri="{FF2B5EF4-FFF2-40B4-BE49-F238E27FC236}">
                <a16:creationId xmlns:a16="http://schemas.microsoft.com/office/drawing/2014/main" id="{D5F5FABF-92D7-43A5-9A97-9826A9DC3ADB}"/>
              </a:ext>
            </a:extLst>
          </p:cNvPr>
          <p:cNvSpPr txBox="1"/>
          <p:nvPr/>
        </p:nvSpPr>
        <p:spPr>
          <a:xfrm>
            <a:off x="958388" y="1037298"/>
            <a:ext cx="4238079" cy="4198393"/>
          </a:xfrm>
          <a:prstGeom prst="rect">
            <a:avLst/>
          </a:prstGeom>
          <a:noFill/>
        </p:spPr>
        <p:txBody>
          <a:bodyPr wrap="square">
            <a:spAutoFit/>
          </a:bodyPr>
          <a:lstStyle/>
          <a:p>
            <a:pPr algn="l">
              <a:lnSpc>
                <a:spcPct val="150000"/>
              </a:lnSpc>
            </a:pPr>
            <a:r>
              <a:rPr lang="zh-CN" altLang="en-US" i="0" dirty="0">
                <a:solidFill>
                  <a:srgbClr val="121212"/>
                </a:solidFill>
                <a:effectLst/>
                <a:latin typeface="微软雅黑" panose="020B0503020204020204" pitchFamily="34" charset="-122"/>
                <a:ea typeface="微软雅黑" panose="020B0503020204020204" pitchFamily="34" charset="-122"/>
              </a:rPr>
              <a:t>优势：</a:t>
            </a:r>
            <a:endParaRPr lang="en-US" altLang="zh-CN" i="0" dirty="0">
              <a:solidFill>
                <a:srgbClr val="121212"/>
              </a:solidFill>
              <a:effectLst/>
              <a:latin typeface="微软雅黑" panose="020B0503020204020204" pitchFamily="34" charset="-122"/>
              <a:ea typeface="微软雅黑" panose="020B0503020204020204" pitchFamily="34" charset="-122"/>
            </a:endParaRPr>
          </a:p>
          <a:p>
            <a:pPr algn="l">
              <a:lnSpc>
                <a:spcPct val="150000"/>
              </a:lnSpc>
            </a:pPr>
            <a:r>
              <a:rPr lang="en-US" altLang="zh-CN" dirty="0">
                <a:solidFill>
                  <a:srgbClr val="121212"/>
                </a:solidFill>
                <a:latin typeface="微软雅黑" panose="020B0503020204020204" pitchFamily="34" charset="-122"/>
                <a:ea typeface="微软雅黑" panose="020B0503020204020204" pitchFamily="34" charset="-122"/>
              </a:rPr>
              <a:t>(1)</a:t>
            </a:r>
            <a:r>
              <a:rPr lang="zh-CN" altLang="en-US" i="0" dirty="0">
                <a:solidFill>
                  <a:srgbClr val="121212"/>
                </a:solidFill>
                <a:effectLst/>
                <a:latin typeface="微软雅黑" panose="020B0503020204020204" pitchFamily="34" charset="-122"/>
                <a:ea typeface="微软雅黑" panose="020B0503020204020204" pitchFamily="34" charset="-122"/>
              </a:rPr>
              <a:t>避免了数据稀疏和维度灾难的问题</a:t>
            </a:r>
            <a:endParaRPr lang="en-US" altLang="zh-CN" i="0" dirty="0">
              <a:solidFill>
                <a:srgbClr val="121212"/>
              </a:solidFill>
              <a:effectLst/>
              <a:latin typeface="微软雅黑" panose="020B0503020204020204" pitchFamily="34" charset="-122"/>
              <a:ea typeface="微软雅黑" panose="020B0503020204020204" pitchFamily="34" charset="-122"/>
            </a:endParaRPr>
          </a:p>
          <a:p>
            <a:pPr algn="l">
              <a:lnSpc>
                <a:spcPct val="150000"/>
              </a:lnSpc>
            </a:pPr>
            <a:endParaRPr lang="en-US" altLang="zh-CN" i="0" dirty="0">
              <a:solidFill>
                <a:srgbClr val="121212"/>
              </a:solidFill>
              <a:effectLst/>
              <a:latin typeface="微软雅黑" panose="020B0503020204020204" pitchFamily="34" charset="-122"/>
              <a:ea typeface="微软雅黑" panose="020B0503020204020204" pitchFamily="34" charset="-122"/>
            </a:endParaRPr>
          </a:p>
          <a:p>
            <a:pPr algn="l">
              <a:lnSpc>
                <a:spcPct val="150000"/>
              </a:lnSpc>
            </a:pPr>
            <a:r>
              <a:rPr lang="en-US" altLang="zh-CN" i="0" dirty="0">
                <a:solidFill>
                  <a:srgbClr val="121212"/>
                </a:solidFill>
                <a:effectLst/>
                <a:latin typeface="微软雅黑" panose="020B0503020204020204" pitchFamily="34" charset="-122"/>
                <a:ea typeface="微软雅黑" panose="020B0503020204020204" pitchFamily="34" charset="-122"/>
              </a:rPr>
              <a:t>(2)</a:t>
            </a:r>
            <a:r>
              <a:rPr lang="zh-CN" altLang="en-US" i="0" dirty="0">
                <a:solidFill>
                  <a:srgbClr val="121212"/>
                </a:solidFill>
                <a:effectLst/>
                <a:latin typeface="微软雅黑" panose="020B0503020204020204" pitchFamily="34" charset="-122"/>
                <a:ea typeface="微软雅黑" panose="020B0503020204020204" pitchFamily="34" charset="-122"/>
              </a:rPr>
              <a:t>不再需要构建各类平滑算法</a:t>
            </a:r>
            <a:endParaRPr lang="en-US" altLang="zh-CN" i="0" dirty="0">
              <a:solidFill>
                <a:srgbClr val="121212"/>
              </a:solidFill>
              <a:effectLst/>
              <a:latin typeface="微软雅黑" panose="020B0503020204020204" pitchFamily="34" charset="-122"/>
              <a:ea typeface="微软雅黑" panose="020B0503020204020204" pitchFamily="34" charset="-122"/>
            </a:endParaRPr>
          </a:p>
          <a:p>
            <a:pPr algn="l">
              <a:lnSpc>
                <a:spcPct val="150000"/>
              </a:lnSpc>
            </a:pPr>
            <a:endParaRPr lang="en-US" altLang="zh-CN" dirty="0">
              <a:solidFill>
                <a:srgbClr val="121212"/>
              </a:solidFill>
              <a:latin typeface="微软雅黑" panose="020B0503020204020204" pitchFamily="34" charset="-122"/>
              <a:ea typeface="微软雅黑" panose="020B0503020204020204" pitchFamily="34" charset="-122"/>
            </a:endParaRPr>
          </a:p>
          <a:p>
            <a:pPr algn="l">
              <a:lnSpc>
                <a:spcPct val="150000"/>
              </a:lnSpc>
            </a:pPr>
            <a:r>
              <a:rPr lang="en-US" altLang="zh-CN" i="0" dirty="0">
                <a:solidFill>
                  <a:srgbClr val="121212"/>
                </a:solidFill>
                <a:effectLst/>
                <a:latin typeface="微软雅黑" panose="020B0503020204020204" pitchFamily="34" charset="-122"/>
                <a:ea typeface="微软雅黑" panose="020B0503020204020204" pitchFamily="34" charset="-122"/>
              </a:rPr>
              <a:t>(3)</a:t>
            </a:r>
            <a:r>
              <a:rPr lang="zh-CN" altLang="en-US" i="0" dirty="0">
                <a:solidFill>
                  <a:srgbClr val="121212"/>
                </a:solidFill>
                <a:effectLst/>
                <a:latin typeface="微软雅黑" panose="020B0503020204020204" pitchFamily="34" charset="-122"/>
                <a:ea typeface="微软雅黑" panose="020B0503020204020204" pitchFamily="34" charset="-122"/>
              </a:rPr>
              <a:t>处理相对长距离依赖问题和泛化能力方面优于</a:t>
            </a:r>
            <a:r>
              <a:rPr lang="en-US" altLang="zh-CN" i="0" dirty="0">
                <a:solidFill>
                  <a:srgbClr val="121212"/>
                </a:solidFill>
                <a:effectLst/>
                <a:latin typeface="微软雅黑" panose="020B0503020204020204" pitchFamily="34" charset="-122"/>
                <a:ea typeface="微软雅黑" panose="020B0503020204020204" pitchFamily="34" charset="-122"/>
              </a:rPr>
              <a:t>N-gram</a:t>
            </a:r>
            <a:r>
              <a:rPr lang="zh-CN" altLang="en-US" i="0" dirty="0">
                <a:solidFill>
                  <a:srgbClr val="121212"/>
                </a:solidFill>
                <a:effectLst/>
                <a:latin typeface="微软雅黑" panose="020B0503020204020204" pitchFamily="34" charset="-122"/>
                <a:ea typeface="微软雅黑" panose="020B0503020204020204" pitchFamily="34" charset="-122"/>
              </a:rPr>
              <a:t>模型</a:t>
            </a:r>
            <a:endParaRPr lang="en-US" altLang="zh-CN" i="0" dirty="0">
              <a:solidFill>
                <a:srgbClr val="121212"/>
              </a:solidFill>
              <a:effectLst/>
              <a:latin typeface="微软雅黑" panose="020B0503020204020204" pitchFamily="34" charset="-122"/>
              <a:ea typeface="微软雅黑" panose="020B0503020204020204" pitchFamily="34" charset="-122"/>
            </a:endParaRPr>
          </a:p>
          <a:p>
            <a:pPr algn="l">
              <a:lnSpc>
                <a:spcPct val="150000"/>
              </a:lnSpc>
            </a:pPr>
            <a:endParaRPr lang="en-US" altLang="zh-CN" i="0" dirty="0">
              <a:solidFill>
                <a:srgbClr val="121212"/>
              </a:solidFill>
              <a:effectLst/>
              <a:latin typeface="微软雅黑" panose="020B0503020204020204" pitchFamily="34" charset="-122"/>
              <a:ea typeface="微软雅黑" panose="020B0503020204020204" pitchFamily="34" charset="-122"/>
            </a:endParaRPr>
          </a:p>
          <a:p>
            <a:pPr algn="l">
              <a:lnSpc>
                <a:spcPct val="150000"/>
              </a:lnSpc>
            </a:pPr>
            <a:r>
              <a:rPr lang="en-US" altLang="zh-CN" i="0" dirty="0">
                <a:solidFill>
                  <a:srgbClr val="121212"/>
                </a:solidFill>
                <a:effectLst/>
                <a:latin typeface="微软雅黑" panose="020B0503020204020204" pitchFamily="34" charset="-122"/>
                <a:ea typeface="微软雅黑" panose="020B0503020204020204" pitchFamily="34" charset="-122"/>
              </a:rPr>
              <a:t>(4)</a:t>
            </a:r>
            <a:r>
              <a:rPr lang="zh-CN" altLang="en-US" i="0" dirty="0">
                <a:solidFill>
                  <a:srgbClr val="121212"/>
                </a:solidFill>
                <a:effectLst/>
                <a:latin typeface="微软雅黑" panose="020B0503020204020204" pitchFamily="34" charset="-122"/>
                <a:ea typeface="微软雅黑" panose="020B0503020204020204" pitchFamily="34" charset="-122"/>
              </a:rPr>
              <a:t>采用蒙特卡洛采样方法来逼近梯度中的期望项以进一步降低计算复杂度</a:t>
            </a:r>
          </a:p>
        </p:txBody>
      </p:sp>
      <p:sp>
        <p:nvSpPr>
          <p:cNvPr id="9" name="文本框 8">
            <a:extLst>
              <a:ext uri="{FF2B5EF4-FFF2-40B4-BE49-F238E27FC236}">
                <a16:creationId xmlns:a16="http://schemas.microsoft.com/office/drawing/2014/main" id="{136C885E-E81F-4344-9E9A-F8789883D7A3}"/>
              </a:ext>
            </a:extLst>
          </p:cNvPr>
          <p:cNvSpPr txBox="1"/>
          <p:nvPr/>
        </p:nvSpPr>
        <p:spPr>
          <a:xfrm>
            <a:off x="6237068" y="1038369"/>
            <a:ext cx="4388030" cy="3782895"/>
          </a:xfrm>
          <a:prstGeom prst="rect">
            <a:avLst/>
          </a:prstGeom>
          <a:noFill/>
        </p:spPr>
        <p:txBody>
          <a:bodyPr wrap="square">
            <a:spAutoFit/>
          </a:bodyPr>
          <a:lstStyle/>
          <a:p>
            <a:pPr algn="l">
              <a:lnSpc>
                <a:spcPct val="150000"/>
              </a:lnSpc>
            </a:pPr>
            <a:r>
              <a:rPr lang="zh-CN" altLang="en-US" i="0" dirty="0">
                <a:solidFill>
                  <a:srgbClr val="121212"/>
                </a:solidFill>
                <a:effectLst/>
                <a:latin typeface="微软雅黑" panose="020B0503020204020204" pitchFamily="34" charset="-122"/>
                <a:ea typeface="微软雅黑" panose="020B0503020204020204" pitchFamily="34" charset="-122"/>
              </a:rPr>
              <a:t>不足：</a:t>
            </a:r>
            <a:endParaRPr lang="en-US" altLang="zh-CN" i="0" dirty="0">
              <a:solidFill>
                <a:srgbClr val="121212"/>
              </a:solidFill>
              <a:effectLst/>
              <a:latin typeface="微软雅黑" panose="020B0503020204020204" pitchFamily="34" charset="-122"/>
              <a:ea typeface="微软雅黑" panose="020B0503020204020204" pitchFamily="34" charset="-122"/>
            </a:endParaRPr>
          </a:p>
          <a:p>
            <a:pPr algn="l">
              <a:lnSpc>
                <a:spcPct val="150000"/>
              </a:lnSpc>
            </a:pPr>
            <a:r>
              <a:rPr lang="en-US" altLang="zh-CN" i="0" dirty="0">
                <a:solidFill>
                  <a:srgbClr val="121212"/>
                </a:solidFill>
                <a:effectLst/>
                <a:latin typeface="微软雅黑" panose="020B0503020204020204" pitchFamily="34" charset="-122"/>
                <a:ea typeface="微软雅黑" panose="020B0503020204020204" pitchFamily="34" charset="-122"/>
              </a:rPr>
              <a:t>(1)</a:t>
            </a:r>
            <a:r>
              <a:rPr lang="zh-CN" altLang="en-US" i="0" dirty="0">
                <a:solidFill>
                  <a:srgbClr val="121212"/>
                </a:solidFill>
                <a:effectLst/>
                <a:latin typeface="微软雅黑" panose="020B0503020204020204" pitchFamily="34" charset="-122"/>
                <a:ea typeface="微软雅黑" panose="020B0503020204020204" pitchFamily="34" charset="-122"/>
              </a:rPr>
              <a:t>训练时采用固定窗口大小，与人类可以使用大量的上下文信息进行预测是不一致的</a:t>
            </a:r>
            <a:endParaRPr lang="en-US" altLang="zh-CN" i="0" dirty="0">
              <a:solidFill>
                <a:srgbClr val="121212"/>
              </a:solidFill>
              <a:effectLst/>
              <a:latin typeface="微软雅黑" panose="020B0503020204020204" pitchFamily="34" charset="-122"/>
              <a:ea typeface="微软雅黑" panose="020B0503020204020204" pitchFamily="34" charset="-122"/>
            </a:endParaRPr>
          </a:p>
          <a:p>
            <a:pPr algn="l">
              <a:lnSpc>
                <a:spcPct val="150000"/>
              </a:lnSpc>
            </a:pPr>
            <a:endParaRPr lang="en-US" altLang="zh-CN" i="0" dirty="0">
              <a:solidFill>
                <a:srgbClr val="121212"/>
              </a:solidFill>
              <a:effectLst/>
              <a:latin typeface="微软雅黑" panose="020B0503020204020204" pitchFamily="34" charset="-122"/>
              <a:ea typeface="微软雅黑" panose="020B0503020204020204" pitchFamily="34" charset="-122"/>
            </a:endParaRPr>
          </a:p>
          <a:p>
            <a:pPr algn="l">
              <a:lnSpc>
                <a:spcPct val="150000"/>
              </a:lnSpc>
            </a:pPr>
            <a:r>
              <a:rPr lang="en-US" altLang="zh-CN" dirty="0">
                <a:solidFill>
                  <a:srgbClr val="121212"/>
                </a:solidFill>
                <a:latin typeface="微软雅黑" panose="020B0503020204020204" pitchFamily="34" charset="-122"/>
                <a:ea typeface="微软雅黑" panose="020B0503020204020204" pitchFamily="34" charset="-122"/>
              </a:rPr>
              <a:t>(2)</a:t>
            </a:r>
            <a:r>
              <a:rPr lang="zh-CN" altLang="en-US" dirty="0">
                <a:solidFill>
                  <a:srgbClr val="121212"/>
                </a:solidFill>
                <a:latin typeface="微软雅黑" panose="020B0503020204020204" pitchFamily="34" charset="-122"/>
                <a:ea typeface="微软雅黑" panose="020B0503020204020204" pitchFamily="34" charset="-122"/>
              </a:rPr>
              <a:t>没有使用时序信息进行建模</a:t>
            </a:r>
            <a:endParaRPr lang="en-US" altLang="zh-CN" dirty="0">
              <a:solidFill>
                <a:srgbClr val="121212"/>
              </a:solidFill>
              <a:latin typeface="微软雅黑" panose="020B0503020204020204" pitchFamily="34" charset="-122"/>
              <a:ea typeface="微软雅黑" panose="020B0503020204020204" pitchFamily="34" charset="-122"/>
            </a:endParaRPr>
          </a:p>
          <a:p>
            <a:pPr algn="l">
              <a:lnSpc>
                <a:spcPct val="150000"/>
              </a:lnSpc>
            </a:pPr>
            <a:endParaRPr lang="en-US" altLang="zh-CN" dirty="0">
              <a:solidFill>
                <a:srgbClr val="121212"/>
              </a:solidFill>
              <a:latin typeface="微软雅黑" panose="020B0503020204020204" pitchFamily="34" charset="-122"/>
              <a:ea typeface="微软雅黑" panose="020B0503020204020204" pitchFamily="34" charset="-122"/>
            </a:endParaRPr>
          </a:p>
          <a:p>
            <a:pPr algn="l">
              <a:lnSpc>
                <a:spcPct val="150000"/>
              </a:lnSpc>
            </a:pPr>
            <a:r>
              <a:rPr lang="en-US" altLang="zh-CN" i="0" dirty="0">
                <a:solidFill>
                  <a:srgbClr val="121212"/>
                </a:solidFill>
                <a:effectLst/>
                <a:latin typeface="微软雅黑" panose="020B0503020204020204" pitchFamily="34" charset="-122"/>
                <a:ea typeface="微软雅黑" panose="020B0503020204020204" pitchFamily="34" charset="-122"/>
              </a:rPr>
              <a:t>(3)</a:t>
            </a:r>
            <a:r>
              <a:rPr lang="zh-CN" altLang="en-US" i="0" dirty="0">
                <a:solidFill>
                  <a:srgbClr val="121212"/>
                </a:solidFill>
                <a:effectLst/>
                <a:latin typeface="微软雅黑" panose="020B0503020204020204" pitchFamily="34" charset="-122"/>
                <a:ea typeface="微软雅黑" panose="020B0503020204020204" pitchFamily="34" charset="-122"/>
              </a:rPr>
              <a:t>参数量虽小于 </a:t>
            </a:r>
            <a:r>
              <a:rPr lang="en-US" altLang="zh-CN" i="0" dirty="0">
                <a:solidFill>
                  <a:srgbClr val="121212"/>
                </a:solidFill>
                <a:effectLst/>
                <a:latin typeface="微软雅黑" panose="020B0503020204020204" pitchFamily="34" charset="-122"/>
                <a:ea typeface="微软雅黑" panose="020B0503020204020204" pitchFamily="34" charset="-122"/>
              </a:rPr>
              <a:t>N-gram</a:t>
            </a:r>
            <a:r>
              <a:rPr lang="zh-CN" altLang="en-US" i="0" dirty="0">
                <a:solidFill>
                  <a:srgbClr val="121212"/>
                </a:solidFill>
                <a:effectLst/>
                <a:latin typeface="微软雅黑" panose="020B0503020204020204" pitchFamily="34" charset="-122"/>
                <a:ea typeface="微软雅黑" panose="020B0503020204020204" pitchFamily="34" charset="-122"/>
              </a:rPr>
              <a:t>模型，但开销依然巨大。</a:t>
            </a:r>
          </a:p>
        </p:txBody>
      </p:sp>
    </p:spTree>
    <p:extLst>
      <p:ext uri="{BB962C8B-B14F-4D97-AF65-F5344CB8AC3E}">
        <p14:creationId xmlns:p14="http://schemas.microsoft.com/office/powerpoint/2010/main" val="6084124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7BE8BCC-7236-45DF-B1EE-78F3F20A3C77}"/>
              </a:ext>
            </a:extLst>
          </p:cNvPr>
          <p:cNvSpPr txBox="1"/>
          <p:nvPr/>
        </p:nvSpPr>
        <p:spPr>
          <a:xfrm>
            <a:off x="979424" y="264409"/>
            <a:ext cx="5641866"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4578"/>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rPr>
              <a:t>3 </a:t>
            </a:r>
            <a:r>
              <a:rPr kumimoji="0" lang="zh-CN" altLang="en-US" sz="2400" b="0" i="0" u="none" strike="noStrike" kern="1200" cap="none" spc="0" normalizeH="0" baseline="0" noProof="0" dirty="0">
                <a:ln>
                  <a:noFill/>
                </a:ln>
                <a:solidFill>
                  <a:srgbClr val="004578"/>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rPr>
              <a:t>神经概率语言模型</a:t>
            </a:r>
            <a:r>
              <a:rPr lang="en-US" altLang="zh-CN" sz="2400" dirty="0">
                <a:solidFill>
                  <a:srgbClr val="004578"/>
                </a:solidFill>
                <a:latin typeface="字魂59号-创粗黑" panose="00000500000000000000" pitchFamily="2" charset="-122"/>
                <a:ea typeface="字魂59号-创粗黑" panose="00000500000000000000" pitchFamily="2" charset="-122"/>
                <a:sym typeface="字魂59号-创粗黑" panose="00000500000000000000" pitchFamily="2" charset="-122"/>
              </a:rPr>
              <a:t>——RNN</a:t>
            </a:r>
            <a:r>
              <a:rPr lang="zh-CN" altLang="en-US" sz="2400" dirty="0">
                <a:solidFill>
                  <a:srgbClr val="004578"/>
                </a:solidFill>
                <a:latin typeface="字魂59号-创粗黑" panose="00000500000000000000" pitchFamily="2" charset="-122"/>
                <a:ea typeface="字魂59号-创粗黑" panose="00000500000000000000" pitchFamily="2" charset="-122"/>
                <a:sym typeface="字魂59号-创粗黑" panose="00000500000000000000" pitchFamily="2" charset="-122"/>
              </a:rPr>
              <a:t>语言模型</a:t>
            </a:r>
            <a:r>
              <a:rPr kumimoji="0" lang="en-US" altLang="zh-CN" sz="1600" b="0" i="0" u="none" strike="noStrike" kern="1200" cap="none" spc="0" normalizeH="0" baseline="90000" noProof="0" dirty="0">
                <a:ln>
                  <a:noFill/>
                </a:ln>
                <a:solidFill>
                  <a:prstClr val="black"/>
                </a:solidFill>
                <a:effectLst/>
                <a:uLnTx/>
                <a:uFillTx/>
                <a:latin typeface="等线" panose="020F0502020204030204"/>
                <a:ea typeface="等线" panose="02010600030101010101" pitchFamily="2" charset="-122"/>
                <a:cs typeface="+mn-cs"/>
              </a:rPr>
              <a:t>[3] </a:t>
            </a:r>
            <a:endParaRPr kumimoji="0" lang="zh-CN" altLang="en-US" sz="2400" b="0" i="0" u="none" strike="noStrike" kern="1200" cap="none" spc="0" normalizeH="0" baseline="0" noProof="0" dirty="0">
              <a:ln>
                <a:noFill/>
              </a:ln>
              <a:solidFill>
                <a:srgbClr val="004578"/>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nvGrpSpPr>
          <p:cNvPr id="24" name="组合 23"/>
          <p:cNvGrpSpPr/>
          <p:nvPr/>
        </p:nvGrpSpPr>
        <p:grpSpPr>
          <a:xfrm>
            <a:off x="10625098" y="6532"/>
            <a:ext cx="1445604" cy="1030766"/>
            <a:chOff x="597913" y="-30897"/>
            <a:chExt cx="1461155" cy="1030766"/>
          </a:xfrm>
        </p:grpSpPr>
        <p:pic>
          <p:nvPicPr>
            <p:cNvPr id="31" name="图片 3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8141" y="-30897"/>
              <a:ext cx="702231" cy="702231"/>
            </a:xfrm>
            <a:prstGeom prst="rect">
              <a:avLst/>
            </a:prstGeom>
          </p:spPr>
        </p:pic>
        <p:sp>
          <p:nvSpPr>
            <p:cNvPr id="32" name="文本框 31"/>
            <p:cNvSpPr txBox="1"/>
            <p:nvPr/>
          </p:nvSpPr>
          <p:spPr>
            <a:xfrm>
              <a:off x="597913" y="661315"/>
              <a:ext cx="1461155" cy="338554"/>
            </a:xfrm>
            <a:prstGeom prst="rect">
              <a:avLst/>
            </a:prstGeom>
            <a:noFill/>
          </p:spPr>
          <p:txBody>
            <a:bodyPr wrap="square" rtlCol="0">
              <a:spAutoFit/>
            </a:bodyPr>
            <a:lstStyle/>
            <a:p>
              <a:r>
                <a:rPr lang="zh-CN" altLang="en-US" sz="1600" dirty="0">
                  <a:solidFill>
                    <a:srgbClr val="132E65"/>
                  </a:solidFill>
                  <a:latin typeface="华文行楷" panose="02010800040101010101" pitchFamily="2" charset="-122"/>
                  <a:ea typeface="华文行楷" panose="02010800040101010101" pitchFamily="2" charset="-122"/>
                </a:rPr>
                <a:t>天津科技大学</a:t>
              </a:r>
              <a:endParaRPr lang="en-US" altLang="zh-CN" sz="1600" dirty="0">
                <a:solidFill>
                  <a:srgbClr val="132E65"/>
                </a:solidFill>
                <a:latin typeface="华文行楷" panose="02010800040101010101" pitchFamily="2" charset="-122"/>
                <a:ea typeface="华文行楷" panose="02010800040101010101" pitchFamily="2" charset="-122"/>
              </a:endParaRPr>
            </a:p>
          </p:txBody>
        </p:sp>
      </p:grpSp>
      <p:sp>
        <p:nvSpPr>
          <p:cNvPr id="10" name="文本框 9">
            <a:extLst>
              <a:ext uri="{FF2B5EF4-FFF2-40B4-BE49-F238E27FC236}">
                <a16:creationId xmlns:a16="http://schemas.microsoft.com/office/drawing/2014/main" id="{A75722A0-1AEC-4BB1-B2B9-5CC573CA5532}"/>
              </a:ext>
            </a:extLst>
          </p:cNvPr>
          <p:cNvSpPr txBox="1"/>
          <p:nvPr/>
        </p:nvSpPr>
        <p:spPr>
          <a:xfrm>
            <a:off x="979424" y="1037298"/>
            <a:ext cx="9119477" cy="369332"/>
          </a:xfrm>
          <a:prstGeom prst="rect">
            <a:avLst/>
          </a:prstGeom>
          <a:noFill/>
        </p:spPr>
        <p:txBody>
          <a:bodyPr wrap="square">
            <a:spAutoFit/>
          </a:bodyPr>
          <a:lstStyle/>
          <a:p>
            <a:pPr algn="l"/>
            <a:r>
              <a:rPr lang="en-US" altLang="zh-CN" i="0" dirty="0">
                <a:solidFill>
                  <a:srgbClr val="121212"/>
                </a:solidFill>
                <a:effectLst/>
                <a:latin typeface="微软雅黑" panose="020B0503020204020204" pitchFamily="34" charset="-122"/>
                <a:ea typeface="微软雅黑" panose="020B0503020204020204" pitchFamily="34" charset="-122"/>
              </a:rPr>
              <a:t>RNN</a:t>
            </a:r>
            <a:r>
              <a:rPr lang="zh-CN" altLang="en-US" i="0" dirty="0">
                <a:solidFill>
                  <a:srgbClr val="121212"/>
                </a:solidFill>
                <a:effectLst/>
                <a:latin typeface="微软雅黑" panose="020B0503020204020204" pitchFamily="34" charset="-122"/>
                <a:ea typeface="微软雅黑" panose="020B0503020204020204" pitchFamily="34" charset="-122"/>
              </a:rPr>
              <a:t>语言模型：</a:t>
            </a:r>
          </a:p>
        </p:txBody>
      </p:sp>
      <p:sp>
        <p:nvSpPr>
          <p:cNvPr id="11" name="文本框 10">
            <a:extLst>
              <a:ext uri="{FF2B5EF4-FFF2-40B4-BE49-F238E27FC236}">
                <a16:creationId xmlns:a16="http://schemas.microsoft.com/office/drawing/2014/main" id="{9A3DC491-7ACB-4C6F-803A-DE1AC6E4D0EF}"/>
              </a:ext>
            </a:extLst>
          </p:cNvPr>
          <p:cNvSpPr txBox="1"/>
          <p:nvPr/>
        </p:nvSpPr>
        <p:spPr>
          <a:xfrm>
            <a:off x="979424" y="1406630"/>
            <a:ext cx="9645674" cy="923330"/>
          </a:xfrm>
          <a:prstGeom prst="rect">
            <a:avLst/>
          </a:prstGeom>
          <a:noFill/>
        </p:spPr>
        <p:txBody>
          <a:bodyPr wrap="square">
            <a:spAutoFit/>
          </a:bodyPr>
          <a:lstStyle/>
          <a:p>
            <a:pPr algn="l"/>
            <a:r>
              <a:rPr lang="zh-CN" altLang="en-US" i="0" dirty="0">
                <a:solidFill>
                  <a:srgbClr val="121212"/>
                </a:solidFill>
                <a:effectLst/>
                <a:latin typeface="微软雅黑" panose="020B0503020204020204" pitchFamily="34" charset="-122"/>
                <a:ea typeface="微软雅黑" panose="020B0503020204020204" pitchFamily="34" charset="-122"/>
              </a:rPr>
              <a:t>使用了一种通常被称为简单的递归神经网络或</a:t>
            </a:r>
            <a:r>
              <a:rPr lang="en-US" altLang="zh-CN" i="0" dirty="0">
                <a:solidFill>
                  <a:srgbClr val="121212"/>
                </a:solidFill>
                <a:effectLst/>
                <a:latin typeface="微软雅黑" panose="020B0503020204020204" pitchFamily="34" charset="-122"/>
                <a:ea typeface="微软雅黑" panose="020B0503020204020204" pitchFamily="34" charset="-122"/>
              </a:rPr>
              <a:t>Elman</a:t>
            </a:r>
            <a:r>
              <a:rPr lang="zh-CN" altLang="en-US" i="0" dirty="0">
                <a:solidFill>
                  <a:srgbClr val="121212"/>
                </a:solidFill>
                <a:effectLst/>
                <a:latin typeface="微软雅黑" panose="020B0503020204020204" pitchFamily="34" charset="-122"/>
                <a:ea typeface="微软雅黑" panose="020B0503020204020204" pitchFamily="34" charset="-122"/>
              </a:rPr>
              <a:t>网络的架构，能利用文字的上下文序列关系，更好地对语句之间的关系进行建模。</a:t>
            </a:r>
            <a:endParaRPr lang="en-US" altLang="zh-CN" i="0" dirty="0">
              <a:solidFill>
                <a:srgbClr val="121212"/>
              </a:solidFill>
              <a:effectLst/>
              <a:latin typeface="微软雅黑" panose="020B0503020204020204" pitchFamily="34" charset="-122"/>
              <a:ea typeface="微软雅黑" panose="020B0503020204020204" pitchFamily="34" charset="-122"/>
            </a:endParaRPr>
          </a:p>
          <a:p>
            <a:pPr algn="l"/>
            <a:r>
              <a:rPr lang="zh-CN" altLang="en-US" i="0" dirty="0">
                <a:solidFill>
                  <a:srgbClr val="121212"/>
                </a:solidFill>
                <a:effectLst/>
                <a:latin typeface="微软雅黑" panose="020B0503020204020204" pitchFamily="34" charset="-122"/>
                <a:ea typeface="微软雅黑" panose="020B0503020204020204" pitchFamily="34" charset="-122"/>
              </a:rPr>
              <a:t>共包括输入层、隐藏层和输出层</a:t>
            </a:r>
            <a:r>
              <a:rPr lang="en-US" altLang="zh-CN" i="0" dirty="0">
                <a:solidFill>
                  <a:srgbClr val="121212"/>
                </a:solidFill>
                <a:effectLst/>
                <a:latin typeface="微软雅黑" panose="020B0503020204020204" pitchFamily="34" charset="-122"/>
                <a:ea typeface="微软雅黑" panose="020B0503020204020204" pitchFamily="34" charset="-122"/>
              </a:rPr>
              <a:t>,</a:t>
            </a:r>
            <a:r>
              <a:rPr lang="zh-CN" altLang="en-US" i="0" dirty="0">
                <a:solidFill>
                  <a:srgbClr val="121212"/>
                </a:solidFill>
                <a:effectLst/>
                <a:latin typeface="微软雅黑" panose="020B0503020204020204" pitchFamily="34" charset="-122"/>
                <a:ea typeface="微软雅黑" panose="020B0503020204020204" pitchFamily="34" charset="-122"/>
              </a:rPr>
              <a:t>计算过程形式化表示如下</a:t>
            </a:r>
            <a:r>
              <a:rPr lang="zh-CN" altLang="en-US" dirty="0">
                <a:solidFill>
                  <a:srgbClr val="121212"/>
                </a:solidFill>
                <a:latin typeface="微软雅黑" panose="020B0503020204020204" pitchFamily="34" charset="-122"/>
                <a:ea typeface="微软雅黑" panose="020B0503020204020204" pitchFamily="34" charset="-122"/>
              </a:rPr>
              <a:t>：</a:t>
            </a:r>
            <a:endParaRPr lang="zh-CN" altLang="en-US" i="0" dirty="0">
              <a:solidFill>
                <a:srgbClr val="121212"/>
              </a:solidFill>
              <a:effectLst/>
              <a:latin typeface="微软雅黑" panose="020B0503020204020204" pitchFamily="34" charset="-122"/>
              <a:ea typeface="微软雅黑" panose="020B0503020204020204" pitchFamily="34" charset="-122"/>
            </a:endParaRPr>
          </a:p>
        </p:txBody>
      </p:sp>
      <p:pic>
        <p:nvPicPr>
          <p:cNvPr id="6" name="图片 5">
            <a:extLst>
              <a:ext uri="{FF2B5EF4-FFF2-40B4-BE49-F238E27FC236}">
                <a16:creationId xmlns:a16="http://schemas.microsoft.com/office/drawing/2014/main" id="{29C34351-C9BA-466A-9B6B-2959D6CF5C6F}"/>
              </a:ext>
            </a:extLst>
          </p:cNvPr>
          <p:cNvPicPr>
            <a:picLocks noChangeAspect="1"/>
          </p:cNvPicPr>
          <p:nvPr/>
        </p:nvPicPr>
        <p:blipFill>
          <a:blip r:embed="rId4"/>
          <a:stretch>
            <a:fillRect/>
          </a:stretch>
        </p:blipFill>
        <p:spPr>
          <a:xfrm>
            <a:off x="2303239" y="2490744"/>
            <a:ext cx="2614449" cy="2211077"/>
          </a:xfrm>
          <a:prstGeom prst="rect">
            <a:avLst/>
          </a:prstGeom>
        </p:spPr>
      </p:pic>
      <p:sp>
        <p:nvSpPr>
          <p:cNvPr id="15" name="文本框 14">
            <a:extLst>
              <a:ext uri="{FF2B5EF4-FFF2-40B4-BE49-F238E27FC236}">
                <a16:creationId xmlns:a16="http://schemas.microsoft.com/office/drawing/2014/main" id="{77478A3B-6BDE-4E1F-AB00-40EA389FC371}"/>
              </a:ext>
            </a:extLst>
          </p:cNvPr>
          <p:cNvSpPr txBox="1"/>
          <p:nvPr/>
        </p:nvSpPr>
        <p:spPr>
          <a:xfrm>
            <a:off x="6127428" y="3429000"/>
            <a:ext cx="5943274" cy="646331"/>
          </a:xfrm>
          <a:prstGeom prst="rect">
            <a:avLst/>
          </a:prstGeom>
          <a:noFill/>
        </p:spPr>
        <p:txBody>
          <a:bodyPr wrap="square">
            <a:spAutoFit/>
          </a:bodyPr>
          <a:lstStyle/>
          <a:p>
            <a:r>
              <a:rPr lang="zh-CN" altLang="en-US" dirty="0">
                <a:latin typeface="微软雅黑" panose="020B0503020204020204" pitchFamily="34" charset="-122"/>
                <a:ea typeface="微软雅黑" panose="020B0503020204020204" pitchFamily="34" charset="-122"/>
              </a:rPr>
              <a:t>x表示输入层，s表示隐藏层，y表示输出层，w(t)为当前的单词表示。f为 sigmoid函数，g为 softmax函数。</a:t>
            </a:r>
          </a:p>
        </p:txBody>
      </p:sp>
      <p:pic>
        <p:nvPicPr>
          <p:cNvPr id="4" name="图片 3">
            <a:extLst>
              <a:ext uri="{FF2B5EF4-FFF2-40B4-BE49-F238E27FC236}">
                <a16:creationId xmlns:a16="http://schemas.microsoft.com/office/drawing/2014/main" id="{2B2E736E-7EAE-46DB-A81C-6D7A52C6B2AF}"/>
              </a:ext>
            </a:extLst>
          </p:cNvPr>
          <p:cNvPicPr>
            <a:picLocks noChangeAspect="1"/>
          </p:cNvPicPr>
          <p:nvPr/>
        </p:nvPicPr>
        <p:blipFill>
          <a:blip r:embed="rId5"/>
          <a:stretch>
            <a:fillRect/>
          </a:stretch>
        </p:blipFill>
        <p:spPr>
          <a:xfrm>
            <a:off x="2212807" y="4661192"/>
            <a:ext cx="7938572" cy="2051842"/>
          </a:xfrm>
          <a:prstGeom prst="rect">
            <a:avLst/>
          </a:prstGeom>
        </p:spPr>
      </p:pic>
    </p:spTree>
    <p:extLst>
      <p:ext uri="{BB962C8B-B14F-4D97-AF65-F5344CB8AC3E}">
        <p14:creationId xmlns:p14="http://schemas.microsoft.com/office/powerpoint/2010/main" val="25000082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7BE8BCC-7236-45DF-B1EE-78F3F20A3C77}"/>
              </a:ext>
            </a:extLst>
          </p:cNvPr>
          <p:cNvSpPr txBox="1"/>
          <p:nvPr/>
        </p:nvSpPr>
        <p:spPr>
          <a:xfrm>
            <a:off x="22954" y="241684"/>
            <a:ext cx="5641866"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4578"/>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rPr>
              <a:t>3 </a:t>
            </a:r>
            <a:r>
              <a:rPr kumimoji="0" lang="zh-CN" altLang="en-US" sz="2400" b="0" i="0" u="none" strike="noStrike" kern="1200" cap="none" spc="0" normalizeH="0" baseline="0" noProof="0" dirty="0">
                <a:ln>
                  <a:noFill/>
                </a:ln>
                <a:solidFill>
                  <a:srgbClr val="004578"/>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rPr>
              <a:t>神经概率语言模型</a:t>
            </a:r>
            <a:r>
              <a:rPr lang="en-US" altLang="zh-CN" sz="2400" dirty="0">
                <a:solidFill>
                  <a:srgbClr val="004578"/>
                </a:solidFill>
                <a:latin typeface="字魂59号-创粗黑" panose="00000500000000000000" pitchFamily="2" charset="-122"/>
                <a:ea typeface="字魂59号-创粗黑" panose="00000500000000000000" pitchFamily="2" charset="-122"/>
                <a:sym typeface="字魂59号-创粗黑" panose="00000500000000000000" pitchFamily="2" charset="-122"/>
              </a:rPr>
              <a:t>——RNN</a:t>
            </a:r>
            <a:r>
              <a:rPr lang="zh-CN" altLang="en-US" sz="2400" dirty="0">
                <a:solidFill>
                  <a:srgbClr val="004578"/>
                </a:solidFill>
                <a:latin typeface="字魂59号-创粗黑" panose="00000500000000000000" pitchFamily="2" charset="-122"/>
                <a:ea typeface="字魂59号-创粗黑" panose="00000500000000000000" pitchFamily="2" charset="-122"/>
                <a:sym typeface="字魂59号-创粗黑" panose="00000500000000000000" pitchFamily="2" charset="-122"/>
              </a:rPr>
              <a:t>模型</a:t>
            </a:r>
            <a:endParaRPr kumimoji="0" lang="zh-CN" altLang="en-US" sz="2400" b="0" i="0" u="none" strike="noStrike" kern="1200" cap="none" spc="0" normalizeH="0" baseline="0" noProof="0" dirty="0">
              <a:ln>
                <a:noFill/>
              </a:ln>
              <a:solidFill>
                <a:srgbClr val="004578"/>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nvGrpSpPr>
          <p:cNvPr id="24" name="组合 23"/>
          <p:cNvGrpSpPr/>
          <p:nvPr/>
        </p:nvGrpSpPr>
        <p:grpSpPr>
          <a:xfrm>
            <a:off x="10625098" y="6532"/>
            <a:ext cx="1445604" cy="1030766"/>
            <a:chOff x="597913" y="-30897"/>
            <a:chExt cx="1461155" cy="1030766"/>
          </a:xfrm>
        </p:grpSpPr>
        <p:pic>
          <p:nvPicPr>
            <p:cNvPr id="31" name="图片 3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8141" y="-30897"/>
              <a:ext cx="702231" cy="702231"/>
            </a:xfrm>
            <a:prstGeom prst="rect">
              <a:avLst/>
            </a:prstGeom>
          </p:spPr>
        </p:pic>
        <p:sp>
          <p:nvSpPr>
            <p:cNvPr id="32" name="文本框 31"/>
            <p:cNvSpPr txBox="1"/>
            <p:nvPr/>
          </p:nvSpPr>
          <p:spPr>
            <a:xfrm>
              <a:off x="597913" y="661315"/>
              <a:ext cx="1461155" cy="338554"/>
            </a:xfrm>
            <a:prstGeom prst="rect">
              <a:avLst/>
            </a:prstGeom>
            <a:noFill/>
          </p:spPr>
          <p:txBody>
            <a:bodyPr wrap="square" rtlCol="0">
              <a:spAutoFit/>
            </a:bodyPr>
            <a:lstStyle/>
            <a:p>
              <a:r>
                <a:rPr lang="zh-CN" altLang="en-US" sz="1600" dirty="0">
                  <a:solidFill>
                    <a:srgbClr val="132E65"/>
                  </a:solidFill>
                  <a:latin typeface="华文行楷" panose="02010800040101010101" pitchFamily="2" charset="-122"/>
                  <a:ea typeface="华文行楷" panose="02010800040101010101" pitchFamily="2" charset="-122"/>
                </a:rPr>
                <a:t>天津科技大学</a:t>
              </a:r>
              <a:endParaRPr lang="en-US" altLang="zh-CN" sz="1600" dirty="0">
                <a:solidFill>
                  <a:srgbClr val="132E65"/>
                </a:solidFill>
                <a:latin typeface="华文行楷" panose="02010800040101010101" pitchFamily="2" charset="-122"/>
                <a:ea typeface="华文行楷" panose="02010800040101010101" pitchFamily="2" charset="-122"/>
              </a:endParaRPr>
            </a:p>
          </p:txBody>
        </p:sp>
      </p:grpSp>
      <p:sp>
        <p:nvSpPr>
          <p:cNvPr id="10" name="文本框 9">
            <a:extLst>
              <a:ext uri="{FF2B5EF4-FFF2-40B4-BE49-F238E27FC236}">
                <a16:creationId xmlns:a16="http://schemas.microsoft.com/office/drawing/2014/main" id="{A75722A0-1AEC-4BB1-B2B9-5CC573CA5532}"/>
              </a:ext>
            </a:extLst>
          </p:cNvPr>
          <p:cNvSpPr txBox="1"/>
          <p:nvPr/>
        </p:nvSpPr>
        <p:spPr>
          <a:xfrm>
            <a:off x="979423" y="1458717"/>
            <a:ext cx="6241895" cy="2031325"/>
          </a:xfrm>
          <a:prstGeom prst="rect">
            <a:avLst/>
          </a:prstGeom>
          <a:noFill/>
        </p:spPr>
        <p:txBody>
          <a:bodyPr wrap="square">
            <a:spAutoFit/>
          </a:bodyPr>
          <a:lstStyle/>
          <a:p>
            <a:pPr algn="l"/>
            <a:r>
              <a:rPr lang="zh-CN" altLang="en-US" i="0" dirty="0">
                <a:solidFill>
                  <a:srgbClr val="121212"/>
                </a:solidFill>
                <a:effectLst/>
                <a:latin typeface="微软雅黑" panose="020B0503020204020204" pitchFamily="34" charset="-122"/>
                <a:ea typeface="微软雅黑" panose="020B0503020204020204" pitchFamily="34" charset="-122"/>
              </a:rPr>
              <a:t>优</a:t>
            </a:r>
            <a:r>
              <a:rPr lang="zh-CN" altLang="en-US" dirty="0">
                <a:solidFill>
                  <a:srgbClr val="121212"/>
                </a:solidFill>
                <a:latin typeface="微软雅黑" panose="020B0503020204020204" pitchFamily="34" charset="-122"/>
                <a:ea typeface="微软雅黑" panose="020B0503020204020204" pitchFamily="34" charset="-122"/>
              </a:rPr>
              <a:t>点</a:t>
            </a:r>
            <a:r>
              <a:rPr lang="zh-CN" altLang="en-US" i="0" dirty="0">
                <a:solidFill>
                  <a:srgbClr val="121212"/>
                </a:solidFill>
                <a:effectLst/>
                <a:latin typeface="微软雅黑" panose="020B0503020204020204" pitchFamily="34" charset="-122"/>
                <a:ea typeface="微软雅黑" panose="020B0503020204020204" pitchFamily="34" charset="-122"/>
              </a:rPr>
              <a:t>：</a:t>
            </a:r>
            <a:endParaRPr lang="en-US" altLang="zh-CN" i="0" dirty="0">
              <a:solidFill>
                <a:srgbClr val="121212"/>
              </a:solidFill>
              <a:effectLst/>
              <a:latin typeface="微软雅黑" panose="020B0503020204020204" pitchFamily="34" charset="-122"/>
              <a:ea typeface="微软雅黑" panose="020B0503020204020204" pitchFamily="34" charset="-122"/>
            </a:endParaRPr>
          </a:p>
          <a:p>
            <a:pPr algn="l"/>
            <a:endParaRPr lang="en-US" altLang="zh-CN" i="0" dirty="0">
              <a:solidFill>
                <a:srgbClr val="121212"/>
              </a:solidFill>
              <a:effectLst/>
              <a:latin typeface="微软雅黑" panose="020B0503020204020204" pitchFamily="34" charset="-122"/>
              <a:ea typeface="微软雅黑" panose="020B0503020204020204" pitchFamily="34" charset="-122"/>
            </a:endParaRPr>
          </a:p>
          <a:p>
            <a:pPr algn="l"/>
            <a:r>
              <a:rPr lang="en-US" altLang="zh-CN" dirty="0">
                <a:latin typeface="微软雅黑" panose="020B0503020204020204" pitchFamily="34" charset="-122"/>
                <a:ea typeface="微软雅黑" panose="020B0503020204020204" pitchFamily="34" charset="-122"/>
              </a:rPr>
              <a:t>(1)</a:t>
            </a:r>
            <a:r>
              <a:rPr lang="zh-CN" altLang="en-US" b="0" i="0" dirty="0">
                <a:effectLst/>
                <a:latin typeface="微软雅黑" panose="020B0503020204020204" pitchFamily="34" charset="-122"/>
                <a:ea typeface="微软雅黑" panose="020B0503020204020204" pitchFamily="34" charset="-122"/>
              </a:rPr>
              <a:t>可以处理任意长度的输入</a:t>
            </a:r>
            <a:endParaRPr lang="en-US" altLang="zh-CN" b="0" i="0" dirty="0">
              <a:effectLst/>
              <a:latin typeface="微软雅黑" panose="020B0503020204020204" pitchFamily="34" charset="-122"/>
              <a:ea typeface="微软雅黑" panose="020B0503020204020204" pitchFamily="34" charset="-122"/>
            </a:endParaRPr>
          </a:p>
          <a:p>
            <a:pPr algn="l"/>
            <a:endParaRPr lang="zh-CN" altLang="en-US" b="0" i="0" dirty="0">
              <a:effectLst/>
              <a:latin typeface="微软雅黑" panose="020B0503020204020204" pitchFamily="34" charset="-122"/>
              <a:ea typeface="微软雅黑" panose="020B0503020204020204" pitchFamily="34" charset="-122"/>
            </a:endParaRPr>
          </a:p>
          <a:p>
            <a:pPr algn="l"/>
            <a:r>
              <a:rPr lang="en-US" altLang="zh-CN" b="0" i="0" dirty="0">
                <a:effectLst/>
                <a:latin typeface="微软雅黑" panose="020B0503020204020204" pitchFamily="34" charset="-122"/>
                <a:ea typeface="微软雅黑" panose="020B0503020204020204" pitchFamily="34" charset="-122"/>
              </a:rPr>
              <a:t>(2)</a:t>
            </a:r>
            <a:r>
              <a:rPr lang="zh-CN" altLang="en-US" b="0" i="0" dirty="0">
                <a:effectLst/>
                <a:latin typeface="微软雅黑" panose="020B0503020204020204" pitchFamily="34" charset="-122"/>
                <a:ea typeface="微软雅黑" panose="020B0503020204020204" pitchFamily="34" charset="-122"/>
              </a:rPr>
              <a:t>理论上可以追溯前面时间步的信息</a:t>
            </a:r>
            <a:endParaRPr lang="en-US" altLang="zh-CN" b="0" i="0" dirty="0">
              <a:effectLst/>
              <a:latin typeface="微软雅黑" panose="020B0503020204020204" pitchFamily="34" charset="-122"/>
              <a:ea typeface="微软雅黑" panose="020B0503020204020204" pitchFamily="34" charset="-122"/>
            </a:endParaRPr>
          </a:p>
          <a:p>
            <a:pPr algn="l"/>
            <a:endParaRPr lang="zh-CN" altLang="en-US" b="0" i="0" dirty="0">
              <a:effectLst/>
              <a:latin typeface="微软雅黑" panose="020B0503020204020204" pitchFamily="34" charset="-122"/>
              <a:ea typeface="微软雅黑" panose="020B0503020204020204" pitchFamily="34" charset="-122"/>
            </a:endParaRPr>
          </a:p>
          <a:p>
            <a:pPr algn="l"/>
            <a:r>
              <a:rPr lang="en-US" altLang="zh-CN" b="0" i="0" dirty="0">
                <a:effectLst/>
                <a:latin typeface="微软雅黑" panose="020B0503020204020204" pitchFamily="34" charset="-122"/>
                <a:ea typeface="微软雅黑" panose="020B0503020204020204" pitchFamily="34" charset="-122"/>
              </a:rPr>
              <a:t>(3)</a:t>
            </a:r>
            <a:r>
              <a:rPr lang="zh-CN" altLang="en-US" b="0" i="0" dirty="0">
                <a:effectLst/>
                <a:latin typeface="微软雅黑" panose="020B0503020204020204" pitchFamily="34" charset="-122"/>
                <a:ea typeface="微软雅黑" panose="020B0503020204020204" pitchFamily="34" charset="-122"/>
              </a:rPr>
              <a:t>模型参数大小固定，与输入长度无关</a:t>
            </a:r>
          </a:p>
        </p:txBody>
      </p:sp>
      <p:pic>
        <p:nvPicPr>
          <p:cNvPr id="4" name="图片 3">
            <a:extLst>
              <a:ext uri="{FF2B5EF4-FFF2-40B4-BE49-F238E27FC236}">
                <a16:creationId xmlns:a16="http://schemas.microsoft.com/office/drawing/2014/main" id="{A899FED2-6568-4785-96D2-B4D5A71C1EFC}"/>
              </a:ext>
            </a:extLst>
          </p:cNvPr>
          <p:cNvPicPr>
            <a:picLocks noChangeAspect="1"/>
          </p:cNvPicPr>
          <p:nvPr/>
        </p:nvPicPr>
        <p:blipFill>
          <a:blip r:embed="rId4"/>
          <a:stretch>
            <a:fillRect/>
          </a:stretch>
        </p:blipFill>
        <p:spPr>
          <a:xfrm>
            <a:off x="7221318" y="1210358"/>
            <a:ext cx="4233037" cy="4794647"/>
          </a:xfrm>
          <a:prstGeom prst="rect">
            <a:avLst/>
          </a:prstGeom>
        </p:spPr>
      </p:pic>
      <p:sp>
        <p:nvSpPr>
          <p:cNvPr id="15" name="文本框 14">
            <a:extLst>
              <a:ext uri="{FF2B5EF4-FFF2-40B4-BE49-F238E27FC236}">
                <a16:creationId xmlns:a16="http://schemas.microsoft.com/office/drawing/2014/main" id="{77478A3B-6BDE-4E1F-AB00-40EA389FC371}"/>
              </a:ext>
            </a:extLst>
          </p:cNvPr>
          <p:cNvSpPr txBox="1"/>
          <p:nvPr/>
        </p:nvSpPr>
        <p:spPr>
          <a:xfrm>
            <a:off x="979424" y="3783745"/>
            <a:ext cx="6241895" cy="1477328"/>
          </a:xfrm>
          <a:prstGeom prst="rect">
            <a:avLst/>
          </a:prstGeom>
          <a:noFill/>
        </p:spPr>
        <p:txBody>
          <a:bodyPr wrap="square">
            <a:spAutoFit/>
          </a:bodyPr>
          <a:lstStyle/>
          <a:p>
            <a:pPr algn="l"/>
            <a:r>
              <a:rPr lang="zh-CN" altLang="en-US" dirty="0">
                <a:latin typeface="微软雅黑" panose="020B0503020204020204" pitchFamily="34" charset="-122"/>
                <a:ea typeface="微软雅黑" panose="020B0503020204020204" pitchFamily="34" charset="-122"/>
              </a:rPr>
              <a:t>缺点：</a:t>
            </a:r>
            <a:endParaRPr lang="en-US" altLang="zh-CN" dirty="0">
              <a:latin typeface="微软雅黑" panose="020B0503020204020204" pitchFamily="34" charset="-122"/>
              <a:ea typeface="微软雅黑" panose="020B0503020204020204" pitchFamily="34" charset="-122"/>
            </a:endParaRPr>
          </a:p>
          <a:p>
            <a:pPr algn="l"/>
            <a:endParaRPr lang="en-US" altLang="zh-CN" dirty="0">
              <a:latin typeface="微软雅黑" panose="020B0503020204020204" pitchFamily="34" charset="-122"/>
              <a:ea typeface="微软雅黑" panose="020B0503020204020204" pitchFamily="34" charset="-122"/>
            </a:endParaRPr>
          </a:p>
          <a:p>
            <a:pPr algn="l"/>
            <a:r>
              <a:rPr lang="en-US" altLang="zh-CN" b="0" i="0" dirty="0">
                <a:effectLst/>
                <a:latin typeface="微软雅黑" panose="020B0503020204020204" pitchFamily="34" charset="-122"/>
                <a:ea typeface="微软雅黑" panose="020B0503020204020204" pitchFamily="34" charset="-122"/>
              </a:rPr>
              <a:t>(1)</a:t>
            </a:r>
            <a:r>
              <a:rPr lang="zh-CN" altLang="en-US" b="0" i="0" dirty="0">
                <a:effectLst/>
                <a:latin typeface="微软雅黑" panose="020B0503020204020204" pitchFamily="34" charset="-122"/>
                <a:ea typeface="微软雅黑" panose="020B0503020204020204" pitchFamily="34" charset="-122"/>
              </a:rPr>
              <a:t>计算和训练时间长</a:t>
            </a:r>
            <a:endParaRPr lang="en-US" altLang="zh-CN" b="0" i="0" dirty="0">
              <a:effectLst/>
              <a:latin typeface="微软雅黑" panose="020B0503020204020204" pitchFamily="34" charset="-122"/>
              <a:ea typeface="微软雅黑" panose="020B0503020204020204" pitchFamily="34" charset="-122"/>
            </a:endParaRPr>
          </a:p>
          <a:p>
            <a:pPr algn="l"/>
            <a:endParaRPr lang="zh-CN" altLang="en-US" b="0" i="0" dirty="0">
              <a:effectLst/>
              <a:latin typeface="微软雅黑" panose="020B0503020204020204" pitchFamily="34" charset="-122"/>
              <a:ea typeface="微软雅黑" panose="020B0503020204020204" pitchFamily="34" charset="-122"/>
            </a:endParaRPr>
          </a:p>
          <a:p>
            <a:pPr algn="l"/>
            <a:r>
              <a:rPr lang="en-US" altLang="zh-CN" b="0" i="0" dirty="0">
                <a:effectLst/>
                <a:latin typeface="微软雅黑" panose="020B0503020204020204" pitchFamily="34" charset="-122"/>
                <a:ea typeface="微软雅黑" panose="020B0503020204020204" pitchFamily="34" charset="-122"/>
              </a:rPr>
              <a:t>(2)</a:t>
            </a:r>
            <a:r>
              <a:rPr lang="zh-CN" altLang="en-US" b="0" i="0" dirty="0">
                <a:effectLst/>
                <a:latin typeface="微软雅黑" panose="020B0503020204020204" pitchFamily="34" charset="-122"/>
                <a:ea typeface="微软雅黑" panose="020B0503020204020204" pitchFamily="34" charset="-122"/>
              </a:rPr>
              <a:t>实际应用中，难以追溯很久远的时间步的信息</a:t>
            </a:r>
          </a:p>
        </p:txBody>
      </p:sp>
    </p:spTree>
    <p:extLst>
      <p:ext uri="{BB962C8B-B14F-4D97-AF65-F5344CB8AC3E}">
        <p14:creationId xmlns:p14="http://schemas.microsoft.com/office/powerpoint/2010/main" val="35847195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7BE8BCC-7236-45DF-B1EE-78F3F20A3C77}"/>
              </a:ext>
            </a:extLst>
          </p:cNvPr>
          <p:cNvSpPr txBox="1"/>
          <p:nvPr/>
        </p:nvSpPr>
        <p:spPr>
          <a:xfrm>
            <a:off x="0" y="218548"/>
            <a:ext cx="6266335"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4578"/>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rPr>
              <a:t>3 </a:t>
            </a:r>
            <a:r>
              <a:rPr kumimoji="0" lang="zh-CN" altLang="en-US" sz="2400" b="0" i="0" u="none" strike="noStrike" kern="1200" cap="none" spc="0" normalizeH="0" baseline="0" noProof="0" dirty="0">
                <a:ln>
                  <a:noFill/>
                </a:ln>
                <a:solidFill>
                  <a:srgbClr val="004578"/>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rPr>
              <a:t>神经概率语言模型</a:t>
            </a:r>
            <a:r>
              <a:rPr lang="en-US" altLang="zh-CN" sz="2400" dirty="0">
                <a:solidFill>
                  <a:srgbClr val="004578"/>
                </a:solidFill>
                <a:latin typeface="字魂59号-创粗黑" panose="00000500000000000000" pitchFamily="2" charset="-122"/>
                <a:ea typeface="字魂59号-创粗黑" panose="00000500000000000000" pitchFamily="2" charset="-122"/>
                <a:sym typeface="字魂59号-创粗黑" panose="00000500000000000000" pitchFamily="2" charset="-122"/>
              </a:rPr>
              <a:t>——SENNA</a:t>
            </a:r>
            <a:r>
              <a:rPr lang="zh-CN" altLang="en-US" sz="2400" dirty="0">
                <a:solidFill>
                  <a:srgbClr val="004578"/>
                </a:solidFill>
                <a:latin typeface="字魂59号-创粗黑" panose="00000500000000000000" pitchFamily="2" charset="-122"/>
                <a:ea typeface="字魂59号-创粗黑" panose="00000500000000000000" pitchFamily="2" charset="-122"/>
                <a:sym typeface="字魂59号-创粗黑" panose="00000500000000000000" pitchFamily="2" charset="-122"/>
              </a:rPr>
              <a:t>模型</a:t>
            </a:r>
            <a:r>
              <a:rPr kumimoji="0" lang="en-US" altLang="zh-CN" sz="1600" b="0" i="0" u="none" strike="noStrike" kern="1200" cap="none" spc="0" normalizeH="0" baseline="90000" noProof="0" dirty="0">
                <a:ln>
                  <a:noFill/>
                </a:ln>
                <a:solidFill>
                  <a:prstClr val="black"/>
                </a:solidFill>
                <a:effectLst/>
                <a:uLnTx/>
                <a:uFillTx/>
                <a:latin typeface="等线" panose="020F0502020204030204"/>
                <a:ea typeface="等线" panose="02010600030101010101" pitchFamily="2" charset="-122"/>
                <a:cs typeface="+mn-cs"/>
              </a:rPr>
              <a:t>[4] </a:t>
            </a:r>
            <a:endParaRPr kumimoji="0" lang="zh-CN" altLang="en-US" sz="2400" b="0" i="0" u="none" strike="noStrike" kern="1200" cap="none" spc="0" normalizeH="0" baseline="0" noProof="0" dirty="0">
              <a:ln>
                <a:noFill/>
              </a:ln>
              <a:solidFill>
                <a:srgbClr val="004578"/>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nvGrpSpPr>
          <p:cNvPr id="24" name="组合 23"/>
          <p:cNvGrpSpPr/>
          <p:nvPr/>
        </p:nvGrpSpPr>
        <p:grpSpPr>
          <a:xfrm>
            <a:off x="10625098" y="6532"/>
            <a:ext cx="1445604" cy="1030766"/>
            <a:chOff x="597913" y="-30897"/>
            <a:chExt cx="1461155" cy="1030766"/>
          </a:xfrm>
        </p:grpSpPr>
        <p:pic>
          <p:nvPicPr>
            <p:cNvPr id="31" name="图片 3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8141" y="-30897"/>
              <a:ext cx="702231" cy="702231"/>
            </a:xfrm>
            <a:prstGeom prst="rect">
              <a:avLst/>
            </a:prstGeom>
          </p:spPr>
        </p:pic>
        <p:sp>
          <p:nvSpPr>
            <p:cNvPr id="32" name="文本框 31"/>
            <p:cNvSpPr txBox="1"/>
            <p:nvPr/>
          </p:nvSpPr>
          <p:spPr>
            <a:xfrm>
              <a:off x="597913" y="661315"/>
              <a:ext cx="1461155" cy="338554"/>
            </a:xfrm>
            <a:prstGeom prst="rect">
              <a:avLst/>
            </a:prstGeom>
            <a:noFill/>
          </p:spPr>
          <p:txBody>
            <a:bodyPr wrap="square" rtlCol="0">
              <a:spAutoFit/>
            </a:bodyPr>
            <a:lstStyle/>
            <a:p>
              <a:r>
                <a:rPr lang="zh-CN" altLang="en-US" sz="1600" dirty="0">
                  <a:solidFill>
                    <a:srgbClr val="132E65"/>
                  </a:solidFill>
                  <a:latin typeface="华文行楷" panose="02010800040101010101" pitchFamily="2" charset="-122"/>
                  <a:ea typeface="华文行楷" panose="02010800040101010101" pitchFamily="2" charset="-122"/>
                </a:rPr>
                <a:t>天津科技大学</a:t>
              </a:r>
              <a:endParaRPr lang="en-US" altLang="zh-CN" sz="1600" dirty="0">
                <a:solidFill>
                  <a:srgbClr val="132E65"/>
                </a:solidFill>
                <a:latin typeface="华文行楷" panose="02010800040101010101" pitchFamily="2" charset="-122"/>
                <a:ea typeface="华文行楷" panose="02010800040101010101" pitchFamily="2" charset="-122"/>
              </a:endParaRPr>
            </a:p>
          </p:txBody>
        </p:sp>
      </p:grpSp>
      <p:sp>
        <p:nvSpPr>
          <p:cNvPr id="8" name="文本框 7">
            <a:extLst>
              <a:ext uri="{FF2B5EF4-FFF2-40B4-BE49-F238E27FC236}">
                <a16:creationId xmlns:a16="http://schemas.microsoft.com/office/drawing/2014/main" id="{D5F5FABF-92D7-43A5-9A97-9826A9DC3ADB}"/>
              </a:ext>
            </a:extLst>
          </p:cNvPr>
          <p:cNvSpPr txBox="1"/>
          <p:nvPr/>
        </p:nvSpPr>
        <p:spPr>
          <a:xfrm>
            <a:off x="1262254" y="1313200"/>
            <a:ext cx="9560295" cy="1289905"/>
          </a:xfrm>
          <a:prstGeom prst="rect">
            <a:avLst/>
          </a:prstGeom>
          <a:noFill/>
        </p:spPr>
        <p:txBody>
          <a:bodyPr wrap="square">
            <a:spAutoFit/>
          </a:bodyPr>
          <a:lstStyle/>
          <a:p>
            <a:pPr algn="l">
              <a:lnSpc>
                <a:spcPct val="150000"/>
              </a:lnSpc>
            </a:pPr>
            <a:r>
              <a:rPr lang="zh-CN" altLang="en-US" i="0" dirty="0">
                <a:solidFill>
                  <a:srgbClr val="121212"/>
                </a:solidFill>
                <a:effectLst/>
                <a:latin typeface="微软雅黑" panose="020B0503020204020204" pitchFamily="34" charset="-122"/>
                <a:ea typeface="微软雅黑" panose="020B0503020204020204" pitchFamily="34" charset="-122"/>
              </a:rPr>
              <a:t>对给定上下文窗口中间的单词进行替换</a:t>
            </a:r>
            <a:r>
              <a:rPr lang="en-US" altLang="zh-CN" i="0" dirty="0">
                <a:solidFill>
                  <a:srgbClr val="121212"/>
                </a:solidFill>
                <a:effectLst/>
                <a:latin typeface="微软雅黑" panose="020B0503020204020204" pitchFamily="34" charset="-122"/>
                <a:ea typeface="微软雅黑" panose="020B0503020204020204" pitchFamily="34" charset="-122"/>
              </a:rPr>
              <a:t>,</a:t>
            </a:r>
            <a:r>
              <a:rPr lang="zh-CN" altLang="en-US" i="0" dirty="0">
                <a:solidFill>
                  <a:srgbClr val="121212"/>
                </a:solidFill>
                <a:effectLst/>
                <a:latin typeface="微软雅黑" panose="020B0503020204020204" pitchFamily="34" charset="-122"/>
                <a:ea typeface="微软雅黑" panose="020B0503020204020204" pitchFamily="34" charset="-122"/>
              </a:rPr>
              <a:t>并使模型对该单词和上下文的关系进行判断</a:t>
            </a:r>
            <a:r>
              <a:rPr lang="en-US" altLang="zh-CN" i="0" dirty="0">
                <a:solidFill>
                  <a:srgbClr val="121212"/>
                </a:solidFill>
                <a:effectLst/>
                <a:latin typeface="微软雅黑" panose="020B0503020204020204" pitchFamily="34" charset="-122"/>
                <a:ea typeface="微软雅黑" panose="020B0503020204020204" pitchFamily="34" charset="-122"/>
              </a:rPr>
              <a:t>,</a:t>
            </a:r>
            <a:r>
              <a:rPr lang="zh-CN" altLang="en-US" i="0" dirty="0">
                <a:solidFill>
                  <a:srgbClr val="121212"/>
                </a:solidFill>
                <a:effectLst/>
                <a:latin typeface="微软雅黑" panose="020B0503020204020204" pitchFamily="34" charset="-122"/>
                <a:ea typeface="微软雅黑" panose="020B0503020204020204" pitchFamily="34" charset="-122"/>
              </a:rPr>
              <a:t>以学习语料库中的上下文依赖关系，不仅学习到了预测单词上文知识</a:t>
            </a:r>
            <a:r>
              <a:rPr lang="en-US" altLang="zh-CN" i="0" dirty="0">
                <a:solidFill>
                  <a:srgbClr val="121212"/>
                </a:solidFill>
                <a:effectLst/>
                <a:latin typeface="微软雅黑" panose="020B0503020204020204" pitchFamily="34" charset="-122"/>
                <a:ea typeface="微软雅黑" panose="020B0503020204020204" pitchFamily="34" charset="-122"/>
              </a:rPr>
              <a:t>,</a:t>
            </a:r>
            <a:r>
              <a:rPr lang="zh-CN" altLang="en-US" i="0" dirty="0">
                <a:solidFill>
                  <a:srgbClr val="121212"/>
                </a:solidFill>
                <a:effectLst/>
                <a:latin typeface="微软雅黑" panose="020B0503020204020204" pitchFamily="34" charset="-122"/>
                <a:ea typeface="微软雅黑" panose="020B0503020204020204" pitchFamily="34" charset="-122"/>
              </a:rPr>
              <a:t>还将下文信息融入到了单词表示当中</a:t>
            </a:r>
            <a:r>
              <a:rPr lang="en-US" altLang="zh-CN" i="0" dirty="0">
                <a:solidFill>
                  <a:srgbClr val="121212"/>
                </a:solidFill>
                <a:effectLst/>
                <a:latin typeface="微软雅黑" panose="020B0503020204020204" pitchFamily="34" charset="-122"/>
                <a:ea typeface="微软雅黑" panose="020B0503020204020204" pitchFamily="34" charset="-122"/>
              </a:rPr>
              <a:t>,</a:t>
            </a:r>
            <a:r>
              <a:rPr lang="zh-CN" altLang="en-US" i="0" dirty="0">
                <a:solidFill>
                  <a:srgbClr val="121212"/>
                </a:solidFill>
                <a:effectLst/>
                <a:latin typeface="微软雅黑" panose="020B0503020204020204" pitchFamily="34" charset="-122"/>
                <a:ea typeface="微软雅黑" panose="020B0503020204020204" pitchFamily="34" charset="-122"/>
              </a:rPr>
              <a:t>并引入</a:t>
            </a:r>
            <a:r>
              <a:rPr lang="en-US" altLang="zh-CN" i="0" dirty="0" err="1">
                <a:solidFill>
                  <a:srgbClr val="121212"/>
                </a:solidFill>
                <a:effectLst/>
                <a:latin typeface="微软雅黑" panose="020B0503020204020204" pitchFamily="34" charset="-122"/>
                <a:ea typeface="微软雅黑" panose="020B0503020204020204" pitchFamily="34" charset="-122"/>
              </a:rPr>
              <a:t>Okanohara</a:t>
            </a:r>
            <a:r>
              <a:rPr lang="zh-CN" altLang="en-US" i="0" dirty="0">
                <a:solidFill>
                  <a:srgbClr val="121212"/>
                </a:solidFill>
                <a:effectLst/>
                <a:latin typeface="微软雅黑" panose="020B0503020204020204" pitchFamily="34" charset="-122"/>
                <a:ea typeface="微软雅黑" panose="020B0503020204020204" pitchFamily="34" charset="-122"/>
              </a:rPr>
              <a:t>和 </a:t>
            </a:r>
            <a:r>
              <a:rPr lang="en-US" altLang="zh-CN" i="0" dirty="0" err="1">
                <a:solidFill>
                  <a:srgbClr val="121212"/>
                </a:solidFill>
                <a:effectLst/>
                <a:latin typeface="微软雅黑" panose="020B0503020204020204" pitchFamily="34" charset="-122"/>
                <a:ea typeface="微软雅黑" panose="020B0503020204020204" pitchFamily="34" charset="-122"/>
              </a:rPr>
              <a:t>Tsujii</a:t>
            </a:r>
            <a:r>
              <a:rPr lang="zh-CN" altLang="en-US" i="0" dirty="0">
                <a:solidFill>
                  <a:srgbClr val="121212"/>
                </a:solidFill>
                <a:effectLst/>
                <a:latin typeface="微软雅黑" panose="020B0503020204020204" pitchFamily="34" charset="-122"/>
                <a:ea typeface="微软雅黑" panose="020B0503020204020204" pitchFamily="34" charset="-122"/>
              </a:rPr>
              <a:t>提出的负样本技术。</a:t>
            </a:r>
            <a:endParaRPr lang="en-US" altLang="zh-CN" dirty="0">
              <a:solidFill>
                <a:srgbClr val="121212"/>
              </a:solidFill>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C4FD73EC-E708-457B-9DF0-C9FB44EB324D}"/>
              </a:ext>
            </a:extLst>
          </p:cNvPr>
          <p:cNvSpPr txBox="1"/>
          <p:nvPr/>
        </p:nvSpPr>
        <p:spPr>
          <a:xfrm>
            <a:off x="1262256" y="868020"/>
            <a:ext cx="6340595" cy="369332"/>
          </a:xfrm>
          <a:prstGeom prst="rect">
            <a:avLst/>
          </a:prstGeom>
          <a:noFill/>
        </p:spPr>
        <p:txBody>
          <a:bodyPr wrap="square">
            <a:spAutoFit/>
          </a:bodyPr>
          <a:lstStyle/>
          <a:p>
            <a:r>
              <a:rPr lang="zh-CN" altLang="en-US" dirty="0">
                <a:latin typeface="微软雅黑" panose="020B0503020204020204" pitchFamily="34" charset="-122"/>
                <a:ea typeface="微软雅黑" panose="020B0503020204020204" pitchFamily="34" charset="-122"/>
              </a:rPr>
              <a:t>SENNA模型：</a:t>
            </a:r>
          </a:p>
        </p:txBody>
      </p:sp>
      <p:sp>
        <p:nvSpPr>
          <p:cNvPr id="10" name="文本框 9">
            <a:extLst>
              <a:ext uri="{FF2B5EF4-FFF2-40B4-BE49-F238E27FC236}">
                <a16:creationId xmlns:a16="http://schemas.microsoft.com/office/drawing/2014/main" id="{B039AC05-24BA-4184-8E10-D4478BE053F8}"/>
              </a:ext>
            </a:extLst>
          </p:cNvPr>
          <p:cNvSpPr txBox="1"/>
          <p:nvPr/>
        </p:nvSpPr>
        <p:spPr>
          <a:xfrm>
            <a:off x="1262253" y="2964991"/>
            <a:ext cx="9560295" cy="1289905"/>
          </a:xfrm>
          <a:prstGeom prst="rect">
            <a:avLst/>
          </a:prstGeom>
          <a:noFill/>
        </p:spPr>
        <p:txBody>
          <a:bodyPr wrap="square">
            <a:spAutoFit/>
          </a:bodyPr>
          <a:lstStyle/>
          <a:p>
            <a:pPr>
              <a:lnSpc>
                <a:spcPct val="150000"/>
              </a:lnSpc>
            </a:pPr>
            <a:r>
              <a:rPr lang="zh-CN" altLang="en-US" dirty="0">
                <a:latin typeface="微软雅黑" panose="020B0503020204020204" pitchFamily="34" charset="-122"/>
                <a:ea typeface="微软雅黑" panose="020B0503020204020204" pitchFamily="34" charset="-122"/>
              </a:rPr>
              <a:t>针对一词多义问题，Huang等人认为多义词的不同含义之间差别可能较大，仅使用一个原型对单词进行示是不充分的，在 </a:t>
            </a:r>
            <a:r>
              <a:rPr lang="en-US" altLang="zh-CN" dirty="0">
                <a:latin typeface="微软雅黑" panose="020B0503020204020204" pitchFamily="34" charset="-122"/>
                <a:ea typeface="微软雅黑" panose="020B0503020204020204" pitchFamily="34" charset="-122"/>
              </a:rPr>
              <a:t>Reisinger</a:t>
            </a:r>
            <a:r>
              <a:rPr lang="zh-CN" altLang="en-US" dirty="0">
                <a:latin typeface="微软雅黑" panose="020B0503020204020204" pitchFamily="34" charset="-122"/>
                <a:ea typeface="微软雅黑" panose="020B0503020204020204" pitchFamily="34" charset="-122"/>
              </a:rPr>
              <a:t>和 </a:t>
            </a:r>
            <a:r>
              <a:rPr lang="en-US" altLang="zh-CN" dirty="0">
                <a:latin typeface="微软雅黑" panose="020B0503020204020204" pitchFamily="34" charset="-122"/>
                <a:ea typeface="微软雅黑" panose="020B0503020204020204" pitchFamily="34" charset="-122"/>
              </a:rPr>
              <a:t>Mooney</a:t>
            </a:r>
            <a:r>
              <a:rPr lang="zh-CN" altLang="en-US" dirty="0">
                <a:latin typeface="微软雅黑" panose="020B0503020204020204" pitchFamily="34" charset="-122"/>
                <a:ea typeface="微软雅黑" panose="020B0503020204020204" pitchFamily="34" charset="-122"/>
              </a:rPr>
              <a:t>工作的启发下引入了</a:t>
            </a:r>
            <a:r>
              <a:rPr lang="zh-CN" altLang="en-US" b="1" dirty="0">
                <a:latin typeface="微软雅黑" panose="020B0503020204020204" pitchFamily="34" charset="-122"/>
                <a:ea typeface="微软雅黑" panose="020B0503020204020204" pitchFamily="34" charset="-122"/>
              </a:rPr>
              <a:t>多原型语言模型</a:t>
            </a:r>
            <a:r>
              <a:rPr lang="zh-CN" altLang="en-US" dirty="0">
                <a:latin typeface="微软雅黑" panose="020B0503020204020204" pitchFamily="34" charset="-122"/>
                <a:ea typeface="微软雅黑" panose="020B0503020204020204" pitchFamily="34" charset="-122"/>
              </a:rPr>
              <a:t>。实验结果表明</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该语言模型在一词多义问题中取得了较好的效果</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给后续的研究提供了思路。</a:t>
            </a:r>
          </a:p>
        </p:txBody>
      </p:sp>
    </p:spTree>
    <p:extLst>
      <p:ext uri="{BB962C8B-B14F-4D97-AF65-F5344CB8AC3E}">
        <p14:creationId xmlns:p14="http://schemas.microsoft.com/office/powerpoint/2010/main" val="9428312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7BE8BCC-7236-45DF-B1EE-78F3F20A3C77}"/>
              </a:ext>
            </a:extLst>
          </p:cNvPr>
          <p:cNvSpPr txBox="1"/>
          <p:nvPr/>
        </p:nvSpPr>
        <p:spPr>
          <a:xfrm>
            <a:off x="22953" y="241684"/>
            <a:ext cx="6266335"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4578"/>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rPr>
              <a:t>3 </a:t>
            </a:r>
            <a:r>
              <a:rPr kumimoji="0" lang="zh-CN" altLang="en-US" sz="2400" b="0" i="0" u="none" strike="noStrike" kern="1200" cap="none" spc="0" normalizeH="0" baseline="0" noProof="0" dirty="0">
                <a:ln>
                  <a:noFill/>
                </a:ln>
                <a:solidFill>
                  <a:srgbClr val="004578"/>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rPr>
              <a:t>神经概率语言模型</a:t>
            </a:r>
            <a:r>
              <a:rPr lang="en-US" altLang="zh-CN" sz="2400" dirty="0">
                <a:solidFill>
                  <a:srgbClr val="004578"/>
                </a:solidFill>
                <a:latin typeface="字魂59号-创粗黑" panose="00000500000000000000" pitchFamily="2" charset="-122"/>
                <a:ea typeface="字魂59号-创粗黑" panose="00000500000000000000" pitchFamily="2" charset="-122"/>
                <a:sym typeface="字魂59号-创粗黑" panose="00000500000000000000" pitchFamily="2" charset="-122"/>
              </a:rPr>
              <a:t>——Word2Vec</a:t>
            </a:r>
            <a:r>
              <a:rPr lang="zh-CN" altLang="en-US" sz="2400" dirty="0">
                <a:solidFill>
                  <a:srgbClr val="004578"/>
                </a:solidFill>
                <a:latin typeface="字魂59号-创粗黑" panose="00000500000000000000" pitchFamily="2" charset="-122"/>
                <a:ea typeface="字魂59号-创粗黑" panose="00000500000000000000" pitchFamily="2" charset="-122"/>
                <a:sym typeface="字魂59号-创粗黑" panose="00000500000000000000" pitchFamily="2" charset="-122"/>
              </a:rPr>
              <a:t>模型</a:t>
            </a:r>
            <a:r>
              <a:rPr kumimoji="0" lang="en-US" altLang="zh-CN" sz="1600" b="0" i="0" u="none" strike="noStrike" kern="1200" cap="none" spc="0" normalizeH="0" baseline="90000" noProof="0" dirty="0">
                <a:ln>
                  <a:noFill/>
                </a:ln>
                <a:solidFill>
                  <a:prstClr val="black"/>
                </a:solidFill>
                <a:effectLst/>
                <a:uLnTx/>
                <a:uFillTx/>
                <a:latin typeface="微软雅黑" panose="020B0503020204020204" pitchFamily="34" charset="-122"/>
                <a:ea typeface="微软雅黑" panose="020B0503020204020204" pitchFamily="34" charset="-122"/>
              </a:rPr>
              <a:t>[5] </a:t>
            </a:r>
            <a:endParaRPr kumimoji="0" lang="zh-CN" altLang="en-US" sz="2400" b="0" i="0" u="none" strike="noStrike" kern="1200" cap="none" spc="0" normalizeH="0" baseline="0" noProof="0" dirty="0">
              <a:ln>
                <a:noFill/>
              </a:ln>
              <a:solidFill>
                <a:srgbClr val="004578"/>
              </a:solidFill>
              <a:effectLst/>
              <a:uLnTx/>
              <a:uFillTx/>
              <a:latin typeface="微软雅黑" panose="020B0503020204020204" pitchFamily="34" charset="-122"/>
              <a:ea typeface="微软雅黑" panose="020B0503020204020204" pitchFamily="34" charset="-122"/>
              <a:sym typeface="字魂59号-创粗黑" panose="00000500000000000000" pitchFamily="2" charset="-122"/>
            </a:endParaRPr>
          </a:p>
        </p:txBody>
      </p:sp>
      <p:grpSp>
        <p:nvGrpSpPr>
          <p:cNvPr id="24" name="组合 23"/>
          <p:cNvGrpSpPr/>
          <p:nvPr/>
        </p:nvGrpSpPr>
        <p:grpSpPr>
          <a:xfrm>
            <a:off x="10625098" y="6532"/>
            <a:ext cx="1445604" cy="1030766"/>
            <a:chOff x="597913" y="-30897"/>
            <a:chExt cx="1461155" cy="1030766"/>
          </a:xfrm>
        </p:grpSpPr>
        <p:pic>
          <p:nvPicPr>
            <p:cNvPr id="31" name="图片 3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8141" y="-30897"/>
              <a:ext cx="702231" cy="702231"/>
            </a:xfrm>
            <a:prstGeom prst="rect">
              <a:avLst/>
            </a:prstGeom>
          </p:spPr>
        </p:pic>
        <p:sp>
          <p:nvSpPr>
            <p:cNvPr id="32" name="文本框 31"/>
            <p:cNvSpPr txBox="1"/>
            <p:nvPr/>
          </p:nvSpPr>
          <p:spPr>
            <a:xfrm>
              <a:off x="597913" y="661315"/>
              <a:ext cx="1461155" cy="338554"/>
            </a:xfrm>
            <a:prstGeom prst="rect">
              <a:avLst/>
            </a:prstGeom>
            <a:noFill/>
          </p:spPr>
          <p:txBody>
            <a:bodyPr wrap="square" rtlCol="0">
              <a:spAutoFit/>
            </a:bodyPr>
            <a:lstStyle/>
            <a:p>
              <a:r>
                <a:rPr lang="zh-CN" altLang="en-US" sz="1600" dirty="0">
                  <a:solidFill>
                    <a:srgbClr val="132E65"/>
                  </a:solidFill>
                  <a:latin typeface="华文行楷" panose="02010800040101010101" pitchFamily="2" charset="-122"/>
                  <a:ea typeface="华文行楷" panose="02010800040101010101" pitchFamily="2" charset="-122"/>
                </a:rPr>
                <a:t>天津科技大学</a:t>
              </a:r>
              <a:endParaRPr lang="en-US" altLang="zh-CN" sz="1600" dirty="0">
                <a:solidFill>
                  <a:srgbClr val="132E65"/>
                </a:solidFill>
                <a:latin typeface="华文行楷" panose="02010800040101010101" pitchFamily="2" charset="-122"/>
                <a:ea typeface="华文行楷" panose="02010800040101010101" pitchFamily="2" charset="-122"/>
              </a:endParaRPr>
            </a:p>
          </p:txBody>
        </p:sp>
      </p:grpSp>
      <p:sp>
        <p:nvSpPr>
          <p:cNvPr id="8" name="文本框 7">
            <a:extLst>
              <a:ext uri="{FF2B5EF4-FFF2-40B4-BE49-F238E27FC236}">
                <a16:creationId xmlns:a16="http://schemas.microsoft.com/office/drawing/2014/main" id="{D5F5FABF-92D7-43A5-9A97-9826A9DC3ADB}"/>
              </a:ext>
            </a:extLst>
          </p:cNvPr>
          <p:cNvSpPr txBox="1"/>
          <p:nvPr/>
        </p:nvSpPr>
        <p:spPr>
          <a:xfrm>
            <a:off x="639010" y="708763"/>
            <a:ext cx="9734885" cy="646331"/>
          </a:xfrm>
          <a:prstGeom prst="rect">
            <a:avLst/>
          </a:prstGeom>
          <a:noFill/>
        </p:spPr>
        <p:txBody>
          <a:bodyPr wrap="square">
            <a:spAutoFit/>
          </a:bodyPr>
          <a:lstStyle/>
          <a:p>
            <a:pPr algn="l"/>
            <a:r>
              <a:rPr lang="en-US" altLang="zh-CN" i="0" dirty="0">
                <a:solidFill>
                  <a:srgbClr val="121212"/>
                </a:solidFill>
                <a:effectLst/>
                <a:latin typeface="微软雅黑" panose="020B0503020204020204" pitchFamily="34" charset="-122"/>
                <a:ea typeface="微软雅黑" panose="020B0503020204020204" pitchFamily="34" charset="-122"/>
              </a:rPr>
              <a:t>Word2Vec</a:t>
            </a:r>
            <a:r>
              <a:rPr lang="zh-CN" altLang="en-US" i="0" dirty="0">
                <a:solidFill>
                  <a:srgbClr val="121212"/>
                </a:solidFill>
                <a:effectLst/>
                <a:latin typeface="微软雅黑" panose="020B0503020204020204" pitchFamily="34" charset="-122"/>
                <a:ea typeface="微软雅黑" panose="020B0503020204020204" pitchFamily="34" charset="-122"/>
              </a:rPr>
              <a:t>模型的思想可以看作是对数线性模型和分层模型的结合</a:t>
            </a:r>
            <a:r>
              <a:rPr lang="en-US" altLang="zh-CN" i="0" dirty="0">
                <a:solidFill>
                  <a:srgbClr val="121212"/>
                </a:solidFill>
                <a:effectLst/>
                <a:latin typeface="微软雅黑" panose="020B0503020204020204" pitchFamily="34" charset="-122"/>
                <a:ea typeface="微软雅黑" panose="020B0503020204020204" pitchFamily="34" charset="-122"/>
              </a:rPr>
              <a:t>,</a:t>
            </a:r>
            <a:r>
              <a:rPr lang="zh-CN" altLang="en-US" i="0" dirty="0">
                <a:solidFill>
                  <a:srgbClr val="121212"/>
                </a:solidFill>
                <a:effectLst/>
                <a:latin typeface="微软雅黑" panose="020B0503020204020204" pitchFamily="34" charset="-122"/>
                <a:ea typeface="微软雅黑" panose="020B0503020204020204" pitchFamily="34" charset="-122"/>
              </a:rPr>
              <a:t>针对目标函数计算复杂的问题</a:t>
            </a:r>
            <a:r>
              <a:rPr lang="zh-CN" altLang="en-US" dirty="0">
                <a:solidFill>
                  <a:srgbClr val="121212"/>
                </a:solidFill>
                <a:latin typeface="微软雅黑" panose="020B0503020204020204" pitchFamily="34" charset="-122"/>
                <a:ea typeface="微软雅黑" panose="020B0503020204020204" pitchFamily="34" charset="-122"/>
              </a:rPr>
              <a:t>，</a:t>
            </a:r>
            <a:r>
              <a:rPr lang="zh-CN" altLang="en-US" i="0" dirty="0">
                <a:solidFill>
                  <a:srgbClr val="121212"/>
                </a:solidFill>
                <a:effectLst/>
                <a:latin typeface="微软雅黑" panose="020B0503020204020204" pitchFamily="34" charset="-122"/>
                <a:ea typeface="微软雅黑" panose="020B0503020204020204" pitchFamily="34" charset="-122"/>
              </a:rPr>
              <a:t>同样引入了层次 </a:t>
            </a:r>
            <a:r>
              <a:rPr lang="en-US" altLang="zh-CN" i="0" dirty="0" err="1">
                <a:solidFill>
                  <a:srgbClr val="121212"/>
                </a:solidFill>
                <a:effectLst/>
                <a:latin typeface="微软雅黑" panose="020B0503020204020204" pitchFamily="34" charset="-122"/>
                <a:ea typeface="微软雅黑" panose="020B0503020204020204" pitchFamily="34" charset="-122"/>
              </a:rPr>
              <a:t>softmax</a:t>
            </a:r>
            <a:r>
              <a:rPr lang="zh-CN" altLang="en-US" i="0" dirty="0">
                <a:solidFill>
                  <a:srgbClr val="121212"/>
                </a:solidFill>
                <a:effectLst/>
                <a:latin typeface="微软雅黑" panose="020B0503020204020204" pitchFamily="34" charset="-122"/>
                <a:ea typeface="微软雅黑" panose="020B0503020204020204" pitchFamily="34" charset="-122"/>
              </a:rPr>
              <a:t>层</a:t>
            </a:r>
            <a:r>
              <a:rPr lang="zh-CN" altLang="en-US" dirty="0">
                <a:solidFill>
                  <a:srgbClr val="121212"/>
                </a:solidFill>
                <a:latin typeface="微软雅黑" panose="020B0503020204020204" pitchFamily="34" charset="-122"/>
                <a:ea typeface="微软雅黑" panose="020B0503020204020204" pitchFamily="34" charset="-122"/>
              </a:rPr>
              <a:t>。</a:t>
            </a:r>
            <a:endParaRPr lang="en-US" altLang="zh-CN" dirty="0">
              <a:solidFill>
                <a:srgbClr val="121212"/>
              </a:solidFill>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a16="http://schemas.microsoft.com/office/drawing/2014/main" id="{B039AC05-24BA-4184-8E10-D4478BE053F8}"/>
              </a:ext>
            </a:extLst>
          </p:cNvPr>
          <p:cNvSpPr txBox="1"/>
          <p:nvPr/>
        </p:nvSpPr>
        <p:spPr>
          <a:xfrm>
            <a:off x="639010" y="2426473"/>
            <a:ext cx="9904166" cy="646331"/>
          </a:xfrm>
          <a:prstGeom prst="rect">
            <a:avLst/>
          </a:prstGeom>
          <a:noFill/>
        </p:spPr>
        <p:txBody>
          <a:bodyPr wrap="square">
            <a:spAutoFit/>
          </a:bodyPr>
          <a:lstStyle/>
          <a:p>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连续 </a:t>
            </a:r>
            <a:r>
              <a:rPr lang="en-US" altLang="zh-CN" dirty="0">
                <a:latin typeface="微软雅黑" panose="020B0503020204020204" pitchFamily="34" charset="-122"/>
                <a:ea typeface="微软雅黑" panose="020B0503020204020204" pitchFamily="34" charset="-122"/>
              </a:rPr>
              <a:t>Skip-gram</a:t>
            </a:r>
            <a:r>
              <a:rPr lang="zh-CN" altLang="en-US" dirty="0">
                <a:latin typeface="微软雅黑" panose="020B0503020204020204" pitchFamily="34" charset="-122"/>
                <a:ea typeface="微软雅黑" panose="020B0503020204020204" pitchFamily="34" charset="-122"/>
              </a:rPr>
              <a:t>模型</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其网络结构与</a:t>
            </a:r>
            <a:r>
              <a:rPr lang="en-US" altLang="zh-CN" dirty="0">
                <a:latin typeface="微软雅黑" panose="020B0503020204020204" pitchFamily="34" charset="-122"/>
                <a:ea typeface="微软雅黑" panose="020B0503020204020204" pitchFamily="34" charset="-122"/>
              </a:rPr>
              <a:t>CBOW</a:t>
            </a:r>
            <a:r>
              <a:rPr lang="zh-CN" altLang="en-US" dirty="0">
                <a:latin typeface="微软雅黑" panose="020B0503020204020204" pitchFamily="34" charset="-122"/>
                <a:ea typeface="微软雅黑" panose="020B0503020204020204" pitchFamily="34" charset="-122"/>
              </a:rPr>
              <a:t>类似</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但训练目标不同</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是通过给定一个单词预测其前后一定范围内的单词。</a:t>
            </a:r>
          </a:p>
        </p:txBody>
      </p:sp>
      <p:sp>
        <p:nvSpPr>
          <p:cNvPr id="11" name="文本框 10">
            <a:extLst>
              <a:ext uri="{FF2B5EF4-FFF2-40B4-BE49-F238E27FC236}">
                <a16:creationId xmlns:a16="http://schemas.microsoft.com/office/drawing/2014/main" id="{DDE9E488-9BA8-4A76-B14D-C33B8E09732D}"/>
              </a:ext>
            </a:extLst>
          </p:cNvPr>
          <p:cNvSpPr txBox="1"/>
          <p:nvPr/>
        </p:nvSpPr>
        <p:spPr>
          <a:xfrm>
            <a:off x="639010" y="1364644"/>
            <a:ext cx="6094140" cy="369332"/>
          </a:xfrm>
          <a:prstGeom prst="rect">
            <a:avLst/>
          </a:prstGeom>
          <a:noFill/>
        </p:spPr>
        <p:txBody>
          <a:bodyPr wrap="square">
            <a:spAutoFit/>
          </a:bodyPr>
          <a:lstStyle/>
          <a:p>
            <a:pPr algn="l"/>
            <a:r>
              <a:rPr lang="zh-CN" altLang="en-US" dirty="0">
                <a:solidFill>
                  <a:srgbClr val="121212"/>
                </a:solidFill>
                <a:latin typeface="微软雅黑" panose="020B0503020204020204" pitchFamily="34" charset="-122"/>
                <a:ea typeface="微软雅黑" panose="020B0503020204020204" pitchFamily="34" charset="-122"/>
              </a:rPr>
              <a:t>具有有两种网络模型：</a:t>
            </a:r>
            <a:endParaRPr lang="en-US" altLang="zh-CN" dirty="0">
              <a:solidFill>
                <a:srgbClr val="121212"/>
              </a:solidFill>
              <a:latin typeface="微软雅黑" panose="020B0503020204020204" pitchFamily="34" charset="-122"/>
              <a:ea typeface="微软雅黑" panose="020B0503020204020204" pitchFamily="34" charset="-122"/>
            </a:endParaRPr>
          </a:p>
        </p:txBody>
      </p:sp>
      <p:sp>
        <p:nvSpPr>
          <p:cNvPr id="12" name="文本框 11">
            <a:extLst>
              <a:ext uri="{FF2B5EF4-FFF2-40B4-BE49-F238E27FC236}">
                <a16:creationId xmlns:a16="http://schemas.microsoft.com/office/drawing/2014/main" id="{35B43B98-6F68-4C2F-8050-131928CAF671}"/>
              </a:ext>
            </a:extLst>
          </p:cNvPr>
          <p:cNvSpPr txBox="1"/>
          <p:nvPr/>
        </p:nvSpPr>
        <p:spPr>
          <a:xfrm>
            <a:off x="639010" y="1733976"/>
            <a:ext cx="9904166" cy="646331"/>
          </a:xfrm>
          <a:prstGeom prst="rect">
            <a:avLst/>
          </a:prstGeom>
          <a:noFill/>
        </p:spPr>
        <p:txBody>
          <a:bodyPr wrap="square">
            <a:spAutoFit/>
          </a:bodyPr>
          <a:lstStyle/>
          <a:p>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连续词袋模型</a:t>
            </a:r>
            <a:r>
              <a:rPr lang="en-US" altLang="zh-CN" dirty="0">
                <a:latin typeface="微软雅黑" panose="020B0503020204020204" pitchFamily="34" charset="-122"/>
                <a:ea typeface="微软雅黑" panose="020B0503020204020204" pitchFamily="34" charset="-122"/>
              </a:rPr>
              <a:t>(CBOW),</a:t>
            </a:r>
            <a:r>
              <a:rPr lang="zh-CN" altLang="en-US" dirty="0">
                <a:latin typeface="微软雅黑" panose="020B0503020204020204" pitchFamily="34" charset="-122"/>
                <a:ea typeface="微软雅黑" panose="020B0503020204020204" pitchFamily="34" charset="-122"/>
              </a:rPr>
              <a:t>在该模型中移除了非线性隐藏层</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投影层被所有单词共享</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其训练目标是给定某一位置单词的上下文信息来预测这一位置的单词。</a:t>
            </a:r>
          </a:p>
        </p:txBody>
      </p:sp>
      <p:pic>
        <p:nvPicPr>
          <p:cNvPr id="6" name="图片 5">
            <a:extLst>
              <a:ext uri="{FF2B5EF4-FFF2-40B4-BE49-F238E27FC236}">
                <a16:creationId xmlns:a16="http://schemas.microsoft.com/office/drawing/2014/main" id="{4031FDA4-1ADF-4A40-8A30-F396856E041B}"/>
              </a:ext>
            </a:extLst>
          </p:cNvPr>
          <p:cNvPicPr>
            <a:picLocks noChangeAspect="1"/>
          </p:cNvPicPr>
          <p:nvPr/>
        </p:nvPicPr>
        <p:blipFill>
          <a:blip r:embed="rId4"/>
          <a:stretch>
            <a:fillRect/>
          </a:stretch>
        </p:blipFill>
        <p:spPr>
          <a:xfrm>
            <a:off x="3076023" y="3218891"/>
            <a:ext cx="6426530" cy="3397425"/>
          </a:xfrm>
          <a:prstGeom prst="rect">
            <a:avLst/>
          </a:prstGeom>
        </p:spPr>
      </p:pic>
    </p:spTree>
    <p:extLst>
      <p:ext uri="{BB962C8B-B14F-4D97-AF65-F5344CB8AC3E}">
        <p14:creationId xmlns:p14="http://schemas.microsoft.com/office/powerpoint/2010/main" val="9206080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p:cNvGrpSpPr/>
          <p:nvPr/>
        </p:nvGrpSpPr>
        <p:grpSpPr>
          <a:xfrm>
            <a:off x="10625098" y="6532"/>
            <a:ext cx="1445604" cy="1030766"/>
            <a:chOff x="597913" y="-30897"/>
            <a:chExt cx="1461155" cy="1030766"/>
          </a:xfrm>
        </p:grpSpPr>
        <p:pic>
          <p:nvPicPr>
            <p:cNvPr id="31" name="图片 3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8141" y="-30897"/>
              <a:ext cx="702231" cy="702231"/>
            </a:xfrm>
            <a:prstGeom prst="rect">
              <a:avLst/>
            </a:prstGeom>
          </p:spPr>
        </p:pic>
        <p:sp>
          <p:nvSpPr>
            <p:cNvPr id="32" name="文本框 31"/>
            <p:cNvSpPr txBox="1"/>
            <p:nvPr/>
          </p:nvSpPr>
          <p:spPr>
            <a:xfrm>
              <a:off x="597913" y="661315"/>
              <a:ext cx="1461155" cy="338554"/>
            </a:xfrm>
            <a:prstGeom prst="rect">
              <a:avLst/>
            </a:prstGeom>
            <a:noFill/>
          </p:spPr>
          <p:txBody>
            <a:bodyPr wrap="square" rtlCol="0">
              <a:spAutoFit/>
            </a:bodyPr>
            <a:lstStyle/>
            <a:p>
              <a:r>
                <a:rPr lang="zh-CN" altLang="en-US" sz="1600" dirty="0">
                  <a:solidFill>
                    <a:srgbClr val="132E65"/>
                  </a:solidFill>
                  <a:latin typeface="华文行楷" panose="02010800040101010101" pitchFamily="2" charset="-122"/>
                  <a:ea typeface="华文行楷" panose="02010800040101010101" pitchFamily="2" charset="-122"/>
                </a:rPr>
                <a:t>天津科技大学</a:t>
              </a:r>
              <a:endParaRPr lang="en-US" altLang="zh-CN" sz="1600" dirty="0">
                <a:solidFill>
                  <a:srgbClr val="132E65"/>
                </a:solidFill>
                <a:latin typeface="华文行楷" panose="02010800040101010101" pitchFamily="2" charset="-122"/>
                <a:ea typeface="华文行楷" panose="02010800040101010101" pitchFamily="2" charset="-122"/>
              </a:endParaRPr>
            </a:p>
          </p:txBody>
        </p:sp>
      </p:grpSp>
      <p:sp>
        <p:nvSpPr>
          <p:cNvPr id="9" name="文本框 8">
            <a:extLst>
              <a:ext uri="{FF2B5EF4-FFF2-40B4-BE49-F238E27FC236}">
                <a16:creationId xmlns:a16="http://schemas.microsoft.com/office/drawing/2014/main" id="{C4813158-D4F3-401E-9162-F7288CF89123}"/>
              </a:ext>
            </a:extLst>
          </p:cNvPr>
          <p:cNvSpPr txBox="1"/>
          <p:nvPr/>
        </p:nvSpPr>
        <p:spPr>
          <a:xfrm>
            <a:off x="1029116" y="3979312"/>
            <a:ext cx="9893015" cy="2031325"/>
          </a:xfrm>
          <a:prstGeom prst="rect">
            <a:avLst/>
          </a:prstGeom>
          <a:noFill/>
        </p:spPr>
        <p:txBody>
          <a:bodyPr wrap="square">
            <a:spAutoFit/>
          </a:bodyPr>
          <a:lstStyle/>
          <a:p>
            <a:r>
              <a:rPr lang="zh-CN" altLang="en-US" dirty="0">
                <a:latin typeface="微软雅黑" panose="020B0503020204020204" pitchFamily="34" charset="-122"/>
                <a:ea typeface="微软雅黑" panose="020B0503020204020204" pitchFamily="34" charset="-122"/>
              </a:rPr>
              <a:t>存在的问题：</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(1)没有在句子级和语义级进行建模。</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由于其生成的向量表示与单词是一一对应的关系</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一词多义的问题无法解决。</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全局单词表示忽略了单词在不同上下文情况下的语法和语义变化</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表示能力存在不足。</a:t>
            </a:r>
          </a:p>
        </p:txBody>
      </p:sp>
      <p:sp>
        <p:nvSpPr>
          <p:cNvPr id="8" name="文本框 7">
            <a:extLst>
              <a:ext uri="{FF2B5EF4-FFF2-40B4-BE49-F238E27FC236}">
                <a16:creationId xmlns:a16="http://schemas.microsoft.com/office/drawing/2014/main" id="{25B545B4-BEC6-4A64-BBF5-28E14CF0CFC3}"/>
              </a:ext>
            </a:extLst>
          </p:cNvPr>
          <p:cNvSpPr txBox="1"/>
          <p:nvPr/>
        </p:nvSpPr>
        <p:spPr>
          <a:xfrm>
            <a:off x="-906256" y="247098"/>
            <a:ext cx="6266335"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4578"/>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rPr>
              <a:t>3 </a:t>
            </a:r>
            <a:r>
              <a:rPr kumimoji="0" lang="zh-CN" altLang="en-US" sz="2400" b="0" i="0" u="none" strike="noStrike" kern="1200" cap="none" spc="0" normalizeH="0" baseline="0" noProof="0" dirty="0">
                <a:ln>
                  <a:noFill/>
                </a:ln>
                <a:solidFill>
                  <a:srgbClr val="004578"/>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rPr>
              <a:t>神经概率语言模型</a:t>
            </a:r>
          </a:p>
        </p:txBody>
      </p:sp>
      <p:sp>
        <p:nvSpPr>
          <p:cNvPr id="10" name="文本框 9">
            <a:extLst>
              <a:ext uri="{FF2B5EF4-FFF2-40B4-BE49-F238E27FC236}">
                <a16:creationId xmlns:a16="http://schemas.microsoft.com/office/drawing/2014/main" id="{7A8C4187-D2CC-402F-91EA-CBA7A9291DE5}"/>
              </a:ext>
            </a:extLst>
          </p:cNvPr>
          <p:cNvSpPr txBox="1"/>
          <p:nvPr/>
        </p:nvSpPr>
        <p:spPr>
          <a:xfrm>
            <a:off x="1029116" y="1213607"/>
            <a:ext cx="9397274" cy="2585323"/>
          </a:xfrm>
          <a:prstGeom prst="rect">
            <a:avLst/>
          </a:prstGeom>
          <a:noFill/>
        </p:spPr>
        <p:txBody>
          <a:bodyPr wrap="square">
            <a:spAutoFit/>
          </a:bodyPr>
          <a:lstStyle/>
          <a:p>
            <a:r>
              <a:rPr lang="zh-CN" altLang="en-US" dirty="0">
                <a:latin typeface="微软雅黑" panose="020B0503020204020204" pitchFamily="34" charset="-122"/>
                <a:ea typeface="微软雅黑" panose="020B0503020204020204" pitchFamily="34" charset="-122"/>
              </a:rPr>
              <a:t>优点：</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扩大上下文窗口数目的同时降低了模型参数的规模。</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不再需要持续改进平滑算法来缓解性能瓶颈的问题。</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对后续的语言模型中目标任务的研究提供了新的思路。</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良好的表示能力和训练效率推动了下游任务研究的进一步发展。</a:t>
            </a:r>
          </a:p>
        </p:txBody>
      </p:sp>
    </p:spTree>
    <p:extLst>
      <p:ext uri="{BB962C8B-B14F-4D97-AF65-F5344CB8AC3E}">
        <p14:creationId xmlns:p14="http://schemas.microsoft.com/office/powerpoint/2010/main" val="18144344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7BE8BCC-7236-45DF-B1EE-78F3F20A3C77}"/>
              </a:ext>
            </a:extLst>
          </p:cNvPr>
          <p:cNvSpPr txBox="1"/>
          <p:nvPr/>
        </p:nvSpPr>
        <p:spPr>
          <a:xfrm>
            <a:off x="-437905" y="233249"/>
            <a:ext cx="6266335"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4578"/>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rPr>
              <a:t>3 </a:t>
            </a:r>
            <a:r>
              <a:rPr kumimoji="0" lang="zh-CN" altLang="en-US" sz="2400" b="0" i="0" u="none" strike="noStrike" kern="1200" cap="none" spc="0" normalizeH="0" baseline="0" noProof="0" dirty="0">
                <a:ln>
                  <a:noFill/>
                </a:ln>
                <a:solidFill>
                  <a:srgbClr val="004578"/>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rPr>
              <a:t>神经概率语言模型</a:t>
            </a:r>
            <a:r>
              <a:rPr lang="en-US" altLang="zh-CN" sz="2400" dirty="0">
                <a:solidFill>
                  <a:srgbClr val="004578"/>
                </a:solidFill>
                <a:latin typeface="字魂59号-创粗黑" panose="00000500000000000000" pitchFamily="2" charset="-122"/>
                <a:ea typeface="字魂59号-创粗黑" panose="00000500000000000000" pitchFamily="2" charset="-122"/>
                <a:sym typeface="字魂59号-创粗黑" panose="00000500000000000000" pitchFamily="2" charset="-122"/>
              </a:rPr>
              <a:t>——</a:t>
            </a:r>
            <a:r>
              <a:rPr lang="zh-CN" altLang="en-US" sz="2400" dirty="0">
                <a:solidFill>
                  <a:srgbClr val="004578"/>
                </a:solidFill>
                <a:latin typeface="字魂59号-创粗黑" panose="00000500000000000000" pitchFamily="2" charset="-122"/>
                <a:ea typeface="字魂59号-创粗黑" panose="00000500000000000000" pitchFamily="2" charset="-122"/>
                <a:sym typeface="字魂59号-创粗黑" panose="00000500000000000000" pitchFamily="2" charset="-122"/>
              </a:rPr>
              <a:t>应用</a:t>
            </a:r>
            <a:endParaRPr kumimoji="0" lang="zh-CN" altLang="en-US" sz="2400" b="0" i="0" u="none" strike="noStrike" kern="1200" cap="none" spc="0" normalizeH="0" baseline="0" noProof="0" dirty="0">
              <a:ln>
                <a:noFill/>
              </a:ln>
              <a:solidFill>
                <a:srgbClr val="004578"/>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nvGrpSpPr>
          <p:cNvPr id="24" name="组合 23"/>
          <p:cNvGrpSpPr/>
          <p:nvPr/>
        </p:nvGrpSpPr>
        <p:grpSpPr>
          <a:xfrm>
            <a:off x="10625098" y="6532"/>
            <a:ext cx="1445604" cy="1030766"/>
            <a:chOff x="597913" y="-30897"/>
            <a:chExt cx="1461155" cy="1030766"/>
          </a:xfrm>
        </p:grpSpPr>
        <p:pic>
          <p:nvPicPr>
            <p:cNvPr id="31" name="图片 3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8141" y="-30897"/>
              <a:ext cx="702231" cy="702231"/>
            </a:xfrm>
            <a:prstGeom prst="rect">
              <a:avLst/>
            </a:prstGeom>
          </p:spPr>
        </p:pic>
        <p:sp>
          <p:nvSpPr>
            <p:cNvPr id="32" name="文本框 31"/>
            <p:cNvSpPr txBox="1"/>
            <p:nvPr/>
          </p:nvSpPr>
          <p:spPr>
            <a:xfrm>
              <a:off x="597913" y="661315"/>
              <a:ext cx="1461155" cy="338554"/>
            </a:xfrm>
            <a:prstGeom prst="rect">
              <a:avLst/>
            </a:prstGeom>
            <a:noFill/>
          </p:spPr>
          <p:txBody>
            <a:bodyPr wrap="square" rtlCol="0">
              <a:spAutoFit/>
            </a:bodyPr>
            <a:lstStyle/>
            <a:p>
              <a:r>
                <a:rPr lang="zh-CN" altLang="en-US" sz="1600" dirty="0">
                  <a:solidFill>
                    <a:srgbClr val="132E65"/>
                  </a:solidFill>
                  <a:latin typeface="华文行楷" panose="02010800040101010101" pitchFamily="2" charset="-122"/>
                  <a:ea typeface="华文行楷" panose="02010800040101010101" pitchFamily="2" charset="-122"/>
                </a:rPr>
                <a:t>天津科技大学</a:t>
              </a:r>
              <a:endParaRPr lang="en-US" altLang="zh-CN" sz="1600" dirty="0">
                <a:solidFill>
                  <a:srgbClr val="132E65"/>
                </a:solidFill>
                <a:latin typeface="华文行楷" panose="02010800040101010101" pitchFamily="2" charset="-122"/>
                <a:ea typeface="华文行楷" panose="02010800040101010101" pitchFamily="2" charset="-122"/>
              </a:endParaRPr>
            </a:p>
          </p:txBody>
        </p:sp>
      </p:grpSp>
      <p:sp>
        <p:nvSpPr>
          <p:cNvPr id="8" name="文本框 7">
            <a:extLst>
              <a:ext uri="{FF2B5EF4-FFF2-40B4-BE49-F238E27FC236}">
                <a16:creationId xmlns:a16="http://schemas.microsoft.com/office/drawing/2014/main" id="{D5F5FABF-92D7-43A5-9A97-9826A9DC3ADB}"/>
              </a:ext>
            </a:extLst>
          </p:cNvPr>
          <p:cNvSpPr txBox="1"/>
          <p:nvPr/>
        </p:nvSpPr>
        <p:spPr>
          <a:xfrm>
            <a:off x="720931" y="1272086"/>
            <a:ext cx="11088210" cy="1289905"/>
          </a:xfrm>
          <a:prstGeom prst="rect">
            <a:avLst/>
          </a:prstGeom>
          <a:noFill/>
        </p:spPr>
        <p:txBody>
          <a:bodyPr wrap="square">
            <a:spAutoFit/>
          </a:bodyPr>
          <a:lstStyle/>
          <a:p>
            <a:pPr algn="l">
              <a:lnSpc>
                <a:spcPct val="150000"/>
              </a:lnSpc>
            </a:pPr>
            <a:r>
              <a:rPr lang="zh-CN" altLang="en-US" i="0" dirty="0">
                <a:solidFill>
                  <a:srgbClr val="121212"/>
                </a:solidFill>
                <a:effectLst/>
                <a:latin typeface="微软雅黑" panose="020B0503020204020204" pitchFamily="34" charset="-122"/>
                <a:ea typeface="微软雅黑" panose="020B0503020204020204" pitchFamily="34" charset="-122"/>
              </a:rPr>
              <a:t>张志昌等人</a:t>
            </a:r>
            <a:r>
              <a:rPr kumimoji="0" lang="en-US" altLang="zh-CN" sz="1600" b="0" i="0" u="none" strike="noStrike" kern="1200" cap="none" spc="0" normalizeH="0" baseline="90000" noProof="0" dirty="0">
                <a:ln>
                  <a:noFill/>
                </a:ln>
                <a:solidFill>
                  <a:prstClr val="black"/>
                </a:solidFill>
                <a:effectLst/>
                <a:uLnTx/>
                <a:uFillTx/>
                <a:latin typeface="微软雅黑" panose="020B0503020204020204" pitchFamily="34" charset="-122"/>
                <a:ea typeface="微软雅黑" panose="020B0503020204020204" pitchFamily="34" charset="-122"/>
              </a:rPr>
              <a:t>[6]</a:t>
            </a:r>
            <a:r>
              <a:rPr lang="zh-CN" altLang="en-US" i="0" dirty="0">
                <a:solidFill>
                  <a:srgbClr val="121212"/>
                </a:solidFill>
                <a:effectLst/>
                <a:latin typeface="微软雅黑" panose="020B0503020204020204" pitchFamily="34" charset="-122"/>
                <a:ea typeface="微软雅黑" panose="020B0503020204020204" pitchFamily="34" charset="-122"/>
              </a:rPr>
              <a:t>提出了一种采用独立循环神经网络</a:t>
            </a:r>
            <a:r>
              <a:rPr lang="en-US" altLang="zh-CN" i="0" dirty="0">
                <a:solidFill>
                  <a:srgbClr val="121212"/>
                </a:solidFill>
                <a:effectLst/>
                <a:latin typeface="微软雅黑" panose="020B0503020204020204" pitchFamily="34" charset="-122"/>
                <a:ea typeface="微软雅黑" panose="020B0503020204020204" pitchFamily="34" charset="-122"/>
              </a:rPr>
              <a:t>(independently recurrent neural network,</a:t>
            </a:r>
            <a:r>
              <a:rPr lang="zh-CN" altLang="en-US" i="0" dirty="0">
                <a:solidFill>
                  <a:srgbClr val="121212"/>
                </a:solidFill>
                <a:effectLst/>
                <a:latin typeface="微软雅黑" panose="020B0503020204020204" pitchFamily="34" charset="-122"/>
                <a:ea typeface="微软雅黑" panose="020B0503020204020204" pitchFamily="34" charset="-122"/>
              </a:rPr>
              <a:t>简称</a:t>
            </a:r>
            <a:r>
              <a:rPr lang="en-US" altLang="zh-CN" i="0" dirty="0" err="1">
                <a:solidFill>
                  <a:srgbClr val="121212"/>
                </a:solidFill>
                <a:effectLst/>
                <a:latin typeface="微软雅黑" panose="020B0503020204020204" pitchFamily="34" charset="-122"/>
                <a:ea typeface="微软雅黑" panose="020B0503020204020204" pitchFamily="34" charset="-122"/>
              </a:rPr>
              <a:t>IndRNN</a:t>
            </a:r>
            <a:r>
              <a:rPr lang="en-US" altLang="zh-CN" i="0" dirty="0">
                <a:solidFill>
                  <a:srgbClr val="121212"/>
                </a:solidFill>
                <a:effectLst/>
                <a:latin typeface="微软雅黑" panose="020B0503020204020204" pitchFamily="34" charset="-122"/>
                <a:ea typeface="微软雅黑" panose="020B0503020204020204" pitchFamily="34" charset="-122"/>
              </a:rPr>
              <a:t>)</a:t>
            </a:r>
            <a:r>
              <a:rPr lang="zh-CN" altLang="en-US" i="0" dirty="0">
                <a:solidFill>
                  <a:srgbClr val="121212"/>
                </a:solidFill>
                <a:effectLst/>
                <a:latin typeface="微软雅黑" panose="020B0503020204020204" pitchFamily="34" charset="-122"/>
                <a:ea typeface="微软雅黑" panose="020B0503020204020204" pitchFamily="34" charset="-122"/>
              </a:rPr>
              <a:t>和注意力机制的用户意图分类模型</a:t>
            </a:r>
            <a:r>
              <a:rPr lang="en-US" altLang="zh-CN" i="0" dirty="0">
                <a:solidFill>
                  <a:srgbClr val="121212"/>
                </a:solidFill>
                <a:effectLst/>
                <a:latin typeface="微软雅黑" panose="020B0503020204020204" pitchFamily="34" charset="-122"/>
                <a:ea typeface="微软雅黑" panose="020B0503020204020204" pitchFamily="34" charset="-122"/>
              </a:rPr>
              <a:t>,</a:t>
            </a:r>
            <a:r>
              <a:rPr lang="zh-CN" altLang="en-US" i="0" dirty="0">
                <a:solidFill>
                  <a:srgbClr val="121212"/>
                </a:solidFill>
                <a:effectLst/>
                <a:latin typeface="微软雅黑" panose="020B0503020204020204" pitchFamily="34" charset="-122"/>
                <a:ea typeface="微软雅黑" panose="020B0503020204020204" pitchFamily="34" charset="-122"/>
              </a:rPr>
              <a:t>以</a:t>
            </a:r>
            <a:r>
              <a:rPr lang="en-US" altLang="zh-CN" i="0" dirty="0">
                <a:solidFill>
                  <a:srgbClr val="121212"/>
                </a:solidFill>
                <a:effectLst/>
                <a:latin typeface="微软雅黑" panose="020B0503020204020204" pitchFamily="34" charset="-122"/>
                <a:ea typeface="微软雅黑" panose="020B0503020204020204" pitchFamily="34" charset="-122"/>
              </a:rPr>
              <a:t>Word2Vec</a:t>
            </a:r>
            <a:r>
              <a:rPr lang="zh-CN" altLang="en-US" i="0" dirty="0">
                <a:solidFill>
                  <a:srgbClr val="121212"/>
                </a:solidFill>
                <a:effectLst/>
                <a:latin typeface="微软雅黑" panose="020B0503020204020204" pitchFamily="34" charset="-122"/>
                <a:ea typeface="微软雅黑" panose="020B0503020204020204" pitchFamily="34" charset="-122"/>
              </a:rPr>
              <a:t>生成的词向量为输入</a:t>
            </a:r>
            <a:r>
              <a:rPr lang="en-US" altLang="zh-CN" i="0" dirty="0">
                <a:solidFill>
                  <a:srgbClr val="121212"/>
                </a:solidFill>
                <a:effectLst/>
                <a:latin typeface="微软雅黑" panose="020B0503020204020204" pitchFamily="34" charset="-122"/>
                <a:ea typeface="微软雅黑" panose="020B0503020204020204" pitchFamily="34" charset="-122"/>
              </a:rPr>
              <a:t>,</a:t>
            </a:r>
            <a:r>
              <a:rPr lang="zh-CN" altLang="en-US" i="0" dirty="0">
                <a:solidFill>
                  <a:srgbClr val="121212"/>
                </a:solidFill>
                <a:effectLst/>
                <a:latin typeface="微软雅黑" panose="020B0503020204020204" pitchFamily="34" charset="-122"/>
                <a:ea typeface="微软雅黑" panose="020B0503020204020204" pitchFamily="34" charset="-122"/>
              </a:rPr>
              <a:t>使用</a:t>
            </a:r>
            <a:r>
              <a:rPr lang="en-US" altLang="zh-CN" i="0" dirty="0" err="1">
                <a:solidFill>
                  <a:srgbClr val="121212"/>
                </a:solidFill>
                <a:effectLst/>
                <a:latin typeface="微软雅黑" panose="020B0503020204020204" pitchFamily="34" charset="-122"/>
                <a:ea typeface="微软雅黑" panose="020B0503020204020204" pitchFamily="34" charset="-122"/>
              </a:rPr>
              <a:t>IndRNN</a:t>
            </a:r>
            <a:r>
              <a:rPr lang="zh-CN" altLang="en-US" i="0" dirty="0">
                <a:solidFill>
                  <a:srgbClr val="121212"/>
                </a:solidFill>
                <a:effectLst/>
                <a:latin typeface="微软雅黑" panose="020B0503020204020204" pitchFamily="34" charset="-122"/>
                <a:ea typeface="微软雅黑" panose="020B0503020204020204" pitchFamily="34" charset="-122"/>
              </a:rPr>
              <a:t>对输入编码</a:t>
            </a:r>
            <a:r>
              <a:rPr lang="zh-CN" altLang="en-US" dirty="0">
                <a:solidFill>
                  <a:srgbClr val="121212"/>
                </a:solidFill>
                <a:latin typeface="微软雅黑" panose="020B0503020204020204" pitchFamily="34" charset="-122"/>
                <a:ea typeface="微软雅黑" panose="020B0503020204020204" pitchFamily="34" charset="-122"/>
              </a:rPr>
              <a:t>。</a:t>
            </a:r>
            <a:r>
              <a:rPr lang="zh-CN" altLang="en-US" i="0" dirty="0">
                <a:solidFill>
                  <a:srgbClr val="121212"/>
                </a:solidFill>
                <a:effectLst/>
                <a:latin typeface="微软雅黑" panose="020B0503020204020204" pitchFamily="34" charset="-122"/>
                <a:ea typeface="微软雅黑" panose="020B0503020204020204" pitchFamily="34" charset="-122"/>
              </a:rPr>
              <a:t>模型引入单词级注意力机制有效量化了领域词汇对意图类别的贡献</a:t>
            </a:r>
            <a:r>
              <a:rPr lang="en-US" altLang="zh-CN" i="0" dirty="0">
                <a:solidFill>
                  <a:srgbClr val="121212"/>
                </a:solidFill>
                <a:effectLst/>
                <a:latin typeface="微软雅黑" panose="020B0503020204020204" pitchFamily="34" charset="-122"/>
                <a:ea typeface="微软雅黑" panose="020B0503020204020204" pitchFamily="34" charset="-122"/>
              </a:rPr>
              <a:t>,</a:t>
            </a:r>
            <a:r>
              <a:rPr lang="zh-CN" altLang="en-US" i="0" dirty="0">
                <a:solidFill>
                  <a:srgbClr val="121212"/>
                </a:solidFill>
                <a:effectLst/>
                <a:latin typeface="微软雅黑" panose="020B0503020204020204" pitchFamily="34" charset="-122"/>
                <a:ea typeface="微软雅黑" panose="020B0503020204020204" pitchFamily="34" charset="-122"/>
              </a:rPr>
              <a:t>而且所采用</a:t>
            </a:r>
            <a:r>
              <a:rPr lang="en-US" altLang="zh-CN" i="0" dirty="0" err="1">
                <a:solidFill>
                  <a:srgbClr val="121212"/>
                </a:solidFill>
                <a:effectLst/>
                <a:latin typeface="微软雅黑" panose="020B0503020204020204" pitchFamily="34" charset="-122"/>
                <a:ea typeface="微软雅黑" panose="020B0503020204020204" pitchFamily="34" charset="-122"/>
              </a:rPr>
              <a:t>IndRNN</a:t>
            </a:r>
            <a:r>
              <a:rPr lang="zh-CN" altLang="en-US" i="0" dirty="0">
                <a:solidFill>
                  <a:srgbClr val="121212"/>
                </a:solidFill>
                <a:effectLst/>
                <a:latin typeface="微软雅黑" panose="020B0503020204020204" pitchFamily="34" charset="-122"/>
                <a:ea typeface="微软雅黑" panose="020B0503020204020204" pitchFamily="34" charset="-122"/>
              </a:rPr>
              <a:t>在堆叠层次更深的情况下更易训练</a:t>
            </a:r>
            <a:r>
              <a:rPr lang="zh-CN" altLang="en-US" dirty="0">
                <a:solidFill>
                  <a:srgbClr val="121212"/>
                </a:solidFill>
                <a:latin typeface="微软雅黑" panose="020B0503020204020204" pitchFamily="34" charset="-122"/>
                <a:ea typeface="微软雅黑" panose="020B0503020204020204" pitchFamily="34" charset="-122"/>
              </a:rPr>
              <a:t>。</a:t>
            </a:r>
            <a:endParaRPr lang="en-US" altLang="zh-CN" dirty="0">
              <a:solidFill>
                <a:srgbClr val="121212"/>
              </a:solidFill>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C4FD73EC-E708-457B-9DF0-C9FB44EB324D}"/>
              </a:ext>
            </a:extLst>
          </p:cNvPr>
          <p:cNvSpPr txBox="1"/>
          <p:nvPr/>
        </p:nvSpPr>
        <p:spPr>
          <a:xfrm>
            <a:off x="720932" y="897530"/>
            <a:ext cx="6094140" cy="369332"/>
          </a:xfrm>
          <a:prstGeom prst="rect">
            <a:avLst/>
          </a:prstGeom>
          <a:noFill/>
        </p:spPr>
        <p:txBody>
          <a:bodyPr wrap="square">
            <a:spAutoFit/>
          </a:bodyPr>
          <a:lstStyle/>
          <a:p>
            <a:r>
              <a:rPr lang="zh-CN" altLang="en-US" dirty="0">
                <a:latin typeface="微软雅黑" panose="020B0503020204020204" pitchFamily="34" charset="-122"/>
                <a:ea typeface="微软雅黑" panose="020B0503020204020204" pitchFamily="34" charset="-122"/>
              </a:rPr>
              <a:t>分类任务：</a:t>
            </a:r>
          </a:p>
        </p:txBody>
      </p:sp>
      <p:sp>
        <p:nvSpPr>
          <p:cNvPr id="10" name="文本框 9">
            <a:extLst>
              <a:ext uri="{FF2B5EF4-FFF2-40B4-BE49-F238E27FC236}">
                <a16:creationId xmlns:a16="http://schemas.microsoft.com/office/drawing/2014/main" id="{B039AC05-24BA-4184-8E10-D4478BE053F8}"/>
              </a:ext>
            </a:extLst>
          </p:cNvPr>
          <p:cNvSpPr txBox="1"/>
          <p:nvPr/>
        </p:nvSpPr>
        <p:spPr>
          <a:xfrm>
            <a:off x="720931" y="2633802"/>
            <a:ext cx="10987849" cy="1289905"/>
          </a:xfrm>
          <a:prstGeom prst="rect">
            <a:avLst/>
          </a:prstGeom>
          <a:noFill/>
        </p:spPr>
        <p:txBody>
          <a:bodyPr wrap="square">
            <a:spAutoFit/>
          </a:bodyPr>
          <a:lstStyle/>
          <a:p>
            <a:pPr>
              <a:lnSpc>
                <a:spcPct val="150000"/>
              </a:lnSpc>
            </a:pPr>
            <a:r>
              <a:rPr lang="zh-CN" altLang="en-US" dirty="0">
                <a:latin typeface="微软雅黑" panose="020B0503020204020204" pitchFamily="34" charset="-122"/>
                <a:ea typeface="微软雅黑" panose="020B0503020204020204" pitchFamily="34" charset="-122"/>
              </a:rPr>
              <a:t>周俊佐等人</a:t>
            </a:r>
            <a:r>
              <a:rPr kumimoji="0" lang="en-US" altLang="zh-CN" sz="1600" b="0" i="0" u="none" strike="noStrike" kern="1200" cap="none" spc="0" normalizeH="0" baseline="90000" noProof="0" dirty="0">
                <a:ln>
                  <a:noFill/>
                </a:ln>
                <a:solidFill>
                  <a:prstClr val="black"/>
                </a:solidFill>
                <a:effectLst/>
                <a:uLnTx/>
                <a:uFillTx/>
                <a:latin typeface="微软雅黑" panose="020B0503020204020204" pitchFamily="34" charset="-122"/>
                <a:ea typeface="微软雅黑" panose="020B0503020204020204" pitchFamily="34" charset="-122"/>
              </a:rPr>
              <a:t>[7]</a:t>
            </a:r>
            <a:r>
              <a:rPr lang="zh-CN" altLang="en-US" dirty="0">
                <a:latin typeface="微软雅黑" panose="020B0503020204020204" pitchFamily="34" charset="-122"/>
                <a:ea typeface="微软雅黑" panose="020B0503020204020204" pitchFamily="34" charset="-122"/>
              </a:rPr>
              <a:t>针对目前已有文本分类模型在人机对话意图分类中存在的性能优劣情况</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提出一种混合意图分类模型</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模型结构受到 </a:t>
            </a:r>
            <a:r>
              <a:rPr lang="en-US" altLang="zh-CN" dirty="0" err="1">
                <a:latin typeface="微软雅黑" panose="020B0503020204020204" pitchFamily="34" charset="-122"/>
                <a:ea typeface="微软雅黑" panose="020B0503020204020204" pitchFamily="34" charset="-122"/>
              </a:rPr>
              <a:t>GoogleNet</a:t>
            </a:r>
            <a:r>
              <a:rPr lang="zh-CN" altLang="en-US" dirty="0">
                <a:latin typeface="微软雅黑" panose="020B0503020204020204" pitchFamily="34" charset="-122"/>
                <a:ea typeface="微软雅黑" panose="020B0503020204020204" pitchFamily="34" charset="-122"/>
              </a:rPr>
              <a:t>提出的 </a:t>
            </a:r>
            <a:r>
              <a:rPr lang="en-US" altLang="zh-CN" dirty="0">
                <a:latin typeface="微软雅黑" panose="020B0503020204020204" pitchFamily="34" charset="-122"/>
                <a:ea typeface="微软雅黑" panose="020B0503020204020204" pitchFamily="34" charset="-122"/>
              </a:rPr>
              <a:t>Inception</a:t>
            </a:r>
            <a:r>
              <a:rPr lang="zh-CN" altLang="en-US" dirty="0">
                <a:latin typeface="微软雅黑" panose="020B0503020204020204" pitchFamily="34" charset="-122"/>
                <a:ea typeface="微软雅黑" panose="020B0503020204020204" pitchFamily="34" charset="-122"/>
              </a:rPr>
              <a:t>网络的启发。该方法综合利用多种网络模型的输入与输出</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获得了一定的性能提升。</a:t>
            </a:r>
          </a:p>
        </p:txBody>
      </p:sp>
      <p:sp>
        <p:nvSpPr>
          <p:cNvPr id="11" name="文本框 10">
            <a:extLst>
              <a:ext uri="{FF2B5EF4-FFF2-40B4-BE49-F238E27FC236}">
                <a16:creationId xmlns:a16="http://schemas.microsoft.com/office/drawing/2014/main" id="{5A43C316-EB88-41A9-8B12-A19BAB951D62}"/>
              </a:ext>
            </a:extLst>
          </p:cNvPr>
          <p:cNvSpPr txBox="1"/>
          <p:nvPr/>
        </p:nvSpPr>
        <p:spPr>
          <a:xfrm>
            <a:off x="720930" y="3946374"/>
            <a:ext cx="11088210" cy="874407"/>
          </a:xfrm>
          <a:prstGeom prst="rect">
            <a:avLst/>
          </a:prstGeom>
          <a:noFill/>
        </p:spPr>
        <p:txBody>
          <a:bodyPr wrap="square">
            <a:spAutoFit/>
          </a:bodyPr>
          <a:lstStyle/>
          <a:p>
            <a:pPr>
              <a:lnSpc>
                <a:spcPct val="150000"/>
              </a:lnSpc>
            </a:pPr>
            <a:r>
              <a:rPr lang="zh-CN" altLang="en-US" dirty="0">
                <a:latin typeface="微软雅黑" panose="020B0503020204020204" pitchFamily="34" charset="-122"/>
                <a:ea typeface="微软雅黑" panose="020B0503020204020204" pitchFamily="34" charset="-122"/>
              </a:rPr>
              <a:t>杜慧等人</a:t>
            </a:r>
            <a:r>
              <a:rPr kumimoji="0" lang="en-US" altLang="zh-CN" sz="1600" b="0" i="0" u="none" strike="noStrike" kern="1200" cap="none" spc="0" normalizeH="0" baseline="90000" noProof="0" dirty="0">
                <a:ln>
                  <a:noFill/>
                </a:ln>
                <a:solidFill>
                  <a:prstClr val="black"/>
                </a:solidFill>
                <a:effectLst/>
                <a:uLnTx/>
                <a:uFillTx/>
                <a:latin typeface="微软雅黑" panose="020B0503020204020204" pitchFamily="34" charset="-122"/>
                <a:ea typeface="微软雅黑" panose="020B0503020204020204" pitchFamily="34" charset="-122"/>
              </a:rPr>
              <a:t>[8]</a:t>
            </a:r>
            <a:r>
              <a:rPr lang="zh-CN" altLang="en-US" dirty="0">
                <a:latin typeface="微软雅黑" panose="020B0503020204020204" pitchFamily="34" charset="-122"/>
                <a:ea typeface="微软雅黑" panose="020B0503020204020204" pitchFamily="34" charset="-122"/>
              </a:rPr>
              <a:t>在 Word2Vec中 CBOW模型的基础上，对生成的词向量进行情感微调，得到同时包含语义和情感倾向的词向量，在微博情感分类任务中性能提升明显。</a:t>
            </a:r>
          </a:p>
        </p:txBody>
      </p:sp>
      <p:sp>
        <p:nvSpPr>
          <p:cNvPr id="12" name="文本框 11">
            <a:extLst>
              <a:ext uri="{FF2B5EF4-FFF2-40B4-BE49-F238E27FC236}">
                <a16:creationId xmlns:a16="http://schemas.microsoft.com/office/drawing/2014/main" id="{3FEF1B2E-DBF3-4DE5-8104-3C087FB7830C}"/>
              </a:ext>
            </a:extLst>
          </p:cNvPr>
          <p:cNvSpPr txBox="1"/>
          <p:nvPr/>
        </p:nvSpPr>
        <p:spPr>
          <a:xfrm>
            <a:off x="720931" y="4843449"/>
            <a:ext cx="11088209" cy="1289905"/>
          </a:xfrm>
          <a:prstGeom prst="rect">
            <a:avLst/>
          </a:prstGeom>
          <a:noFill/>
        </p:spPr>
        <p:txBody>
          <a:bodyPr wrap="square">
            <a:spAutoFit/>
          </a:bodyPr>
          <a:lstStyle/>
          <a:p>
            <a:pPr>
              <a:lnSpc>
                <a:spcPct val="150000"/>
              </a:lnSpc>
            </a:pPr>
            <a:r>
              <a:rPr lang="zh-CN" altLang="en-US" dirty="0">
                <a:latin typeface="微软雅黑" panose="020B0503020204020204" pitchFamily="34" charset="-122"/>
                <a:ea typeface="微软雅黑" panose="020B0503020204020204" pitchFamily="34" charset="-122"/>
              </a:rPr>
              <a:t>朱苏阳等人针</a:t>
            </a:r>
            <a:r>
              <a:rPr kumimoji="0" lang="en-US" altLang="zh-CN" sz="1600" b="0" i="0" u="none" strike="noStrike" kern="1200" cap="none" spc="0" normalizeH="0" baseline="90000" noProof="0" dirty="0">
                <a:ln>
                  <a:noFill/>
                </a:ln>
                <a:solidFill>
                  <a:prstClr val="black"/>
                </a:solidFill>
                <a:effectLst/>
                <a:uLnTx/>
                <a:uFillTx/>
                <a:latin typeface="微软雅黑" panose="020B0503020204020204" pitchFamily="34" charset="-122"/>
                <a:ea typeface="微软雅黑" panose="020B0503020204020204" pitchFamily="34" charset="-122"/>
              </a:rPr>
              <a:t>[9]</a:t>
            </a:r>
            <a:r>
              <a:rPr lang="zh-CN" altLang="en-US" dirty="0">
                <a:latin typeface="微软雅黑" panose="020B0503020204020204" pitchFamily="34" charset="-122"/>
                <a:ea typeface="微软雅黑" panose="020B0503020204020204" pitchFamily="34" charset="-122"/>
              </a:rPr>
              <a:t>对情感分析中的情绪分析子任务，提出对抗式网络结构。使用 Word2Vec中的 Skip-gram算法生成词向量输入模型，分别抽取极性、强度与可控性特征，并在 3个维度间两两进行对抗性训练.实验结果显示，在 EMOBANK数据上 3个维度的测试结果均有显著改进。</a:t>
            </a:r>
          </a:p>
        </p:txBody>
      </p:sp>
    </p:spTree>
    <p:extLst>
      <p:ext uri="{BB962C8B-B14F-4D97-AF65-F5344CB8AC3E}">
        <p14:creationId xmlns:p14="http://schemas.microsoft.com/office/powerpoint/2010/main" val="15002244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7BE8BCC-7236-45DF-B1EE-78F3F20A3C77}"/>
              </a:ext>
            </a:extLst>
          </p:cNvPr>
          <p:cNvSpPr txBox="1"/>
          <p:nvPr/>
        </p:nvSpPr>
        <p:spPr>
          <a:xfrm>
            <a:off x="-437905" y="233249"/>
            <a:ext cx="6266335"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4578"/>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rPr>
              <a:t>3 </a:t>
            </a:r>
            <a:r>
              <a:rPr kumimoji="0" lang="zh-CN" altLang="en-US" sz="2400" b="0" i="0" u="none" strike="noStrike" kern="1200" cap="none" spc="0" normalizeH="0" baseline="0" noProof="0" dirty="0">
                <a:ln>
                  <a:noFill/>
                </a:ln>
                <a:solidFill>
                  <a:srgbClr val="004578"/>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rPr>
              <a:t>神经概率语言模型</a:t>
            </a:r>
            <a:r>
              <a:rPr lang="en-US" altLang="zh-CN" sz="2400" dirty="0">
                <a:solidFill>
                  <a:srgbClr val="004578"/>
                </a:solidFill>
                <a:latin typeface="字魂59号-创粗黑" panose="00000500000000000000" pitchFamily="2" charset="-122"/>
                <a:ea typeface="字魂59号-创粗黑" panose="00000500000000000000" pitchFamily="2" charset="-122"/>
                <a:sym typeface="字魂59号-创粗黑" panose="00000500000000000000" pitchFamily="2" charset="-122"/>
              </a:rPr>
              <a:t>——</a:t>
            </a:r>
            <a:r>
              <a:rPr lang="zh-CN" altLang="en-US" sz="2400" dirty="0">
                <a:solidFill>
                  <a:srgbClr val="004578"/>
                </a:solidFill>
                <a:latin typeface="字魂59号-创粗黑" panose="00000500000000000000" pitchFamily="2" charset="-122"/>
                <a:ea typeface="字魂59号-创粗黑" panose="00000500000000000000" pitchFamily="2" charset="-122"/>
                <a:sym typeface="字魂59号-创粗黑" panose="00000500000000000000" pitchFamily="2" charset="-122"/>
              </a:rPr>
              <a:t>应用</a:t>
            </a:r>
            <a:endParaRPr kumimoji="0" lang="zh-CN" altLang="en-US" sz="2400" b="0" i="0" u="none" strike="noStrike" kern="1200" cap="none" spc="0" normalizeH="0" baseline="0" noProof="0" dirty="0">
              <a:ln>
                <a:noFill/>
              </a:ln>
              <a:solidFill>
                <a:srgbClr val="004578"/>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nvGrpSpPr>
          <p:cNvPr id="24" name="组合 23"/>
          <p:cNvGrpSpPr/>
          <p:nvPr/>
        </p:nvGrpSpPr>
        <p:grpSpPr>
          <a:xfrm>
            <a:off x="10625098" y="6532"/>
            <a:ext cx="1445604" cy="1030766"/>
            <a:chOff x="597913" y="-30897"/>
            <a:chExt cx="1461155" cy="1030766"/>
          </a:xfrm>
        </p:grpSpPr>
        <p:pic>
          <p:nvPicPr>
            <p:cNvPr id="31" name="图片 3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8141" y="-30897"/>
              <a:ext cx="702231" cy="702231"/>
            </a:xfrm>
            <a:prstGeom prst="rect">
              <a:avLst/>
            </a:prstGeom>
          </p:spPr>
        </p:pic>
        <p:sp>
          <p:nvSpPr>
            <p:cNvPr id="32" name="文本框 31"/>
            <p:cNvSpPr txBox="1"/>
            <p:nvPr/>
          </p:nvSpPr>
          <p:spPr>
            <a:xfrm>
              <a:off x="597913" y="661315"/>
              <a:ext cx="1461155" cy="338554"/>
            </a:xfrm>
            <a:prstGeom prst="rect">
              <a:avLst/>
            </a:prstGeom>
            <a:noFill/>
          </p:spPr>
          <p:txBody>
            <a:bodyPr wrap="square" rtlCol="0">
              <a:spAutoFit/>
            </a:bodyPr>
            <a:lstStyle/>
            <a:p>
              <a:r>
                <a:rPr lang="zh-CN" altLang="en-US" sz="1600" dirty="0">
                  <a:solidFill>
                    <a:srgbClr val="132E65"/>
                  </a:solidFill>
                  <a:latin typeface="华文行楷" panose="02010800040101010101" pitchFamily="2" charset="-122"/>
                  <a:ea typeface="华文行楷" panose="02010800040101010101" pitchFamily="2" charset="-122"/>
                </a:rPr>
                <a:t>天津科技大学</a:t>
              </a:r>
              <a:endParaRPr lang="en-US" altLang="zh-CN" sz="1600" dirty="0">
                <a:solidFill>
                  <a:srgbClr val="132E65"/>
                </a:solidFill>
                <a:latin typeface="华文行楷" panose="02010800040101010101" pitchFamily="2" charset="-122"/>
                <a:ea typeface="华文行楷" panose="02010800040101010101" pitchFamily="2" charset="-122"/>
              </a:endParaRPr>
            </a:p>
          </p:txBody>
        </p:sp>
      </p:grpSp>
      <p:sp>
        <p:nvSpPr>
          <p:cNvPr id="8" name="文本框 7">
            <a:extLst>
              <a:ext uri="{FF2B5EF4-FFF2-40B4-BE49-F238E27FC236}">
                <a16:creationId xmlns:a16="http://schemas.microsoft.com/office/drawing/2014/main" id="{D5F5FABF-92D7-43A5-9A97-9826A9DC3ADB}"/>
              </a:ext>
            </a:extLst>
          </p:cNvPr>
          <p:cNvSpPr txBox="1"/>
          <p:nvPr/>
        </p:nvSpPr>
        <p:spPr>
          <a:xfrm>
            <a:off x="720931" y="1368885"/>
            <a:ext cx="11088210" cy="1289905"/>
          </a:xfrm>
          <a:prstGeom prst="rect">
            <a:avLst/>
          </a:prstGeom>
          <a:noFill/>
        </p:spPr>
        <p:txBody>
          <a:bodyPr wrap="square">
            <a:spAutoFit/>
          </a:bodyPr>
          <a:lstStyle/>
          <a:p>
            <a:pPr algn="l">
              <a:lnSpc>
                <a:spcPct val="150000"/>
              </a:lnSpc>
            </a:pPr>
            <a:r>
              <a:rPr lang="zh-CN" altLang="en-US" i="0" dirty="0">
                <a:solidFill>
                  <a:srgbClr val="121212"/>
                </a:solidFill>
                <a:effectLst/>
                <a:latin typeface="微软雅黑" panose="020B0503020204020204" pitchFamily="34" charset="-122"/>
                <a:ea typeface="微软雅黑" panose="020B0503020204020204" pitchFamily="34" charset="-122"/>
              </a:rPr>
              <a:t>刘宇鹏等人</a:t>
            </a:r>
            <a:r>
              <a:rPr kumimoji="0" lang="en-US" altLang="zh-CN" sz="1600" b="0" i="0" u="none" strike="noStrike" kern="1200" cap="none" spc="0" normalizeH="0" baseline="90000" noProof="0" dirty="0">
                <a:ln>
                  <a:noFill/>
                </a:ln>
                <a:solidFill>
                  <a:prstClr val="black"/>
                </a:solidFill>
                <a:effectLst/>
                <a:uLnTx/>
                <a:uFillTx/>
                <a:latin typeface="微软雅黑" panose="020B0503020204020204" pitchFamily="34" charset="-122"/>
                <a:ea typeface="微软雅黑" panose="020B0503020204020204" pitchFamily="34" charset="-122"/>
              </a:rPr>
              <a:t>[10]</a:t>
            </a:r>
            <a:r>
              <a:rPr lang="zh-CN" altLang="en-US" i="0" dirty="0">
                <a:solidFill>
                  <a:srgbClr val="121212"/>
                </a:solidFill>
                <a:effectLst/>
                <a:latin typeface="微软雅黑" panose="020B0503020204020204" pitchFamily="34" charset="-122"/>
                <a:ea typeface="微软雅黑" panose="020B0503020204020204" pitchFamily="34" charset="-122"/>
              </a:rPr>
              <a:t>提出一种层次化翻译模型，将层次化规则的归纳分为短语归纳和形式化规则归纳两部分完成</a:t>
            </a:r>
            <a:r>
              <a:rPr lang="zh-CN" altLang="en-US" dirty="0">
                <a:solidFill>
                  <a:srgbClr val="121212"/>
                </a:solidFill>
                <a:latin typeface="微软雅黑" panose="020B0503020204020204" pitchFamily="34" charset="-122"/>
                <a:ea typeface="微软雅黑" panose="020B0503020204020204" pitchFamily="34" charset="-122"/>
              </a:rPr>
              <a:t>，</a:t>
            </a:r>
            <a:r>
              <a:rPr lang="zh-CN" altLang="en-US" i="0" dirty="0">
                <a:solidFill>
                  <a:srgbClr val="121212"/>
                </a:solidFill>
                <a:effectLst/>
                <a:latin typeface="微软雅黑" panose="020B0503020204020204" pitchFamily="34" charset="-122"/>
                <a:ea typeface="微软雅黑" panose="020B0503020204020204" pitchFamily="34" charset="-122"/>
              </a:rPr>
              <a:t>并在目标函数的构造过程中引入单词级语义错误、单词短语</a:t>
            </a:r>
            <a:r>
              <a:rPr lang="en-US" altLang="zh-CN" i="0" dirty="0">
                <a:solidFill>
                  <a:srgbClr val="121212"/>
                </a:solidFill>
                <a:effectLst/>
                <a:latin typeface="微软雅黑" panose="020B0503020204020204" pitchFamily="34" charset="-122"/>
                <a:ea typeface="微软雅黑" panose="020B0503020204020204" pitchFamily="34" charset="-122"/>
              </a:rPr>
              <a:t>/</a:t>
            </a:r>
            <a:r>
              <a:rPr lang="zh-CN" altLang="en-US" i="0" dirty="0">
                <a:solidFill>
                  <a:srgbClr val="121212"/>
                </a:solidFill>
                <a:effectLst/>
                <a:latin typeface="微软雅黑" panose="020B0503020204020204" pitchFamily="34" charset="-122"/>
                <a:ea typeface="微软雅黑" panose="020B0503020204020204" pitchFamily="34" charset="-122"/>
              </a:rPr>
              <a:t>规则语义错误和双语短语</a:t>
            </a:r>
            <a:r>
              <a:rPr lang="en-US" altLang="zh-CN" i="0" dirty="0">
                <a:solidFill>
                  <a:srgbClr val="121212"/>
                </a:solidFill>
                <a:effectLst/>
                <a:latin typeface="微软雅黑" panose="020B0503020204020204" pitchFamily="34" charset="-122"/>
                <a:ea typeface="微软雅黑" panose="020B0503020204020204" pitchFamily="34" charset="-122"/>
              </a:rPr>
              <a:t>/</a:t>
            </a:r>
            <a:r>
              <a:rPr lang="zh-CN" altLang="en-US" i="0" dirty="0">
                <a:solidFill>
                  <a:srgbClr val="121212"/>
                </a:solidFill>
                <a:effectLst/>
                <a:latin typeface="微软雅黑" panose="020B0503020204020204" pitchFamily="34" charset="-122"/>
                <a:ea typeface="微软雅黑" panose="020B0503020204020204" pitchFamily="34" charset="-122"/>
              </a:rPr>
              <a:t>规则语义错误 </a:t>
            </a:r>
            <a:r>
              <a:rPr lang="en-US" altLang="zh-CN" i="0" dirty="0">
                <a:solidFill>
                  <a:srgbClr val="121212"/>
                </a:solidFill>
                <a:effectLst/>
                <a:latin typeface="微软雅黑" panose="020B0503020204020204" pitchFamily="34" charset="-122"/>
                <a:ea typeface="微软雅黑" panose="020B0503020204020204" pitchFamily="34" charset="-122"/>
              </a:rPr>
              <a:t>3</a:t>
            </a:r>
            <a:r>
              <a:rPr lang="zh-CN" altLang="en-US" i="0" dirty="0">
                <a:solidFill>
                  <a:srgbClr val="121212"/>
                </a:solidFill>
                <a:effectLst/>
                <a:latin typeface="微软雅黑" panose="020B0503020204020204" pitchFamily="34" charset="-122"/>
                <a:ea typeface="微软雅黑" panose="020B0503020204020204" pitchFamily="34" charset="-122"/>
              </a:rPr>
              <a:t>部分</a:t>
            </a:r>
            <a:r>
              <a:rPr lang="en-US" altLang="zh-CN" i="0" dirty="0">
                <a:solidFill>
                  <a:srgbClr val="121212"/>
                </a:solidFill>
                <a:effectLst/>
                <a:latin typeface="微软雅黑" panose="020B0503020204020204" pitchFamily="34" charset="-122"/>
                <a:ea typeface="微软雅黑" panose="020B0503020204020204" pitchFamily="34" charset="-122"/>
              </a:rPr>
              <a:t>,</a:t>
            </a:r>
            <a:r>
              <a:rPr lang="zh-CN" altLang="en-US" i="0" dirty="0">
                <a:solidFill>
                  <a:srgbClr val="121212"/>
                </a:solidFill>
                <a:effectLst/>
                <a:latin typeface="微软雅黑" panose="020B0503020204020204" pitchFamily="34" charset="-122"/>
                <a:ea typeface="微软雅黑" panose="020B0503020204020204" pitchFamily="34" charset="-122"/>
              </a:rPr>
              <a:t>使模型在训练过程中可以平衡</a:t>
            </a:r>
            <a:r>
              <a:rPr lang="en-US" altLang="zh-CN" i="0" dirty="0">
                <a:solidFill>
                  <a:srgbClr val="121212"/>
                </a:solidFill>
                <a:effectLst/>
                <a:latin typeface="微软雅黑" panose="020B0503020204020204" pitchFamily="34" charset="-122"/>
                <a:ea typeface="微软雅黑" panose="020B0503020204020204" pitchFamily="34" charset="-122"/>
              </a:rPr>
              <a:t>3</a:t>
            </a:r>
            <a:r>
              <a:rPr lang="zh-CN" altLang="en-US" i="0" dirty="0">
                <a:solidFill>
                  <a:srgbClr val="121212"/>
                </a:solidFill>
                <a:effectLst/>
                <a:latin typeface="微软雅黑" panose="020B0503020204020204" pitchFamily="34" charset="-122"/>
                <a:ea typeface="微软雅黑" panose="020B0503020204020204" pitchFamily="34" charset="-122"/>
              </a:rPr>
              <a:t>部分对目标函数的影响。</a:t>
            </a:r>
            <a:endParaRPr lang="en-US" altLang="zh-CN" dirty="0">
              <a:solidFill>
                <a:srgbClr val="121212"/>
              </a:solidFill>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C4FD73EC-E708-457B-9DF0-C9FB44EB324D}"/>
              </a:ext>
            </a:extLst>
          </p:cNvPr>
          <p:cNvSpPr txBox="1"/>
          <p:nvPr/>
        </p:nvSpPr>
        <p:spPr>
          <a:xfrm>
            <a:off x="720932" y="897530"/>
            <a:ext cx="6094140" cy="369332"/>
          </a:xfrm>
          <a:prstGeom prst="rect">
            <a:avLst/>
          </a:prstGeom>
          <a:noFill/>
        </p:spPr>
        <p:txBody>
          <a:bodyPr wrap="square">
            <a:spAutoFit/>
          </a:bodyPr>
          <a:lstStyle/>
          <a:p>
            <a:r>
              <a:rPr lang="zh-CN" altLang="en-US" dirty="0">
                <a:latin typeface="微软雅黑" panose="020B0503020204020204" pitchFamily="34" charset="-122"/>
                <a:ea typeface="微软雅黑" panose="020B0503020204020204" pitchFamily="34" charset="-122"/>
              </a:rPr>
              <a:t>机器翻译：</a:t>
            </a:r>
          </a:p>
        </p:txBody>
      </p:sp>
      <p:sp>
        <p:nvSpPr>
          <p:cNvPr id="10" name="文本框 9">
            <a:extLst>
              <a:ext uri="{FF2B5EF4-FFF2-40B4-BE49-F238E27FC236}">
                <a16:creationId xmlns:a16="http://schemas.microsoft.com/office/drawing/2014/main" id="{B039AC05-24BA-4184-8E10-D4478BE053F8}"/>
              </a:ext>
            </a:extLst>
          </p:cNvPr>
          <p:cNvSpPr txBox="1"/>
          <p:nvPr/>
        </p:nvSpPr>
        <p:spPr>
          <a:xfrm>
            <a:off x="670749" y="2981453"/>
            <a:ext cx="10987849" cy="369332"/>
          </a:xfrm>
          <a:prstGeom prst="rect">
            <a:avLst/>
          </a:prstGeom>
          <a:noFill/>
        </p:spPr>
        <p:txBody>
          <a:bodyPr wrap="square">
            <a:spAutoFit/>
          </a:bodyPr>
          <a:lstStyle/>
          <a:p>
            <a:r>
              <a:rPr lang="zh-CN" altLang="en-US" dirty="0">
                <a:latin typeface="微软雅黑" panose="020B0503020204020204" pitchFamily="34" charset="-122"/>
                <a:ea typeface="微软雅黑" panose="020B0503020204020204" pitchFamily="34" charset="-122"/>
              </a:rPr>
              <a:t>机器阅读理解：</a:t>
            </a:r>
          </a:p>
        </p:txBody>
      </p:sp>
      <p:sp>
        <p:nvSpPr>
          <p:cNvPr id="11" name="文本框 10">
            <a:extLst>
              <a:ext uri="{FF2B5EF4-FFF2-40B4-BE49-F238E27FC236}">
                <a16:creationId xmlns:a16="http://schemas.microsoft.com/office/drawing/2014/main" id="{5A43C316-EB88-41A9-8B12-A19BAB951D62}"/>
              </a:ext>
            </a:extLst>
          </p:cNvPr>
          <p:cNvSpPr txBox="1"/>
          <p:nvPr/>
        </p:nvSpPr>
        <p:spPr>
          <a:xfrm>
            <a:off x="670749" y="3429000"/>
            <a:ext cx="11138391" cy="1289905"/>
          </a:xfrm>
          <a:prstGeom prst="rect">
            <a:avLst/>
          </a:prstGeom>
          <a:noFill/>
        </p:spPr>
        <p:txBody>
          <a:bodyPr wrap="square">
            <a:spAutoFit/>
          </a:bodyPr>
          <a:lstStyle/>
          <a:p>
            <a:pPr>
              <a:lnSpc>
                <a:spcPct val="150000"/>
              </a:lnSpc>
            </a:pPr>
            <a:r>
              <a:rPr lang="zh-CN" altLang="en-US" dirty="0">
                <a:latin typeface="微软雅黑" panose="020B0503020204020204" pitchFamily="34" charset="-122"/>
                <a:ea typeface="微软雅黑" panose="020B0503020204020204" pitchFamily="34" charset="-122"/>
              </a:rPr>
              <a:t>梁小波等人</a:t>
            </a:r>
            <a:r>
              <a:rPr kumimoji="0" lang="en-US" altLang="zh-CN" sz="1600" b="0" i="0" u="none" strike="noStrike" kern="1200" cap="none" spc="0" normalizeH="0" baseline="90000" noProof="0" dirty="0">
                <a:ln>
                  <a:noFill/>
                </a:ln>
                <a:solidFill>
                  <a:prstClr val="black"/>
                </a:solidFill>
                <a:effectLst/>
                <a:uLnTx/>
                <a:uFillTx/>
                <a:latin typeface="微软雅黑" panose="020B0503020204020204" pitchFamily="34" charset="-122"/>
                <a:ea typeface="微软雅黑" panose="020B0503020204020204" pitchFamily="34" charset="-122"/>
              </a:rPr>
              <a:t>[11]</a:t>
            </a:r>
            <a:r>
              <a:rPr lang="zh-CN" altLang="en-US" dirty="0">
                <a:latin typeface="微软雅黑" panose="020B0503020204020204" pitchFamily="34" charset="-122"/>
                <a:ea typeface="微软雅黑" panose="020B0503020204020204" pitchFamily="34" charset="-122"/>
              </a:rPr>
              <a:t>提出了一种基于双层自注意力机制的方法</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模型分为单文档编码、多文档编码和答案预测</a:t>
            </a: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个部分。在单文档编码部分中</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对文档和问题的上下文信息使用</a:t>
            </a:r>
            <a:r>
              <a:rPr lang="en-US" altLang="zh-CN" dirty="0">
                <a:latin typeface="微软雅黑" panose="020B0503020204020204" pitchFamily="34" charset="-122"/>
                <a:ea typeface="微软雅黑" panose="020B0503020204020204" pitchFamily="34" charset="-122"/>
              </a:rPr>
              <a:t>GRU</a:t>
            </a:r>
            <a:r>
              <a:rPr lang="zh-CN" altLang="en-US" dirty="0">
                <a:latin typeface="微软雅黑" panose="020B0503020204020204" pitchFamily="34" charset="-122"/>
                <a:ea typeface="微软雅黑" panose="020B0503020204020204" pitchFamily="34" charset="-122"/>
              </a:rPr>
              <a:t>模型进行表示</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使用上下文表示计算文档到问题和问题到文档两个方向上的注意力信息</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在文档表示信息的自匹配问题中使用自注意力机制完成计算。</a:t>
            </a:r>
          </a:p>
        </p:txBody>
      </p:sp>
      <p:sp>
        <p:nvSpPr>
          <p:cNvPr id="12" name="文本框 11">
            <a:extLst>
              <a:ext uri="{FF2B5EF4-FFF2-40B4-BE49-F238E27FC236}">
                <a16:creationId xmlns:a16="http://schemas.microsoft.com/office/drawing/2014/main" id="{3FEF1B2E-DBF3-4DE5-8104-3C087FB7830C}"/>
              </a:ext>
            </a:extLst>
          </p:cNvPr>
          <p:cNvSpPr txBox="1"/>
          <p:nvPr/>
        </p:nvSpPr>
        <p:spPr>
          <a:xfrm>
            <a:off x="720931" y="4799876"/>
            <a:ext cx="11088209" cy="646331"/>
          </a:xfrm>
          <a:prstGeom prst="rect">
            <a:avLst/>
          </a:prstGeom>
          <a:noFill/>
        </p:spPr>
        <p:txBody>
          <a:bodyPr wrap="square">
            <a:spAutoFit/>
          </a:bodyPr>
          <a:lstStyle/>
          <a:p>
            <a:r>
              <a:rPr lang="en-US" altLang="zh-CN" dirty="0">
                <a:latin typeface="微软雅黑" panose="020B0503020204020204" pitchFamily="34" charset="-122"/>
                <a:ea typeface="微软雅黑" panose="020B0503020204020204" pitchFamily="34" charset="-122"/>
              </a:rPr>
              <a:t>Vijayakumar</a:t>
            </a:r>
            <a:r>
              <a:rPr lang="zh-CN" altLang="en-US" dirty="0">
                <a:latin typeface="微软雅黑" panose="020B0503020204020204" pitchFamily="34" charset="-122"/>
                <a:ea typeface="微软雅黑" panose="020B0503020204020204" pitchFamily="34" charset="-122"/>
              </a:rPr>
              <a:t>等人</a:t>
            </a:r>
            <a:r>
              <a:rPr kumimoji="0" lang="en-US" altLang="zh-CN" sz="1600" b="0" i="0" u="none" strike="noStrike" kern="1200" cap="none" spc="0" normalizeH="0" baseline="90000" noProof="0" dirty="0">
                <a:ln>
                  <a:noFill/>
                </a:ln>
                <a:solidFill>
                  <a:prstClr val="black"/>
                </a:solidFill>
                <a:effectLst/>
                <a:uLnTx/>
                <a:uFillTx/>
                <a:latin typeface="微软雅黑" panose="020B0503020204020204" pitchFamily="34" charset="-122"/>
                <a:ea typeface="微软雅黑" panose="020B0503020204020204" pitchFamily="34" charset="-122"/>
              </a:rPr>
              <a:t>[12]</a:t>
            </a:r>
            <a:r>
              <a:rPr lang="zh-CN" altLang="en-US" dirty="0">
                <a:latin typeface="微软雅黑" panose="020B0503020204020204" pitchFamily="34" charset="-122"/>
                <a:ea typeface="微软雅黑" panose="020B0503020204020204" pitchFamily="34" charset="-122"/>
              </a:rPr>
              <a:t>提出一种捕获语音和对应单词相关性的模型</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以 </a:t>
            </a:r>
            <a:r>
              <a:rPr lang="en-US" altLang="zh-CN" dirty="0">
                <a:latin typeface="微软雅黑" panose="020B0503020204020204" pitchFamily="34" charset="-122"/>
                <a:ea typeface="微软雅黑" panose="020B0503020204020204" pitchFamily="34" charset="-122"/>
              </a:rPr>
              <a:t>Word2Vec</a:t>
            </a:r>
            <a:r>
              <a:rPr lang="zh-CN" altLang="en-US" dirty="0">
                <a:latin typeface="微软雅黑" panose="020B0503020204020204" pitchFamily="34" charset="-122"/>
                <a:ea typeface="微软雅黑" panose="020B0503020204020204" pitchFamily="34" charset="-122"/>
              </a:rPr>
              <a:t>生成的向量作为嵌入</a:t>
            </a:r>
          </a:p>
          <a:p>
            <a:r>
              <a:rPr lang="zh-CN" altLang="en-US" dirty="0">
                <a:latin typeface="微软雅黑" panose="020B0503020204020204" pitchFamily="34" charset="-122"/>
                <a:ea typeface="微软雅黑" panose="020B0503020204020204" pitchFamily="34" charset="-122"/>
              </a:rPr>
              <a:t>层。</a:t>
            </a:r>
          </a:p>
        </p:txBody>
      </p:sp>
    </p:spTree>
    <p:extLst>
      <p:ext uri="{BB962C8B-B14F-4D97-AF65-F5344CB8AC3E}">
        <p14:creationId xmlns:p14="http://schemas.microsoft.com/office/powerpoint/2010/main" val="7666991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D86AB40A-A74A-46C7-8AA3-569B6541296D}"/>
              </a:ext>
            </a:extLst>
          </p:cNvPr>
          <p:cNvSpPr/>
          <p:nvPr/>
        </p:nvSpPr>
        <p:spPr>
          <a:xfrm>
            <a:off x="0" y="0"/>
            <a:ext cx="3919525" cy="6858000"/>
          </a:xfrm>
          <a:prstGeom prst="rect">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nvGrpSpPr>
          <p:cNvPr id="12" name="组合 11">
            <a:extLst>
              <a:ext uri="{FF2B5EF4-FFF2-40B4-BE49-F238E27FC236}">
                <a16:creationId xmlns:a16="http://schemas.microsoft.com/office/drawing/2014/main" id="{1407D250-B046-432D-931B-819278BD4D71}"/>
              </a:ext>
            </a:extLst>
          </p:cNvPr>
          <p:cNvGrpSpPr/>
          <p:nvPr/>
        </p:nvGrpSpPr>
        <p:grpSpPr>
          <a:xfrm>
            <a:off x="774703" y="2338925"/>
            <a:ext cx="2305382" cy="1565957"/>
            <a:chOff x="758661" y="1328277"/>
            <a:chExt cx="2305382" cy="1565957"/>
          </a:xfrm>
        </p:grpSpPr>
        <p:sp>
          <p:nvSpPr>
            <p:cNvPr id="6" name="文本框 5">
              <a:extLst>
                <a:ext uri="{FF2B5EF4-FFF2-40B4-BE49-F238E27FC236}">
                  <a16:creationId xmlns:a16="http://schemas.microsoft.com/office/drawing/2014/main" id="{6A6CE1AD-E291-4A32-ACA5-C1ED27E1DED8}"/>
                </a:ext>
              </a:extLst>
            </p:cNvPr>
            <p:cNvSpPr txBox="1"/>
            <p:nvPr/>
          </p:nvSpPr>
          <p:spPr>
            <a:xfrm>
              <a:off x="758661" y="1328277"/>
              <a:ext cx="1631611" cy="92333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5400" b="0" i="0" u="none" strike="noStrike" kern="1200" cap="none" spc="0" normalizeH="0" baseline="0" noProof="0" dirty="0">
                  <a:ln>
                    <a:noFill/>
                  </a:ln>
                  <a:solidFill>
                    <a:prstClr val="white"/>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rPr>
                <a:t>目录</a:t>
              </a:r>
            </a:p>
          </p:txBody>
        </p:sp>
        <p:sp>
          <p:nvSpPr>
            <p:cNvPr id="9" name="文本框 8">
              <a:extLst>
                <a:ext uri="{FF2B5EF4-FFF2-40B4-BE49-F238E27FC236}">
                  <a16:creationId xmlns:a16="http://schemas.microsoft.com/office/drawing/2014/main" id="{A166616B-8DC4-4EE7-8226-61677D9E22B2}"/>
                </a:ext>
              </a:extLst>
            </p:cNvPr>
            <p:cNvSpPr txBox="1"/>
            <p:nvPr/>
          </p:nvSpPr>
          <p:spPr>
            <a:xfrm>
              <a:off x="822829" y="2242678"/>
              <a:ext cx="2241214" cy="52322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prstClr val="white"/>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rPr>
                <a:t>CONTENTS</a:t>
              </a:r>
              <a:endParaRPr kumimoji="0" lang="zh-CN" altLang="en-US" sz="2800" b="0" i="0" u="none" strike="noStrike" kern="1200" cap="none" spc="0" normalizeH="0" baseline="0" noProof="0" dirty="0">
                <a:ln>
                  <a:noFill/>
                </a:ln>
                <a:solidFill>
                  <a:prstClr val="white"/>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cxnSp>
          <p:nvCxnSpPr>
            <p:cNvPr id="10" name="直接连接符 9">
              <a:extLst>
                <a:ext uri="{FF2B5EF4-FFF2-40B4-BE49-F238E27FC236}">
                  <a16:creationId xmlns:a16="http://schemas.microsoft.com/office/drawing/2014/main" id="{B0CC6B6F-07E0-4755-818A-4112E1844C52}"/>
                </a:ext>
              </a:extLst>
            </p:cNvPr>
            <p:cNvCxnSpPr>
              <a:cxnSpLocks/>
            </p:cNvCxnSpPr>
            <p:nvPr/>
          </p:nvCxnSpPr>
          <p:spPr>
            <a:xfrm>
              <a:off x="925429" y="2894234"/>
              <a:ext cx="325855"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0" name="组合 29">
            <a:extLst>
              <a:ext uri="{FF2B5EF4-FFF2-40B4-BE49-F238E27FC236}">
                <a16:creationId xmlns:a16="http://schemas.microsoft.com/office/drawing/2014/main" id="{FF5A7A66-0572-43FC-BE28-B3188A023B0A}"/>
              </a:ext>
            </a:extLst>
          </p:cNvPr>
          <p:cNvGrpSpPr/>
          <p:nvPr/>
        </p:nvGrpSpPr>
        <p:grpSpPr>
          <a:xfrm>
            <a:off x="5281820" y="1407901"/>
            <a:ext cx="6038737" cy="4207494"/>
            <a:chOff x="6426600" y="1347707"/>
            <a:chExt cx="3432775" cy="2248982"/>
          </a:xfrm>
        </p:grpSpPr>
        <p:sp>
          <p:nvSpPr>
            <p:cNvPr id="20" name="文本框 19">
              <a:extLst>
                <a:ext uri="{FF2B5EF4-FFF2-40B4-BE49-F238E27FC236}">
                  <a16:creationId xmlns:a16="http://schemas.microsoft.com/office/drawing/2014/main" id="{82F0ADDB-0C80-4E4C-8A5F-41531C83A1F2}"/>
                </a:ext>
              </a:extLst>
            </p:cNvPr>
            <p:cNvSpPr txBox="1"/>
            <p:nvPr/>
          </p:nvSpPr>
          <p:spPr>
            <a:xfrm>
              <a:off x="6451608" y="3196579"/>
              <a:ext cx="3407767"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字魂59号-创粗黑" panose="00000500000000000000" pitchFamily="2" charset="-122"/>
                  <a:sym typeface="字魂59号-创粗黑" panose="00000500000000000000" pitchFamily="2" charset="-122"/>
                </a:rPr>
                <a:t>语言模型的未来发展</a:t>
              </a:r>
            </a:p>
          </p:txBody>
        </p:sp>
        <p:sp>
          <p:nvSpPr>
            <p:cNvPr id="18" name="文本框 17">
              <a:extLst>
                <a:ext uri="{FF2B5EF4-FFF2-40B4-BE49-F238E27FC236}">
                  <a16:creationId xmlns:a16="http://schemas.microsoft.com/office/drawing/2014/main" id="{D840C877-F8A5-4187-938B-CE857F1DE389}"/>
                </a:ext>
              </a:extLst>
            </p:cNvPr>
            <p:cNvSpPr txBox="1"/>
            <p:nvPr/>
          </p:nvSpPr>
          <p:spPr>
            <a:xfrm>
              <a:off x="6426600" y="1347707"/>
              <a:ext cx="2893101"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字魂59号-创粗黑" panose="00000500000000000000" pitchFamily="2" charset="-122"/>
                  <a:sym typeface="字魂59号-创粗黑" panose="00000500000000000000" pitchFamily="2" charset="-122"/>
                </a:rPr>
                <a:t>什么是语言模型？</a:t>
              </a:r>
            </a:p>
          </p:txBody>
        </p:sp>
        <p:sp>
          <p:nvSpPr>
            <p:cNvPr id="19" name="文本框 18">
              <a:extLst>
                <a:ext uri="{FF2B5EF4-FFF2-40B4-BE49-F238E27FC236}">
                  <a16:creationId xmlns:a16="http://schemas.microsoft.com/office/drawing/2014/main" id="{B9E076CC-008F-4ABD-9B6E-72D584BE4970}"/>
                </a:ext>
              </a:extLst>
            </p:cNvPr>
            <p:cNvSpPr txBox="1"/>
            <p:nvPr/>
          </p:nvSpPr>
          <p:spPr>
            <a:xfrm>
              <a:off x="6426600" y="1842985"/>
              <a:ext cx="3350116" cy="29478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字魂59号-创粗黑" panose="00000500000000000000" pitchFamily="2" charset="-122"/>
                  <a:sym typeface="字魂59号-创粗黑" panose="00000500000000000000" pitchFamily="2" charset="-122"/>
                </a:rPr>
                <a:t>N-gram</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字魂59号-创粗黑" panose="00000500000000000000" pitchFamily="2" charset="-122"/>
                  <a:sym typeface="字魂59号-创粗黑" panose="00000500000000000000" pitchFamily="2" charset="-122"/>
                </a:rPr>
                <a:t>语言模型</a:t>
              </a:r>
            </a:p>
          </p:txBody>
        </p:sp>
      </p:grpSp>
      <p:grpSp>
        <p:nvGrpSpPr>
          <p:cNvPr id="31" name="组合 30"/>
          <p:cNvGrpSpPr/>
          <p:nvPr/>
        </p:nvGrpSpPr>
        <p:grpSpPr>
          <a:xfrm>
            <a:off x="10625098" y="6532"/>
            <a:ext cx="1445604" cy="1030766"/>
            <a:chOff x="597913" y="-30897"/>
            <a:chExt cx="1461155" cy="1030766"/>
          </a:xfrm>
        </p:grpSpPr>
        <p:pic>
          <p:nvPicPr>
            <p:cNvPr id="32" name="图片 3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8141" y="-30897"/>
              <a:ext cx="702231" cy="702231"/>
            </a:xfrm>
            <a:prstGeom prst="rect">
              <a:avLst/>
            </a:prstGeom>
          </p:spPr>
        </p:pic>
        <p:sp>
          <p:nvSpPr>
            <p:cNvPr id="33" name="文本框 32"/>
            <p:cNvSpPr txBox="1"/>
            <p:nvPr/>
          </p:nvSpPr>
          <p:spPr>
            <a:xfrm>
              <a:off x="597913" y="661315"/>
              <a:ext cx="1461155" cy="338554"/>
            </a:xfrm>
            <a:prstGeom prst="rect">
              <a:avLst/>
            </a:prstGeom>
            <a:noFill/>
          </p:spPr>
          <p:txBody>
            <a:bodyPr wrap="square" rtlCol="0">
              <a:spAutoFit/>
            </a:bodyPr>
            <a:lstStyle/>
            <a:p>
              <a:r>
                <a:rPr lang="zh-CN" altLang="en-US" sz="1600" dirty="0">
                  <a:solidFill>
                    <a:srgbClr val="132E65"/>
                  </a:solidFill>
                  <a:latin typeface="华文行楷" panose="02010800040101010101" pitchFamily="2" charset="-122"/>
                  <a:ea typeface="华文行楷" panose="02010800040101010101" pitchFamily="2" charset="-122"/>
                </a:rPr>
                <a:t>天津科技大学</a:t>
              </a:r>
              <a:endParaRPr lang="en-US" altLang="zh-CN" sz="1600" dirty="0">
                <a:solidFill>
                  <a:srgbClr val="132E65"/>
                </a:solidFill>
                <a:latin typeface="华文行楷" panose="02010800040101010101" pitchFamily="2" charset="-122"/>
                <a:ea typeface="华文行楷" panose="02010800040101010101" pitchFamily="2" charset="-122"/>
              </a:endParaRPr>
            </a:p>
          </p:txBody>
        </p:sp>
      </p:grpSp>
      <p:sp>
        <p:nvSpPr>
          <p:cNvPr id="22" name="文本框 21">
            <a:extLst>
              <a:ext uri="{FF2B5EF4-FFF2-40B4-BE49-F238E27FC236}">
                <a16:creationId xmlns:a16="http://schemas.microsoft.com/office/drawing/2014/main" id="{8D3A0250-BAF9-499C-ABE6-DDEA99AE3B58}"/>
              </a:ext>
            </a:extLst>
          </p:cNvPr>
          <p:cNvSpPr txBox="1"/>
          <p:nvPr/>
        </p:nvSpPr>
        <p:spPr>
          <a:xfrm>
            <a:off x="5325812" y="3142320"/>
            <a:ext cx="5893329"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dirty="0">
                <a:solidFill>
                  <a:prstClr val="black"/>
                </a:solidFill>
                <a:latin typeface="字魂59号-创粗黑" panose="00000500000000000000" pitchFamily="2" charset="-122"/>
                <a:ea typeface="字魂59号-创粗黑" panose="00000500000000000000" pitchFamily="2" charset="-122"/>
                <a:sym typeface="字魂59号-创粗黑" panose="00000500000000000000" pitchFamily="2" charset="-122"/>
              </a:rPr>
              <a:t>神经概率语言模型</a:t>
            </a:r>
            <a:endParaRPr kumimoji="0" lang="zh-CN" altLang="en-US" sz="2000" b="0" i="0" u="none" strike="noStrike" kern="1200" cap="none" spc="0" normalizeH="0" baseline="0" noProof="0" dirty="0">
              <a:ln>
                <a:noFill/>
              </a:ln>
              <a:solidFill>
                <a:prstClr val="black"/>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23" name="文本框 22">
            <a:extLst>
              <a:ext uri="{FF2B5EF4-FFF2-40B4-BE49-F238E27FC236}">
                <a16:creationId xmlns:a16="http://schemas.microsoft.com/office/drawing/2014/main" id="{05FEAE8C-9721-4C16-8EFE-B528779AD008}"/>
              </a:ext>
            </a:extLst>
          </p:cNvPr>
          <p:cNvSpPr txBox="1"/>
          <p:nvPr/>
        </p:nvSpPr>
        <p:spPr>
          <a:xfrm>
            <a:off x="5376520" y="4024130"/>
            <a:ext cx="5893329"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rPr>
              <a:t>预训练语言模型</a:t>
            </a:r>
          </a:p>
        </p:txBody>
      </p:sp>
      <p:sp>
        <p:nvSpPr>
          <p:cNvPr id="25" name="椭圆 24">
            <a:extLst>
              <a:ext uri="{FF2B5EF4-FFF2-40B4-BE49-F238E27FC236}">
                <a16:creationId xmlns:a16="http://schemas.microsoft.com/office/drawing/2014/main" id="{078A59C3-415A-4FD9-976E-0180C249B27A}"/>
              </a:ext>
            </a:extLst>
          </p:cNvPr>
          <p:cNvSpPr/>
          <p:nvPr/>
        </p:nvSpPr>
        <p:spPr>
          <a:xfrm>
            <a:off x="4623219" y="3992449"/>
            <a:ext cx="463473" cy="463473"/>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rPr>
              <a:t>4</a:t>
            </a:r>
            <a:endParaRPr kumimoji="0" lang="zh-CN" altLang="en-US" sz="1800" b="0" i="0" u="none" strike="noStrike" kern="1200" cap="none" spc="0" normalizeH="0" baseline="0" noProof="0" dirty="0">
              <a:ln>
                <a:noFill/>
              </a:ln>
              <a:solidFill>
                <a:prstClr val="white"/>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26" name="椭圆 25">
            <a:extLst>
              <a:ext uri="{FF2B5EF4-FFF2-40B4-BE49-F238E27FC236}">
                <a16:creationId xmlns:a16="http://schemas.microsoft.com/office/drawing/2014/main" id="{5CBF12FD-DDC2-4A19-A2B5-5CF0BFB12AE0}"/>
              </a:ext>
            </a:extLst>
          </p:cNvPr>
          <p:cNvSpPr/>
          <p:nvPr/>
        </p:nvSpPr>
        <p:spPr>
          <a:xfrm>
            <a:off x="4623220" y="4837330"/>
            <a:ext cx="463473" cy="463473"/>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rPr>
              <a:t>5</a:t>
            </a:r>
            <a:endParaRPr kumimoji="0" lang="zh-CN" altLang="en-US" sz="1800" b="0" i="0" u="none" strike="noStrike" kern="1200" cap="none" spc="0" normalizeH="0" baseline="0" noProof="0" dirty="0">
              <a:ln>
                <a:noFill/>
              </a:ln>
              <a:solidFill>
                <a:prstClr val="white"/>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27" name="椭圆 26">
            <a:extLst>
              <a:ext uri="{FF2B5EF4-FFF2-40B4-BE49-F238E27FC236}">
                <a16:creationId xmlns:a16="http://schemas.microsoft.com/office/drawing/2014/main" id="{74277622-5947-47BA-AB57-FBDD2B8FB39B}"/>
              </a:ext>
            </a:extLst>
          </p:cNvPr>
          <p:cNvSpPr/>
          <p:nvPr/>
        </p:nvSpPr>
        <p:spPr>
          <a:xfrm>
            <a:off x="4623220" y="3081454"/>
            <a:ext cx="463473" cy="463473"/>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rPr>
              <a:t>3</a:t>
            </a:r>
            <a:endParaRPr kumimoji="0" lang="zh-CN" altLang="en-US" sz="1800" b="0" i="0" u="none" strike="noStrike" kern="1200" cap="none" spc="0" normalizeH="0" baseline="0" noProof="0" dirty="0">
              <a:ln>
                <a:noFill/>
              </a:ln>
              <a:solidFill>
                <a:prstClr val="white"/>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28" name="椭圆 27">
            <a:extLst>
              <a:ext uri="{FF2B5EF4-FFF2-40B4-BE49-F238E27FC236}">
                <a16:creationId xmlns:a16="http://schemas.microsoft.com/office/drawing/2014/main" id="{D6B5F082-1EAE-4B3A-BBA3-7141CE3CD602}"/>
              </a:ext>
            </a:extLst>
          </p:cNvPr>
          <p:cNvSpPr/>
          <p:nvPr/>
        </p:nvSpPr>
        <p:spPr>
          <a:xfrm>
            <a:off x="4623221" y="2236573"/>
            <a:ext cx="463473" cy="463473"/>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rPr>
              <a:t>2</a:t>
            </a:r>
            <a:endParaRPr kumimoji="0" lang="zh-CN" altLang="en-US" sz="1800" b="0" i="0" u="none" strike="noStrike" kern="1200" cap="none" spc="0" normalizeH="0" baseline="0" noProof="0" dirty="0">
              <a:ln>
                <a:noFill/>
              </a:ln>
              <a:solidFill>
                <a:prstClr val="white"/>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29" name="椭圆 28">
            <a:extLst>
              <a:ext uri="{FF2B5EF4-FFF2-40B4-BE49-F238E27FC236}">
                <a16:creationId xmlns:a16="http://schemas.microsoft.com/office/drawing/2014/main" id="{DCC75265-F74E-474F-A03A-5CE00CAA71C4}"/>
              </a:ext>
            </a:extLst>
          </p:cNvPr>
          <p:cNvSpPr/>
          <p:nvPr/>
        </p:nvSpPr>
        <p:spPr>
          <a:xfrm>
            <a:off x="4623478" y="1322297"/>
            <a:ext cx="463473" cy="463473"/>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rPr>
              <a:t>1</a:t>
            </a:r>
            <a:endParaRPr kumimoji="0" lang="zh-CN" altLang="en-US" sz="1800" b="0" i="0" u="none" strike="noStrike" kern="1200" cap="none" spc="0" normalizeH="0" baseline="0" noProof="0" dirty="0">
              <a:ln>
                <a:noFill/>
              </a:ln>
              <a:solidFill>
                <a:prstClr val="white"/>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Tree>
    <p:extLst>
      <p:ext uri="{BB962C8B-B14F-4D97-AF65-F5344CB8AC3E}">
        <p14:creationId xmlns:p14="http://schemas.microsoft.com/office/powerpoint/2010/main" val="33583762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7BE8BCC-7236-45DF-B1EE-78F3F20A3C77}"/>
              </a:ext>
            </a:extLst>
          </p:cNvPr>
          <p:cNvSpPr txBox="1"/>
          <p:nvPr/>
        </p:nvSpPr>
        <p:spPr>
          <a:xfrm>
            <a:off x="-437905" y="233249"/>
            <a:ext cx="6266335"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4578"/>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rPr>
              <a:t>3 </a:t>
            </a:r>
            <a:r>
              <a:rPr kumimoji="0" lang="zh-CN" altLang="en-US" sz="2400" b="0" i="0" u="none" strike="noStrike" kern="1200" cap="none" spc="0" normalizeH="0" baseline="0" noProof="0" dirty="0">
                <a:ln>
                  <a:noFill/>
                </a:ln>
                <a:solidFill>
                  <a:srgbClr val="004578"/>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rPr>
              <a:t>神经概率语言模型</a:t>
            </a:r>
            <a:r>
              <a:rPr lang="en-US" altLang="zh-CN" sz="2400" dirty="0">
                <a:solidFill>
                  <a:srgbClr val="004578"/>
                </a:solidFill>
                <a:latin typeface="字魂59号-创粗黑" panose="00000500000000000000" pitchFamily="2" charset="-122"/>
                <a:ea typeface="字魂59号-创粗黑" panose="00000500000000000000" pitchFamily="2" charset="-122"/>
                <a:sym typeface="字魂59号-创粗黑" panose="00000500000000000000" pitchFamily="2" charset="-122"/>
              </a:rPr>
              <a:t>——</a:t>
            </a:r>
            <a:r>
              <a:rPr lang="zh-CN" altLang="en-US" sz="2400" dirty="0">
                <a:solidFill>
                  <a:srgbClr val="004578"/>
                </a:solidFill>
                <a:latin typeface="字魂59号-创粗黑" panose="00000500000000000000" pitchFamily="2" charset="-122"/>
                <a:ea typeface="字魂59号-创粗黑" panose="00000500000000000000" pitchFamily="2" charset="-122"/>
                <a:sym typeface="字魂59号-创粗黑" panose="00000500000000000000" pitchFamily="2" charset="-122"/>
              </a:rPr>
              <a:t>参考文献</a:t>
            </a:r>
            <a:endParaRPr kumimoji="0" lang="zh-CN" altLang="en-US" sz="2400" b="0" i="0" u="none" strike="noStrike" kern="1200" cap="none" spc="0" normalizeH="0" baseline="0" noProof="0" dirty="0">
              <a:ln>
                <a:noFill/>
              </a:ln>
              <a:solidFill>
                <a:srgbClr val="004578"/>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nvGrpSpPr>
          <p:cNvPr id="24" name="组合 23"/>
          <p:cNvGrpSpPr/>
          <p:nvPr/>
        </p:nvGrpSpPr>
        <p:grpSpPr>
          <a:xfrm>
            <a:off x="10625098" y="6532"/>
            <a:ext cx="1445604" cy="1030766"/>
            <a:chOff x="597913" y="-30897"/>
            <a:chExt cx="1461155" cy="1030766"/>
          </a:xfrm>
        </p:grpSpPr>
        <p:pic>
          <p:nvPicPr>
            <p:cNvPr id="31" name="图片 3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8141" y="-30897"/>
              <a:ext cx="702231" cy="702231"/>
            </a:xfrm>
            <a:prstGeom prst="rect">
              <a:avLst/>
            </a:prstGeom>
          </p:spPr>
        </p:pic>
        <p:sp>
          <p:nvSpPr>
            <p:cNvPr id="32" name="文本框 31"/>
            <p:cNvSpPr txBox="1"/>
            <p:nvPr/>
          </p:nvSpPr>
          <p:spPr>
            <a:xfrm>
              <a:off x="597913" y="661315"/>
              <a:ext cx="1461155" cy="338554"/>
            </a:xfrm>
            <a:prstGeom prst="rect">
              <a:avLst/>
            </a:prstGeom>
            <a:noFill/>
          </p:spPr>
          <p:txBody>
            <a:bodyPr wrap="square" rtlCol="0">
              <a:spAutoFit/>
            </a:bodyPr>
            <a:lstStyle/>
            <a:p>
              <a:r>
                <a:rPr lang="zh-CN" altLang="en-US" sz="1600" dirty="0">
                  <a:solidFill>
                    <a:srgbClr val="132E65"/>
                  </a:solidFill>
                  <a:latin typeface="华文行楷" panose="02010800040101010101" pitchFamily="2" charset="-122"/>
                  <a:ea typeface="华文行楷" panose="02010800040101010101" pitchFamily="2" charset="-122"/>
                </a:rPr>
                <a:t>天津科技大学</a:t>
              </a:r>
              <a:endParaRPr lang="en-US" altLang="zh-CN" sz="1600" dirty="0">
                <a:solidFill>
                  <a:srgbClr val="132E65"/>
                </a:solidFill>
                <a:latin typeface="华文行楷" panose="02010800040101010101" pitchFamily="2" charset="-122"/>
                <a:ea typeface="华文行楷" panose="02010800040101010101" pitchFamily="2" charset="-122"/>
              </a:endParaRPr>
            </a:p>
          </p:txBody>
        </p:sp>
      </p:grpSp>
      <p:sp>
        <p:nvSpPr>
          <p:cNvPr id="14" name="文本框 13">
            <a:extLst>
              <a:ext uri="{FF2B5EF4-FFF2-40B4-BE49-F238E27FC236}">
                <a16:creationId xmlns:a16="http://schemas.microsoft.com/office/drawing/2014/main" id="{14BC14D1-C26E-44D2-9BF4-3C06092D5E31}"/>
              </a:ext>
            </a:extLst>
          </p:cNvPr>
          <p:cNvSpPr txBox="1"/>
          <p:nvPr/>
        </p:nvSpPr>
        <p:spPr>
          <a:xfrm>
            <a:off x="495473" y="1252420"/>
            <a:ext cx="11201053" cy="5262979"/>
          </a:xfrm>
          <a:prstGeom prst="rect">
            <a:avLst/>
          </a:prstGeom>
          <a:noFill/>
        </p:spPr>
        <p:txBody>
          <a:bodyPr wrap="square" rtlCol="0">
            <a:spAutoFit/>
          </a:bodyPr>
          <a:lstStyle>
            <a:defPPr>
              <a:defRPr lang="zh-CN"/>
            </a:defPPr>
            <a:lvl1pPr>
              <a:defRPr sz="1400">
                <a:latin typeface="Times New Roman" panose="02020603050405020304" pitchFamily="18" charset="0"/>
                <a:ea typeface="仿宋" panose="02010609060101010101" pitchFamily="49" charset="-122"/>
                <a:cs typeface="Times New Roman" panose="02020603050405020304" pitchFamily="18" charset="0"/>
              </a:defRPr>
            </a:lvl1pPr>
          </a:lstStyle>
          <a:p>
            <a:r>
              <a:rPr lang="en-US" altLang="zh-CN" dirty="0"/>
              <a:t>[2] </a:t>
            </a:r>
            <a:r>
              <a:rPr lang="en-US" altLang="zh-CN" dirty="0" err="1"/>
              <a:t>Bengio</a:t>
            </a:r>
            <a:r>
              <a:rPr lang="en-US" altLang="zh-CN" dirty="0"/>
              <a:t> Y, Ducharme R, Vincent P, et al. A neural probabilistic language model. Journal of Machine Learning Research, 2003, 3(Feb.):1137–1155. </a:t>
            </a:r>
          </a:p>
          <a:p>
            <a:r>
              <a:rPr lang="en-US" altLang="zh-CN" dirty="0"/>
              <a:t>[3] </a:t>
            </a:r>
            <a:r>
              <a:rPr lang="en-US" altLang="zh-CN" dirty="0" err="1"/>
              <a:t>Mikolov</a:t>
            </a:r>
            <a:r>
              <a:rPr lang="en-US" altLang="zh-CN" dirty="0"/>
              <a:t> T, </a:t>
            </a:r>
            <a:r>
              <a:rPr lang="en-US" altLang="zh-CN" dirty="0" err="1"/>
              <a:t>Karafiát</a:t>
            </a:r>
            <a:r>
              <a:rPr lang="en-US" altLang="zh-CN" dirty="0"/>
              <a:t> M, </a:t>
            </a:r>
            <a:r>
              <a:rPr lang="en-US" altLang="zh-CN" dirty="0" err="1"/>
              <a:t>Burget</a:t>
            </a:r>
            <a:r>
              <a:rPr lang="en-US" altLang="zh-CN" dirty="0"/>
              <a:t> L, et al. Recurrent neural network based language model. In: Proc. of the 11th Annual Conf. of the Int’l Speech Communication Association. 2010</a:t>
            </a:r>
          </a:p>
          <a:p>
            <a:r>
              <a:rPr lang="en-US" altLang="zh-CN" dirty="0"/>
              <a:t>[4] </a:t>
            </a:r>
            <a:r>
              <a:rPr lang="en-US" altLang="zh-CN" dirty="0" err="1"/>
              <a:t>Collobert</a:t>
            </a:r>
            <a:r>
              <a:rPr lang="en-US" altLang="zh-CN" dirty="0"/>
              <a:t> R, Weston J, </a:t>
            </a:r>
            <a:r>
              <a:rPr lang="en-US" altLang="zh-CN" dirty="0" err="1"/>
              <a:t>Bottou</a:t>
            </a:r>
            <a:r>
              <a:rPr lang="en-US" altLang="zh-CN" dirty="0"/>
              <a:t> L, et al. Natural language processing (almost) from scratch. Journal of Machine Learning Research, 2011,12(Aug.):2493–2537.</a:t>
            </a:r>
          </a:p>
          <a:p>
            <a:r>
              <a:rPr lang="en-US" altLang="zh-CN" dirty="0"/>
              <a:t>[5] </a:t>
            </a:r>
            <a:r>
              <a:rPr lang="en-US" altLang="zh-CN" dirty="0" err="1"/>
              <a:t>Mikolov</a:t>
            </a:r>
            <a:r>
              <a:rPr lang="en-US" altLang="zh-CN" dirty="0"/>
              <a:t> T, Chen K, </a:t>
            </a:r>
            <a:r>
              <a:rPr lang="en-US" altLang="zh-CN" dirty="0" err="1"/>
              <a:t>Corrado</a:t>
            </a:r>
            <a:r>
              <a:rPr lang="en-US" altLang="zh-CN" dirty="0"/>
              <a:t> G, et al. Efficient estimation of word representations in vector space. </a:t>
            </a:r>
            <a:r>
              <a:rPr lang="en-US" altLang="zh-CN" dirty="0" err="1"/>
              <a:t>arXiv</a:t>
            </a:r>
            <a:r>
              <a:rPr lang="en-US" altLang="zh-CN" dirty="0"/>
              <a:t> Preprint </a:t>
            </a:r>
            <a:r>
              <a:rPr lang="en-US" altLang="zh-CN" dirty="0" err="1"/>
              <a:t>arXiv</a:t>
            </a:r>
            <a:r>
              <a:rPr lang="en-US" altLang="zh-CN" dirty="0"/>
              <a:t>: 1301.3781, 2013. </a:t>
            </a:r>
          </a:p>
          <a:p>
            <a:r>
              <a:rPr lang="en-US" altLang="zh-CN" dirty="0"/>
              <a:t>[6] Zhang ZC, Zhang ZW, Zhang ZM. User intent classification based on </a:t>
            </a:r>
            <a:r>
              <a:rPr lang="en-US" altLang="zh-CN" dirty="0" err="1"/>
              <a:t>IndRNN</a:t>
            </a:r>
            <a:r>
              <a:rPr lang="en-US" altLang="zh-CN" dirty="0"/>
              <a:t>-attention. Journal of Computer Research and Development, 2019,56(7):1517–1524 (in Chinese with English abstract). </a:t>
            </a:r>
          </a:p>
          <a:p>
            <a:r>
              <a:rPr lang="en-US" altLang="zh-CN" dirty="0"/>
              <a:t>[7] Zhou JZ, Zhu ZK, He ZQ, et al. Hybrid neural network models for human-machine dialogue intention classification. </a:t>
            </a:r>
            <a:r>
              <a:rPr lang="en-US" altLang="zh-CN" dirty="0" err="1"/>
              <a:t>Ruan</a:t>
            </a:r>
            <a:r>
              <a:rPr lang="en-US" altLang="zh-CN" dirty="0"/>
              <a:t> Jian </a:t>
            </a:r>
            <a:r>
              <a:rPr lang="en-US" altLang="zh-CN" dirty="0" err="1"/>
              <a:t>Xue</a:t>
            </a:r>
            <a:r>
              <a:rPr lang="en-US" altLang="zh-CN" dirty="0"/>
              <a:t> Bao/Journal of Software, 2019,30(11):3313−3325 (in Chinese with English abstract). http://www.jos.org.cn/1000-9825/5862.htm [</a:t>
            </a:r>
            <a:r>
              <a:rPr lang="en-US" altLang="zh-CN" dirty="0" err="1"/>
              <a:t>doi</a:t>
            </a:r>
            <a:r>
              <a:rPr lang="en-US" altLang="zh-CN" dirty="0"/>
              <a:t>: 10.13328/j.cnki.jos.005862]</a:t>
            </a:r>
          </a:p>
          <a:p>
            <a:r>
              <a:rPr lang="en-US" altLang="zh-CN" dirty="0"/>
              <a:t>[8] Du H, Xu XK, Wu DY, et al. A sentiment classification method based on sentiment-specific word embedding. Journal of Chinese Information Processing, 2017,31(3):170–176 (in Chinese with English abstract).</a:t>
            </a:r>
          </a:p>
          <a:p>
            <a:r>
              <a:rPr lang="en-US" altLang="zh-CN" dirty="0"/>
              <a:t>[9] Zhu SY, Li SS, Zhou GD. Multi-dimensional emotion regression via adversarial neural network. </a:t>
            </a:r>
            <a:r>
              <a:rPr lang="en-US" altLang="zh-CN" dirty="0" err="1"/>
              <a:t>Ruan</a:t>
            </a:r>
            <a:r>
              <a:rPr lang="en-US" altLang="zh-CN" dirty="0"/>
              <a:t> Jian </a:t>
            </a:r>
            <a:r>
              <a:rPr lang="en-US" altLang="zh-CN" dirty="0" err="1"/>
              <a:t>Xue</a:t>
            </a:r>
            <a:r>
              <a:rPr lang="en-US" altLang="zh-CN" dirty="0"/>
              <a:t> Bao/Journal of Software, 2019,30(7):2091–2108 (in Chinese with English abstract). http.//www.jos.org.cn/1000-9825/5838.htm [</a:t>
            </a:r>
            <a:r>
              <a:rPr lang="en-US" altLang="zh-CN" dirty="0" err="1"/>
              <a:t>doi</a:t>
            </a:r>
            <a:r>
              <a:rPr lang="en-US" altLang="zh-CN" dirty="0"/>
              <a:t>: 10.13328/j. cnki.jos.005838]</a:t>
            </a:r>
          </a:p>
          <a:p>
            <a:r>
              <a:rPr lang="en-US" altLang="zh-CN" dirty="0"/>
              <a:t>[10] Liu YP, Ma CG, Zhang YN. Hierarchical machine translation model based on deep recursive neural network. Chinese Journal of Computers, 2017,40(4):861–871 (in Chinese with English abstract).</a:t>
            </a:r>
          </a:p>
          <a:p>
            <a:r>
              <a:rPr lang="en-US" altLang="zh-CN" dirty="0"/>
              <a:t>[11] Liang XB, Ren FL, Liu YK, et al. N-reader: Machine reading comprehension based on double layers of self-attention. Journal of Chinese Information Processing, 2018,32(10):130–137 (in Chinese with English abstract).</a:t>
            </a:r>
          </a:p>
          <a:p>
            <a:r>
              <a:rPr lang="en-US" altLang="zh-CN" dirty="0"/>
              <a:t>[12] Vijayakumar A, </a:t>
            </a:r>
            <a:r>
              <a:rPr lang="en-US" altLang="zh-CN" dirty="0" err="1"/>
              <a:t>Vedantam</a:t>
            </a:r>
            <a:r>
              <a:rPr lang="en-US" altLang="zh-CN" dirty="0"/>
              <a:t> R, Parikh D. Sound-Word2vec: Learning word representations grounded in sounds. In: Proc. of the 2017 Conf. on Empirical Methods in Natural Language Processing. 2017. 920–925.</a:t>
            </a:r>
          </a:p>
        </p:txBody>
      </p:sp>
    </p:spTree>
    <p:extLst>
      <p:ext uri="{BB962C8B-B14F-4D97-AF65-F5344CB8AC3E}">
        <p14:creationId xmlns:p14="http://schemas.microsoft.com/office/powerpoint/2010/main" val="30900288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9C58A4E-098F-4650-8D06-3F0F0864346E}"/>
              </a:ext>
            </a:extLst>
          </p:cNvPr>
          <p:cNvSpPr/>
          <p:nvPr/>
        </p:nvSpPr>
        <p:spPr>
          <a:xfrm>
            <a:off x="600075" y="676275"/>
            <a:ext cx="10991850" cy="5505450"/>
          </a:xfrm>
          <a:prstGeom prst="rect">
            <a:avLst/>
          </a:prstGeom>
          <a:solidFill>
            <a:srgbClr val="F2F2F2"/>
          </a:solidFill>
          <a:ln>
            <a:noFill/>
          </a:ln>
          <a:effectLst>
            <a:outerShdw blurRad="330200" dir="2700000" sx="101000" sy="101000" algn="tl"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cxnSp>
        <p:nvCxnSpPr>
          <p:cNvPr id="5" name="直接连接符 4">
            <a:extLst>
              <a:ext uri="{FF2B5EF4-FFF2-40B4-BE49-F238E27FC236}">
                <a16:creationId xmlns:a16="http://schemas.microsoft.com/office/drawing/2014/main" id="{8A6E0889-C16C-4403-8432-5611E6652FFC}"/>
              </a:ext>
            </a:extLst>
          </p:cNvPr>
          <p:cNvCxnSpPr>
            <a:cxnSpLocks/>
          </p:cNvCxnSpPr>
          <p:nvPr/>
        </p:nvCxnSpPr>
        <p:spPr>
          <a:xfrm>
            <a:off x="3386878" y="2849254"/>
            <a:ext cx="5418245" cy="0"/>
          </a:xfrm>
          <a:prstGeom prst="line">
            <a:avLst/>
          </a:prstGeom>
          <a:ln w="19050">
            <a:solidFill>
              <a:srgbClr val="004098"/>
            </a:solidFill>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145600F1-D570-46F7-9E3E-81D22A6BA5D6}"/>
              </a:ext>
            </a:extLst>
          </p:cNvPr>
          <p:cNvSpPr txBox="1"/>
          <p:nvPr/>
        </p:nvSpPr>
        <p:spPr>
          <a:xfrm>
            <a:off x="3293074" y="2957866"/>
            <a:ext cx="5605853" cy="769441"/>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4400" b="0" i="0" u="none" strike="noStrike" kern="1200" cap="none" spc="0" normalizeH="0" baseline="0" noProof="0" dirty="0">
                <a:ln>
                  <a:noFill/>
                </a:ln>
                <a:solidFill>
                  <a:srgbClr val="004578"/>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rPr>
              <a:t>预训练语言模型</a:t>
            </a:r>
          </a:p>
        </p:txBody>
      </p:sp>
      <p:cxnSp>
        <p:nvCxnSpPr>
          <p:cNvPr id="7" name="直接连接符 6">
            <a:extLst>
              <a:ext uri="{FF2B5EF4-FFF2-40B4-BE49-F238E27FC236}">
                <a16:creationId xmlns:a16="http://schemas.microsoft.com/office/drawing/2014/main" id="{D60D66E3-7891-49B7-8D10-BA804CC96984}"/>
              </a:ext>
            </a:extLst>
          </p:cNvPr>
          <p:cNvCxnSpPr>
            <a:cxnSpLocks/>
          </p:cNvCxnSpPr>
          <p:nvPr/>
        </p:nvCxnSpPr>
        <p:spPr>
          <a:xfrm>
            <a:off x="3386878" y="3878922"/>
            <a:ext cx="5418245" cy="0"/>
          </a:xfrm>
          <a:prstGeom prst="line">
            <a:avLst/>
          </a:prstGeom>
          <a:ln w="19050">
            <a:solidFill>
              <a:srgbClr val="004098"/>
            </a:solidFill>
          </a:ln>
        </p:spPr>
        <p:style>
          <a:lnRef idx="1">
            <a:schemeClr val="accent1"/>
          </a:lnRef>
          <a:fillRef idx="0">
            <a:schemeClr val="accent1"/>
          </a:fillRef>
          <a:effectRef idx="0">
            <a:schemeClr val="accent1"/>
          </a:effectRef>
          <a:fontRef idx="minor">
            <a:schemeClr val="tx1"/>
          </a:fontRef>
        </p:style>
      </p:cxnSp>
      <p:sp>
        <p:nvSpPr>
          <p:cNvPr id="10" name="椭圆 9">
            <a:extLst>
              <a:ext uri="{FF2B5EF4-FFF2-40B4-BE49-F238E27FC236}">
                <a16:creationId xmlns:a16="http://schemas.microsoft.com/office/drawing/2014/main" id="{733B284A-20AC-47F1-AEB3-B7C7E124906B}"/>
              </a:ext>
            </a:extLst>
          </p:cNvPr>
          <p:cNvSpPr/>
          <p:nvPr/>
        </p:nvSpPr>
        <p:spPr>
          <a:xfrm>
            <a:off x="5367338" y="1214438"/>
            <a:ext cx="1457325" cy="1457325"/>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5400" b="0" i="0" u="none" strike="noStrike" kern="1200" cap="none" spc="0" normalizeH="0" baseline="0" noProof="0" dirty="0">
                <a:ln>
                  <a:noFill/>
                </a:ln>
                <a:solidFill>
                  <a:prstClr val="white"/>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rPr>
              <a:t>04</a:t>
            </a:r>
            <a:endParaRPr kumimoji="0" lang="zh-CN" altLang="en-US" sz="5400" b="0" i="0" u="none" strike="noStrike" kern="1200" cap="none" spc="0" normalizeH="0" baseline="0" noProof="0" dirty="0">
              <a:ln>
                <a:noFill/>
              </a:ln>
              <a:solidFill>
                <a:prstClr val="white"/>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Tree>
    <p:extLst>
      <p:ext uri="{BB962C8B-B14F-4D97-AF65-F5344CB8AC3E}">
        <p14:creationId xmlns:p14="http://schemas.microsoft.com/office/powerpoint/2010/main" val="7246117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7BE8BCC-7236-45DF-B1EE-78F3F20A3C77}"/>
              </a:ext>
            </a:extLst>
          </p:cNvPr>
          <p:cNvSpPr txBox="1"/>
          <p:nvPr/>
        </p:nvSpPr>
        <p:spPr>
          <a:xfrm>
            <a:off x="-746480" y="200957"/>
            <a:ext cx="5641866"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4578"/>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rPr>
              <a:t>4 </a:t>
            </a:r>
            <a:r>
              <a:rPr kumimoji="0" lang="zh-CN" altLang="en-US" sz="2400" b="0" i="0" u="none" strike="noStrike" kern="1200" cap="none" spc="0" normalizeH="0" baseline="0" noProof="0" dirty="0">
                <a:ln>
                  <a:noFill/>
                </a:ln>
                <a:solidFill>
                  <a:srgbClr val="004578"/>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rPr>
              <a:t>预训练语言模型</a:t>
            </a:r>
          </a:p>
        </p:txBody>
      </p:sp>
      <p:grpSp>
        <p:nvGrpSpPr>
          <p:cNvPr id="24" name="组合 23"/>
          <p:cNvGrpSpPr/>
          <p:nvPr/>
        </p:nvGrpSpPr>
        <p:grpSpPr>
          <a:xfrm>
            <a:off x="10625098" y="6532"/>
            <a:ext cx="1445604" cy="1030766"/>
            <a:chOff x="597913" y="-30897"/>
            <a:chExt cx="1461155" cy="1030766"/>
          </a:xfrm>
        </p:grpSpPr>
        <p:pic>
          <p:nvPicPr>
            <p:cNvPr id="31" name="图片 3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8141" y="-30897"/>
              <a:ext cx="702231" cy="702231"/>
            </a:xfrm>
            <a:prstGeom prst="rect">
              <a:avLst/>
            </a:prstGeom>
          </p:spPr>
        </p:pic>
        <p:sp>
          <p:nvSpPr>
            <p:cNvPr id="32" name="文本框 31"/>
            <p:cNvSpPr txBox="1"/>
            <p:nvPr/>
          </p:nvSpPr>
          <p:spPr>
            <a:xfrm>
              <a:off x="597913" y="661315"/>
              <a:ext cx="1461155" cy="338554"/>
            </a:xfrm>
            <a:prstGeom prst="rect">
              <a:avLst/>
            </a:prstGeom>
            <a:noFill/>
          </p:spPr>
          <p:txBody>
            <a:bodyPr wrap="square" rtlCol="0">
              <a:spAutoFit/>
            </a:bodyPr>
            <a:lstStyle/>
            <a:p>
              <a:r>
                <a:rPr lang="zh-CN" altLang="en-US" sz="1600" dirty="0">
                  <a:solidFill>
                    <a:srgbClr val="132E65"/>
                  </a:solidFill>
                  <a:latin typeface="华文行楷" panose="02010800040101010101" pitchFamily="2" charset="-122"/>
                  <a:ea typeface="华文行楷" panose="02010800040101010101" pitchFamily="2" charset="-122"/>
                </a:rPr>
                <a:t>天津科技大学</a:t>
              </a:r>
              <a:endParaRPr lang="en-US" altLang="zh-CN" sz="1600" dirty="0">
                <a:solidFill>
                  <a:srgbClr val="132E65"/>
                </a:solidFill>
                <a:latin typeface="华文行楷" panose="02010800040101010101" pitchFamily="2" charset="-122"/>
                <a:ea typeface="华文行楷" panose="02010800040101010101" pitchFamily="2" charset="-122"/>
              </a:endParaRPr>
            </a:p>
          </p:txBody>
        </p:sp>
      </p:grpSp>
      <p:sp>
        <p:nvSpPr>
          <p:cNvPr id="16" name="文本框 15">
            <a:extLst>
              <a:ext uri="{FF2B5EF4-FFF2-40B4-BE49-F238E27FC236}">
                <a16:creationId xmlns:a16="http://schemas.microsoft.com/office/drawing/2014/main" id="{697779FC-9135-4D90-9E89-E4B09A7559DC}"/>
              </a:ext>
            </a:extLst>
          </p:cNvPr>
          <p:cNvSpPr txBox="1"/>
          <p:nvPr/>
        </p:nvSpPr>
        <p:spPr>
          <a:xfrm>
            <a:off x="945971" y="731468"/>
            <a:ext cx="9836634" cy="874214"/>
          </a:xfrm>
          <a:prstGeom prst="rect">
            <a:avLst/>
          </a:prstGeom>
          <a:noFill/>
        </p:spPr>
        <p:txBody>
          <a:bodyPr wrap="square">
            <a:spAutoFit/>
          </a:bodyPr>
          <a:lstStyle/>
          <a:p>
            <a:pPr algn="l">
              <a:lnSpc>
                <a:spcPct val="150000"/>
              </a:lnSpc>
            </a:pPr>
            <a:r>
              <a:rPr lang="zh-CN" altLang="en-US" i="0" dirty="0">
                <a:solidFill>
                  <a:srgbClr val="121212"/>
                </a:solidFill>
                <a:effectLst/>
                <a:latin typeface="微软雅黑" panose="020B0503020204020204" pitchFamily="34" charset="-122"/>
                <a:ea typeface="微软雅黑" panose="020B0503020204020204" pitchFamily="34" charset="-122"/>
              </a:rPr>
              <a:t>预训练语言模型主要基于以下</a:t>
            </a:r>
            <a:r>
              <a:rPr lang="en-US" altLang="zh-CN" i="0" dirty="0">
                <a:solidFill>
                  <a:srgbClr val="121212"/>
                </a:solidFill>
                <a:effectLst/>
                <a:latin typeface="微软雅黑" panose="020B0503020204020204" pitchFamily="34" charset="-122"/>
                <a:ea typeface="微软雅黑" panose="020B0503020204020204" pitchFamily="34" charset="-122"/>
              </a:rPr>
              <a:t>4</a:t>
            </a:r>
            <a:r>
              <a:rPr lang="zh-CN" altLang="en-US" i="0" dirty="0">
                <a:solidFill>
                  <a:srgbClr val="121212"/>
                </a:solidFill>
                <a:effectLst/>
                <a:latin typeface="微软雅黑" panose="020B0503020204020204" pitchFamily="34" charset="-122"/>
                <a:ea typeface="微软雅黑" panose="020B0503020204020204" pitchFamily="34" charset="-122"/>
              </a:rPr>
              <a:t>种建模思想</a:t>
            </a:r>
            <a:r>
              <a:rPr lang="en-US" altLang="zh-CN" i="0" dirty="0">
                <a:solidFill>
                  <a:srgbClr val="121212"/>
                </a:solidFill>
                <a:effectLst/>
                <a:latin typeface="微软雅黑" panose="020B0503020204020204" pitchFamily="34" charset="-122"/>
                <a:ea typeface="微软雅黑" panose="020B0503020204020204" pitchFamily="34" charset="-122"/>
              </a:rPr>
              <a:t>:(1)</a:t>
            </a:r>
            <a:r>
              <a:rPr lang="zh-CN" altLang="en-US" i="0" dirty="0">
                <a:solidFill>
                  <a:srgbClr val="121212"/>
                </a:solidFill>
                <a:effectLst/>
                <a:latin typeface="微软雅黑" panose="020B0503020204020204" pitchFamily="34" charset="-122"/>
                <a:ea typeface="微软雅黑" panose="020B0503020204020204" pitchFamily="34" charset="-122"/>
              </a:rPr>
              <a:t>双向语言模型</a:t>
            </a:r>
            <a:r>
              <a:rPr kumimoji="0" lang="en-US" altLang="zh-CN" sz="1600" b="0" i="0" u="none" strike="noStrike" kern="1200" cap="none" spc="0" normalizeH="0" baseline="90000" noProof="0" dirty="0">
                <a:ln>
                  <a:noFill/>
                </a:ln>
                <a:solidFill>
                  <a:prstClr val="black"/>
                </a:solidFill>
                <a:effectLst/>
                <a:uLnTx/>
                <a:uFillTx/>
                <a:latin typeface="微软雅黑" panose="020B0503020204020204" pitchFamily="34" charset="-122"/>
                <a:ea typeface="微软雅黑" panose="020B0503020204020204" pitchFamily="34" charset="-122"/>
              </a:rPr>
              <a:t>[13</a:t>
            </a:r>
            <a:r>
              <a:rPr kumimoji="0" lang="en-US" altLang="zh-CN" b="0" i="0" u="none" strike="noStrike" kern="1200" cap="none" spc="0" normalizeH="0" baseline="90000" noProof="0" dirty="0">
                <a:ln>
                  <a:noFill/>
                </a:ln>
                <a:solidFill>
                  <a:prstClr val="black"/>
                </a:solidFill>
                <a:effectLst/>
                <a:uLnTx/>
                <a:uFillTx/>
                <a:latin typeface="微软雅黑" panose="020B0503020204020204" pitchFamily="34" charset="-122"/>
                <a:ea typeface="微软雅黑" panose="020B0503020204020204" pitchFamily="34" charset="-122"/>
              </a:rPr>
              <a:t>]</a:t>
            </a:r>
            <a:r>
              <a:rPr lang="en-US" altLang="zh-CN" i="0" dirty="0">
                <a:solidFill>
                  <a:srgbClr val="121212"/>
                </a:solidFill>
                <a:effectLst/>
                <a:latin typeface="微软雅黑" panose="020B0503020204020204" pitchFamily="34" charset="-122"/>
                <a:ea typeface="微软雅黑" panose="020B0503020204020204" pitchFamily="34" charset="-122"/>
              </a:rPr>
              <a:t>;(2)</a:t>
            </a:r>
            <a:r>
              <a:rPr lang="zh-CN" altLang="en-US" i="0" dirty="0">
                <a:solidFill>
                  <a:srgbClr val="121212"/>
                </a:solidFill>
                <a:effectLst/>
                <a:latin typeface="微软雅黑" panose="020B0503020204020204" pitchFamily="34" charset="-122"/>
                <a:ea typeface="微软雅黑" panose="020B0503020204020204" pitchFamily="34" charset="-122"/>
              </a:rPr>
              <a:t>隐蔽语言模型</a:t>
            </a:r>
            <a:r>
              <a:rPr kumimoji="0" lang="en-US" altLang="zh-CN" sz="1600" b="0" i="0" u="none" strike="noStrike" kern="1200" cap="none" spc="0" normalizeH="0" baseline="90000" noProof="0" dirty="0">
                <a:ln>
                  <a:noFill/>
                </a:ln>
                <a:solidFill>
                  <a:prstClr val="black"/>
                </a:solidFill>
                <a:effectLst/>
                <a:uLnTx/>
                <a:uFillTx/>
                <a:latin typeface="微软雅黑" panose="020B0503020204020204" pitchFamily="34" charset="-122"/>
                <a:ea typeface="微软雅黑" panose="020B0503020204020204" pitchFamily="34" charset="-122"/>
              </a:rPr>
              <a:t>[14</a:t>
            </a:r>
            <a:r>
              <a:rPr kumimoji="0" lang="en-US" altLang="zh-CN" b="0" i="0" u="none" strike="noStrike" kern="1200" cap="none" spc="0" normalizeH="0" baseline="90000" noProof="0" dirty="0">
                <a:ln>
                  <a:noFill/>
                </a:ln>
                <a:solidFill>
                  <a:prstClr val="black"/>
                </a:solidFill>
                <a:effectLst/>
                <a:uLnTx/>
                <a:uFillTx/>
                <a:latin typeface="微软雅黑" panose="020B0503020204020204" pitchFamily="34" charset="-122"/>
                <a:ea typeface="微软雅黑" panose="020B0503020204020204" pitchFamily="34" charset="-122"/>
              </a:rPr>
              <a:t>]</a:t>
            </a:r>
            <a:r>
              <a:rPr lang="en-US" altLang="zh-CN" i="0" dirty="0">
                <a:solidFill>
                  <a:srgbClr val="121212"/>
                </a:solidFill>
                <a:effectLst/>
                <a:latin typeface="微软雅黑" panose="020B0503020204020204" pitchFamily="34" charset="-122"/>
                <a:ea typeface="微软雅黑" panose="020B0503020204020204" pitchFamily="34" charset="-122"/>
              </a:rPr>
              <a:t>;(3)</a:t>
            </a:r>
            <a:r>
              <a:rPr lang="zh-CN" altLang="en-US" i="0" dirty="0">
                <a:solidFill>
                  <a:srgbClr val="121212"/>
                </a:solidFill>
                <a:effectLst/>
                <a:latin typeface="微软雅黑" panose="020B0503020204020204" pitchFamily="34" charset="-122"/>
                <a:ea typeface="微软雅黑" panose="020B0503020204020204" pitchFamily="34" charset="-122"/>
              </a:rPr>
              <a:t>排序</a:t>
            </a:r>
            <a:endParaRPr lang="en-US" altLang="zh-CN" i="0" dirty="0">
              <a:solidFill>
                <a:srgbClr val="121212"/>
              </a:solidFill>
              <a:effectLst/>
              <a:latin typeface="微软雅黑" panose="020B0503020204020204" pitchFamily="34" charset="-122"/>
              <a:ea typeface="微软雅黑" panose="020B0503020204020204" pitchFamily="34" charset="-122"/>
            </a:endParaRPr>
          </a:p>
          <a:p>
            <a:pPr algn="l">
              <a:lnSpc>
                <a:spcPct val="150000"/>
              </a:lnSpc>
            </a:pPr>
            <a:r>
              <a:rPr lang="zh-CN" altLang="en-US" i="0" dirty="0">
                <a:solidFill>
                  <a:srgbClr val="121212"/>
                </a:solidFill>
                <a:effectLst/>
                <a:latin typeface="微软雅黑" panose="020B0503020204020204" pitchFamily="34" charset="-122"/>
                <a:ea typeface="微软雅黑" panose="020B0503020204020204" pitchFamily="34" charset="-122"/>
              </a:rPr>
              <a:t>语言模型</a:t>
            </a:r>
            <a:r>
              <a:rPr kumimoji="0" lang="en-US" altLang="zh-CN" b="0" i="0" u="none" strike="noStrike" kern="1200" cap="none" spc="0" normalizeH="0" baseline="90000" noProof="0" dirty="0">
                <a:ln>
                  <a:noFill/>
                </a:ln>
                <a:solidFill>
                  <a:prstClr val="black"/>
                </a:solidFill>
                <a:effectLst/>
                <a:uLnTx/>
                <a:uFillTx/>
                <a:latin typeface="微软雅黑" panose="020B0503020204020204" pitchFamily="34" charset="-122"/>
                <a:ea typeface="微软雅黑" panose="020B0503020204020204" pitchFamily="34" charset="-122"/>
              </a:rPr>
              <a:t>[</a:t>
            </a:r>
            <a:r>
              <a:rPr kumimoji="0" lang="en-US" altLang="zh-CN" sz="1600" b="0" i="0" u="none" strike="noStrike" kern="1200" cap="none" spc="0" normalizeH="0" baseline="90000" noProof="0" dirty="0">
                <a:ln>
                  <a:noFill/>
                </a:ln>
                <a:solidFill>
                  <a:prstClr val="black"/>
                </a:solidFill>
                <a:effectLst/>
                <a:uLnTx/>
                <a:uFillTx/>
                <a:latin typeface="微软雅黑" panose="020B0503020204020204" pitchFamily="34" charset="-122"/>
                <a:ea typeface="微软雅黑" panose="020B0503020204020204" pitchFamily="34" charset="-122"/>
              </a:rPr>
              <a:t>15</a:t>
            </a:r>
            <a:r>
              <a:rPr kumimoji="0" lang="en-US" altLang="zh-CN" b="0" i="0" u="none" strike="noStrike" kern="1200" cap="none" spc="0" normalizeH="0" baseline="90000" noProof="0" dirty="0">
                <a:ln>
                  <a:noFill/>
                </a:ln>
                <a:solidFill>
                  <a:prstClr val="black"/>
                </a:solidFill>
                <a:effectLst/>
                <a:uLnTx/>
                <a:uFillTx/>
                <a:latin typeface="微软雅黑" panose="020B0503020204020204" pitchFamily="34" charset="-122"/>
                <a:ea typeface="微软雅黑" panose="020B0503020204020204" pitchFamily="34" charset="-122"/>
              </a:rPr>
              <a:t>]</a:t>
            </a:r>
            <a:r>
              <a:rPr lang="en-US" altLang="zh-CN" i="0" dirty="0">
                <a:solidFill>
                  <a:srgbClr val="121212"/>
                </a:solidFill>
                <a:effectLst/>
                <a:latin typeface="微软雅黑" panose="020B0503020204020204" pitchFamily="34" charset="-122"/>
                <a:ea typeface="微软雅黑" panose="020B0503020204020204" pitchFamily="34" charset="-122"/>
              </a:rPr>
              <a:t>;(4)</a:t>
            </a:r>
            <a:r>
              <a:rPr lang="zh-CN" altLang="en-US" i="0" dirty="0">
                <a:solidFill>
                  <a:srgbClr val="121212"/>
                </a:solidFill>
                <a:effectLst/>
                <a:latin typeface="微软雅黑" panose="020B0503020204020204" pitchFamily="34" charset="-122"/>
                <a:ea typeface="微软雅黑" panose="020B0503020204020204" pitchFamily="34" charset="-122"/>
              </a:rPr>
              <a:t>编码器</a:t>
            </a:r>
            <a:r>
              <a:rPr lang="en-US" altLang="zh-CN" i="0" dirty="0">
                <a:solidFill>
                  <a:srgbClr val="121212"/>
                </a:solidFill>
                <a:effectLst/>
                <a:latin typeface="微软雅黑" panose="020B0503020204020204" pitchFamily="34" charset="-122"/>
                <a:ea typeface="微软雅黑" panose="020B0503020204020204" pitchFamily="34" charset="-122"/>
              </a:rPr>
              <a:t>-</a:t>
            </a:r>
            <a:r>
              <a:rPr lang="zh-CN" altLang="en-US" i="0" dirty="0">
                <a:solidFill>
                  <a:srgbClr val="121212"/>
                </a:solidFill>
                <a:effectLst/>
                <a:latin typeface="微软雅黑" panose="020B0503020204020204" pitchFamily="34" charset="-122"/>
                <a:ea typeface="微软雅黑" panose="020B0503020204020204" pitchFamily="34" charset="-122"/>
              </a:rPr>
              <a:t>解码器</a:t>
            </a:r>
            <a:r>
              <a:rPr lang="en-US" altLang="zh-CN" i="0" dirty="0">
                <a:solidFill>
                  <a:srgbClr val="121212"/>
                </a:solidFill>
                <a:effectLst/>
                <a:latin typeface="微软雅黑" panose="020B0503020204020204" pitchFamily="34" charset="-122"/>
                <a:ea typeface="微软雅黑" panose="020B0503020204020204" pitchFamily="34" charset="-122"/>
              </a:rPr>
              <a:t>(</a:t>
            </a:r>
            <a:r>
              <a:rPr lang="en-US" altLang="zh-CN" i="0" dirty="0">
                <a:solidFill>
                  <a:srgbClr val="121212"/>
                </a:solidFill>
                <a:effectLst/>
                <a:latin typeface="Times New Roman" panose="02020603050405020304" pitchFamily="18" charset="0"/>
                <a:ea typeface="微软雅黑" panose="020B0503020204020204" pitchFamily="34" charset="-122"/>
                <a:cs typeface="Times New Roman" panose="02020603050405020304" pitchFamily="18" charset="0"/>
              </a:rPr>
              <a:t>encoder-decoder</a:t>
            </a:r>
            <a:r>
              <a:rPr lang="en-US" altLang="zh-CN" i="0" dirty="0">
                <a:solidFill>
                  <a:srgbClr val="121212"/>
                </a:solidFill>
                <a:effectLst/>
                <a:latin typeface="微软雅黑" panose="020B0503020204020204" pitchFamily="34" charset="-122"/>
                <a:ea typeface="微软雅黑" panose="020B0503020204020204" pitchFamily="34" charset="-122"/>
              </a:rPr>
              <a:t>)</a:t>
            </a:r>
            <a:r>
              <a:rPr lang="zh-CN" altLang="en-US" i="0" dirty="0">
                <a:solidFill>
                  <a:srgbClr val="121212"/>
                </a:solidFill>
                <a:effectLst/>
                <a:latin typeface="微软雅黑" panose="020B0503020204020204" pitchFamily="34" charset="-122"/>
                <a:ea typeface="微软雅黑" panose="020B0503020204020204" pitchFamily="34" charset="-122"/>
              </a:rPr>
              <a:t>框架</a:t>
            </a:r>
            <a:r>
              <a:rPr kumimoji="0" lang="en-US" altLang="zh-CN" sz="1600" b="0" i="0" u="none" strike="noStrike" kern="1200" cap="none" spc="0" normalizeH="0" baseline="90000" noProof="0" dirty="0">
                <a:ln>
                  <a:noFill/>
                </a:ln>
                <a:solidFill>
                  <a:prstClr val="black"/>
                </a:solidFill>
                <a:effectLst/>
                <a:uLnTx/>
                <a:uFillTx/>
                <a:latin typeface="微软雅黑" panose="020B0503020204020204" pitchFamily="34" charset="-122"/>
                <a:ea typeface="微软雅黑" panose="020B0503020204020204" pitchFamily="34" charset="-122"/>
              </a:rPr>
              <a:t>[16]</a:t>
            </a:r>
            <a:endParaRPr lang="zh-CN" altLang="en-US" i="0" dirty="0">
              <a:solidFill>
                <a:srgbClr val="121212"/>
              </a:solidFill>
              <a:effectLst/>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D5F5FABF-92D7-43A5-9A97-9826A9DC3ADB}"/>
              </a:ext>
            </a:extLst>
          </p:cNvPr>
          <p:cNvSpPr txBox="1"/>
          <p:nvPr/>
        </p:nvSpPr>
        <p:spPr>
          <a:xfrm>
            <a:off x="945970" y="1646447"/>
            <a:ext cx="10608257" cy="369332"/>
          </a:xfrm>
          <a:prstGeom prst="rect">
            <a:avLst/>
          </a:prstGeom>
          <a:noFill/>
        </p:spPr>
        <p:txBody>
          <a:bodyPr wrap="square">
            <a:spAutoFit/>
          </a:bodyPr>
          <a:lstStyle/>
          <a:p>
            <a:pPr algn="l"/>
            <a:r>
              <a:rPr lang="en-US" altLang="zh-CN" dirty="0">
                <a:solidFill>
                  <a:srgbClr val="121212"/>
                </a:solidFill>
                <a:latin typeface="微软雅黑" panose="020B0503020204020204" pitchFamily="34" charset="-122"/>
                <a:ea typeface="微软雅黑" panose="020B0503020204020204" pitchFamily="34" charset="-122"/>
              </a:rPr>
              <a:t>(1)</a:t>
            </a:r>
            <a:r>
              <a:rPr lang="zh-CN" altLang="en-US" dirty="0">
                <a:solidFill>
                  <a:srgbClr val="121212"/>
                </a:solidFill>
                <a:latin typeface="微软雅黑" panose="020B0503020204020204" pitchFamily="34" charset="-122"/>
                <a:ea typeface="微软雅黑" panose="020B0503020204020204" pitchFamily="34" charset="-122"/>
              </a:rPr>
              <a:t>双向语言模型</a:t>
            </a:r>
            <a:r>
              <a:rPr lang="en-US" altLang="zh-CN" dirty="0">
                <a:solidFill>
                  <a:srgbClr val="121212"/>
                </a:solidFill>
                <a:latin typeface="微软雅黑" panose="020B0503020204020204" pitchFamily="34" charset="-122"/>
                <a:ea typeface="微软雅黑" panose="020B0503020204020204" pitchFamily="34" charset="-122"/>
              </a:rPr>
              <a:t>:</a:t>
            </a:r>
            <a:r>
              <a:rPr lang="zh-CN" altLang="en-US" dirty="0">
                <a:solidFill>
                  <a:srgbClr val="121212"/>
                </a:solidFill>
                <a:latin typeface="微软雅黑" panose="020B0503020204020204" pitchFamily="34" charset="-122"/>
                <a:ea typeface="微软雅黑" panose="020B0503020204020204" pitchFamily="34" charset="-122"/>
              </a:rPr>
              <a:t>选择某种网络作为特征抽取器</a:t>
            </a:r>
            <a:r>
              <a:rPr lang="en-US" altLang="zh-CN" dirty="0">
                <a:solidFill>
                  <a:srgbClr val="121212"/>
                </a:solidFill>
                <a:latin typeface="微软雅黑" panose="020B0503020204020204" pitchFamily="34" charset="-122"/>
                <a:ea typeface="微软雅黑" panose="020B0503020204020204" pitchFamily="34" charset="-122"/>
              </a:rPr>
              <a:t>,</a:t>
            </a:r>
            <a:r>
              <a:rPr lang="zh-CN" altLang="en-US" dirty="0">
                <a:solidFill>
                  <a:srgbClr val="121212"/>
                </a:solidFill>
                <a:latin typeface="微软雅黑" panose="020B0503020204020204" pitchFamily="34" charset="-122"/>
                <a:ea typeface="微软雅黑" panose="020B0503020204020204" pitchFamily="34" charset="-122"/>
              </a:rPr>
              <a:t>将两个方向上抽取到的文本表示拼接在一起。</a:t>
            </a:r>
            <a:endParaRPr lang="zh-CN" altLang="en-US" i="0" dirty="0">
              <a:solidFill>
                <a:srgbClr val="121212"/>
              </a:solidFill>
              <a:effectLst/>
              <a:latin typeface="微软雅黑" panose="020B0503020204020204" pitchFamily="34" charset="-122"/>
              <a:ea typeface="微软雅黑" panose="020B0503020204020204" pitchFamily="34" charset="-122"/>
            </a:endParaRPr>
          </a:p>
        </p:txBody>
      </p:sp>
      <p:pic>
        <p:nvPicPr>
          <p:cNvPr id="5" name="图片 4">
            <a:extLst>
              <a:ext uri="{FF2B5EF4-FFF2-40B4-BE49-F238E27FC236}">
                <a16:creationId xmlns:a16="http://schemas.microsoft.com/office/drawing/2014/main" id="{E5A55BCF-2729-477B-A81F-2C4CC6740CF6}"/>
              </a:ext>
            </a:extLst>
          </p:cNvPr>
          <p:cNvPicPr>
            <a:picLocks noChangeAspect="1"/>
          </p:cNvPicPr>
          <p:nvPr/>
        </p:nvPicPr>
        <p:blipFill>
          <a:blip r:embed="rId4"/>
          <a:stretch>
            <a:fillRect/>
          </a:stretch>
        </p:blipFill>
        <p:spPr>
          <a:xfrm>
            <a:off x="3146729" y="2667400"/>
            <a:ext cx="5662734" cy="911038"/>
          </a:xfrm>
          <a:prstGeom prst="rect">
            <a:avLst/>
          </a:prstGeom>
        </p:spPr>
      </p:pic>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1865C769-716A-49A7-A61E-2491ED73E461}"/>
                  </a:ext>
                </a:extLst>
              </p:cNvPr>
              <p:cNvSpPr txBox="1"/>
              <p:nvPr/>
            </p:nvSpPr>
            <p:spPr>
              <a:xfrm>
                <a:off x="945970" y="2164927"/>
                <a:ext cx="10796263" cy="381515"/>
              </a:xfrm>
              <a:prstGeom prst="rect">
                <a:avLst/>
              </a:prstGeom>
              <a:noFill/>
            </p:spPr>
            <p:txBody>
              <a:bodyPr wrap="square">
                <a:spAutoFit/>
              </a:bodyPr>
              <a:lstStyle/>
              <a:p>
                <a:r>
                  <a:rPr lang="zh-CN" altLang="en-US" dirty="0">
                    <a:latin typeface="微软雅黑" panose="020B0503020204020204" pitchFamily="34" charset="-122"/>
                    <a:ea typeface="微软雅黑" panose="020B0503020204020204" pitchFamily="34" charset="-122"/>
                  </a:rPr>
                  <a:t>对一个单词序列</a:t>
                </a:r>
                <a:r>
                  <a:rPr lang="en-US" altLang="zh-CN" dirty="0">
                    <a:latin typeface="微软雅黑" panose="020B0503020204020204" pitchFamily="34" charset="-122"/>
                    <a:ea typeface="微软雅黑" panose="020B0503020204020204" pitchFamily="34" charset="-122"/>
                  </a:rPr>
                  <a:t>(</a:t>
                </a:r>
                <a14:m>
                  <m:oMath xmlns:m="http://schemas.openxmlformats.org/officeDocument/2006/math">
                    <m:sSub>
                      <m:sSubPr>
                        <m:ctrlPr>
                          <a:rPr lang="en-US" altLang="zh-CN" i="1" smtClean="0">
                            <a:latin typeface="Cambria Math" panose="02040503050406030204" pitchFamily="18" charset="0"/>
                            <a:ea typeface="黑体" panose="02010609060101010101" pitchFamily="49" charset="-122"/>
                          </a:rPr>
                        </m:ctrlPr>
                      </m:sSubPr>
                      <m:e>
                        <m:r>
                          <a:rPr lang="en-US" altLang="zh-CN" b="0" i="1" smtClean="0">
                            <a:latin typeface="Cambria Math" panose="02040503050406030204" pitchFamily="18" charset="0"/>
                            <a:ea typeface="黑体" panose="02010609060101010101" pitchFamily="49" charset="-122"/>
                          </a:rPr>
                          <m:t>𝑤</m:t>
                        </m:r>
                      </m:e>
                      <m:sub>
                        <m:r>
                          <a:rPr lang="en-US" altLang="zh-CN" b="0" i="1" smtClean="0">
                            <a:latin typeface="Cambria Math" panose="02040503050406030204" pitchFamily="18" charset="0"/>
                            <a:ea typeface="黑体" panose="02010609060101010101" pitchFamily="49" charset="-122"/>
                          </a:rPr>
                          <m:t>1,</m:t>
                        </m:r>
                      </m:sub>
                    </m:sSub>
                  </m:oMath>
                </a14:m>
                <a:r>
                  <a:rPr lang="en-US" altLang="zh-CN" dirty="0">
                    <a:latin typeface="微软雅黑" panose="020B0503020204020204" pitchFamily="34" charset="-122"/>
                    <a:ea typeface="微软雅黑" panose="020B0503020204020204" pitchFamily="34" charset="-122"/>
                  </a:rPr>
                  <a:t> </a:t>
                </a:r>
                <a14:m>
                  <m:oMath xmlns:m="http://schemas.openxmlformats.org/officeDocument/2006/math">
                    <m:sSub>
                      <m:sSubPr>
                        <m:ctrlPr>
                          <a:rPr lang="en-US" altLang="zh-CN" i="1">
                            <a:latin typeface="Cambria Math" panose="02040503050406030204" pitchFamily="18" charset="0"/>
                            <a:ea typeface="黑体" panose="02010609060101010101" pitchFamily="49" charset="-122"/>
                          </a:rPr>
                        </m:ctrlPr>
                      </m:sSubPr>
                      <m:e>
                        <m:r>
                          <a:rPr lang="en-US" altLang="zh-CN" i="1">
                            <a:latin typeface="Cambria Math" panose="02040503050406030204" pitchFamily="18" charset="0"/>
                            <a:ea typeface="黑体" panose="02010609060101010101" pitchFamily="49" charset="-122"/>
                          </a:rPr>
                          <m:t>𝑤</m:t>
                        </m:r>
                      </m:e>
                      <m:sub>
                        <m:r>
                          <a:rPr lang="en-US" altLang="zh-CN" b="0" i="1" smtClean="0">
                            <a:latin typeface="Cambria Math" panose="02040503050406030204" pitchFamily="18" charset="0"/>
                            <a:ea typeface="黑体" panose="02010609060101010101" pitchFamily="49" charset="-122"/>
                          </a:rPr>
                          <m:t>2</m:t>
                        </m:r>
                        <m:r>
                          <a:rPr lang="en-US" altLang="zh-CN" i="1">
                            <a:latin typeface="Cambria Math" panose="02040503050406030204" pitchFamily="18" charset="0"/>
                            <a:ea typeface="黑体" panose="02010609060101010101" pitchFamily="49" charset="-122"/>
                          </a:rPr>
                          <m:t>,</m:t>
                        </m:r>
                      </m:sub>
                    </m:sSub>
                  </m:oMath>
                </a14:m>
                <a:r>
                  <a:rPr lang="en-US" altLang="zh-CN" dirty="0">
                    <a:latin typeface="微软雅黑" panose="020B0503020204020204" pitchFamily="34" charset="-122"/>
                    <a:ea typeface="微软雅黑" panose="020B0503020204020204" pitchFamily="34" charset="-122"/>
                  </a:rPr>
                  <a:t> ……,</a:t>
                </a:r>
                <a14:m>
                  <m:oMath xmlns:m="http://schemas.openxmlformats.org/officeDocument/2006/math">
                    <m:sSub>
                      <m:sSubPr>
                        <m:ctrlPr>
                          <a:rPr lang="en-US" altLang="zh-CN" i="1">
                            <a:latin typeface="Cambria Math" panose="02040503050406030204" pitchFamily="18" charset="0"/>
                            <a:ea typeface="黑体" panose="02010609060101010101" pitchFamily="49" charset="-122"/>
                          </a:rPr>
                        </m:ctrlPr>
                      </m:sSubPr>
                      <m:e>
                        <m:r>
                          <a:rPr lang="en-US" altLang="zh-CN" i="1">
                            <a:latin typeface="Cambria Math" panose="02040503050406030204" pitchFamily="18" charset="0"/>
                            <a:ea typeface="黑体" panose="02010609060101010101" pitchFamily="49" charset="-122"/>
                          </a:rPr>
                          <m:t>𝑤</m:t>
                        </m:r>
                      </m:e>
                      <m:sub>
                        <m:r>
                          <a:rPr lang="en-US" altLang="zh-CN" b="0" i="1" smtClean="0">
                            <a:latin typeface="Cambria Math" panose="02040503050406030204" pitchFamily="18" charset="0"/>
                            <a:ea typeface="黑体" panose="02010609060101010101" pitchFamily="49" charset="-122"/>
                          </a:rPr>
                          <m:t>𝑁</m:t>
                        </m:r>
                        <m:r>
                          <a:rPr lang="en-US" altLang="zh-CN" i="1">
                            <a:latin typeface="Cambria Math" panose="02040503050406030204" pitchFamily="18" charset="0"/>
                            <a:ea typeface="黑体" panose="02010609060101010101" pitchFamily="49" charset="-122"/>
                          </a:rPr>
                          <m:t>,</m:t>
                        </m:r>
                      </m:sub>
                    </m:sSub>
                  </m:oMath>
                </a14:m>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，根据给定单词的上文计算该单词的概率为前向语言模型,公式如下</a:t>
                </a:r>
                <a:r>
                  <a:rPr lang="en-US" altLang="zh-CN"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mc:Choice>
        <mc:Fallback xmlns="">
          <p:sp>
            <p:nvSpPr>
              <p:cNvPr id="10" name="文本框 9">
                <a:extLst>
                  <a:ext uri="{FF2B5EF4-FFF2-40B4-BE49-F238E27FC236}">
                    <a16:creationId xmlns:a16="http://schemas.microsoft.com/office/drawing/2014/main" id="{1865C769-716A-49A7-A61E-2491ED73E461}"/>
                  </a:ext>
                </a:extLst>
              </p:cNvPr>
              <p:cNvSpPr txBox="1">
                <a:spLocks noRot="1" noChangeAspect="1" noMove="1" noResize="1" noEditPoints="1" noAdjustHandles="1" noChangeArrowheads="1" noChangeShapeType="1" noTextEdit="1"/>
              </p:cNvSpPr>
              <p:nvPr/>
            </p:nvSpPr>
            <p:spPr>
              <a:xfrm>
                <a:off x="945970" y="2164927"/>
                <a:ext cx="10796263" cy="381515"/>
              </a:xfrm>
              <a:prstGeom prst="rect">
                <a:avLst/>
              </a:prstGeom>
              <a:blipFill>
                <a:blip r:embed="rId5"/>
                <a:stretch>
                  <a:fillRect l="-452" t="-7937" b="-20635"/>
                </a:stretch>
              </a:blipFill>
            </p:spPr>
            <p:txBody>
              <a:bodyPr/>
              <a:lstStyle/>
              <a:p>
                <a:r>
                  <a:rPr lang="zh-CN" altLang="en-US">
                    <a:noFill/>
                  </a:rPr>
                  <a:t> </a:t>
                </a:r>
              </a:p>
            </p:txBody>
          </p:sp>
        </mc:Fallback>
      </mc:AlternateContent>
      <p:pic>
        <p:nvPicPr>
          <p:cNvPr id="7" name="图片 6">
            <a:extLst>
              <a:ext uri="{FF2B5EF4-FFF2-40B4-BE49-F238E27FC236}">
                <a16:creationId xmlns:a16="http://schemas.microsoft.com/office/drawing/2014/main" id="{44C9D9EE-6444-4635-B793-050624E91169}"/>
              </a:ext>
            </a:extLst>
          </p:cNvPr>
          <p:cNvPicPr>
            <a:picLocks noChangeAspect="1"/>
          </p:cNvPicPr>
          <p:nvPr/>
        </p:nvPicPr>
        <p:blipFill>
          <a:blip r:embed="rId6"/>
          <a:stretch>
            <a:fillRect/>
          </a:stretch>
        </p:blipFill>
        <p:spPr>
          <a:xfrm>
            <a:off x="2999978" y="3732087"/>
            <a:ext cx="5909847" cy="859140"/>
          </a:xfrm>
          <a:prstGeom prst="rect">
            <a:avLst/>
          </a:prstGeom>
        </p:spPr>
      </p:pic>
      <p:sp>
        <p:nvSpPr>
          <p:cNvPr id="17" name="文本框 16">
            <a:extLst>
              <a:ext uri="{FF2B5EF4-FFF2-40B4-BE49-F238E27FC236}">
                <a16:creationId xmlns:a16="http://schemas.microsoft.com/office/drawing/2014/main" id="{FCCD5B7F-3899-4476-B6E6-4F7826750D8F}"/>
              </a:ext>
            </a:extLst>
          </p:cNvPr>
          <p:cNvSpPr txBox="1"/>
          <p:nvPr/>
        </p:nvSpPr>
        <p:spPr>
          <a:xfrm>
            <a:off x="791871" y="3458620"/>
            <a:ext cx="6467706" cy="369332"/>
          </a:xfrm>
          <a:prstGeom prst="rect">
            <a:avLst/>
          </a:prstGeom>
          <a:noFill/>
        </p:spPr>
        <p:txBody>
          <a:bodyPr wrap="square">
            <a:spAutoFit/>
          </a:bodyPr>
          <a:lstStyle/>
          <a:p>
            <a:r>
              <a:rPr lang="zh-CN" altLang="en-US" dirty="0">
                <a:latin typeface="微软雅黑" panose="020B0503020204020204" pitchFamily="34" charset="-122"/>
                <a:ea typeface="微软雅黑" panose="020B0503020204020204" pitchFamily="34" charset="-122"/>
              </a:rPr>
              <a:t>对应的后向语言模型表示如下:</a:t>
            </a:r>
          </a:p>
        </p:txBody>
      </p:sp>
      <p:sp>
        <p:nvSpPr>
          <p:cNvPr id="18" name="文本框 17">
            <a:extLst>
              <a:ext uri="{FF2B5EF4-FFF2-40B4-BE49-F238E27FC236}">
                <a16:creationId xmlns:a16="http://schemas.microsoft.com/office/drawing/2014/main" id="{629635D5-EDF6-4A98-B539-8448D38B646F}"/>
              </a:ext>
            </a:extLst>
          </p:cNvPr>
          <p:cNvSpPr txBox="1"/>
          <p:nvPr/>
        </p:nvSpPr>
        <p:spPr>
          <a:xfrm>
            <a:off x="791871" y="4591227"/>
            <a:ext cx="6467706" cy="369332"/>
          </a:xfrm>
          <a:prstGeom prst="rect">
            <a:avLst/>
          </a:prstGeom>
          <a:noFill/>
        </p:spPr>
        <p:txBody>
          <a:bodyPr wrap="square">
            <a:spAutoFit/>
          </a:bodyPr>
          <a:lstStyle/>
          <a:p>
            <a:r>
              <a:rPr lang="zh-CN" altLang="en-US" dirty="0">
                <a:latin typeface="微软雅黑" panose="020B0503020204020204" pitchFamily="34" charset="-122"/>
                <a:ea typeface="微软雅黑" panose="020B0503020204020204" pitchFamily="34" charset="-122"/>
              </a:rPr>
              <a:t>其优化目标为最大化两个方向的对数似然:</a:t>
            </a:r>
          </a:p>
        </p:txBody>
      </p:sp>
      <p:pic>
        <p:nvPicPr>
          <p:cNvPr id="13" name="图片 12">
            <a:extLst>
              <a:ext uri="{FF2B5EF4-FFF2-40B4-BE49-F238E27FC236}">
                <a16:creationId xmlns:a16="http://schemas.microsoft.com/office/drawing/2014/main" id="{7110868A-DD4E-4059-82CD-2FD54137B8B7}"/>
              </a:ext>
            </a:extLst>
          </p:cNvPr>
          <p:cNvPicPr>
            <a:picLocks noChangeAspect="1"/>
          </p:cNvPicPr>
          <p:nvPr/>
        </p:nvPicPr>
        <p:blipFill>
          <a:blip r:embed="rId7"/>
          <a:stretch>
            <a:fillRect/>
          </a:stretch>
        </p:blipFill>
        <p:spPr>
          <a:xfrm>
            <a:off x="1441381" y="5093488"/>
            <a:ext cx="9073430" cy="1022727"/>
          </a:xfrm>
          <a:prstGeom prst="rect">
            <a:avLst/>
          </a:prstGeom>
        </p:spPr>
      </p:pic>
    </p:spTree>
    <p:extLst>
      <p:ext uri="{BB962C8B-B14F-4D97-AF65-F5344CB8AC3E}">
        <p14:creationId xmlns:p14="http://schemas.microsoft.com/office/powerpoint/2010/main" val="36147720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7BE8BCC-7236-45DF-B1EE-78F3F20A3C77}"/>
              </a:ext>
            </a:extLst>
          </p:cNvPr>
          <p:cNvSpPr txBox="1"/>
          <p:nvPr/>
        </p:nvSpPr>
        <p:spPr>
          <a:xfrm>
            <a:off x="-746480" y="200957"/>
            <a:ext cx="5641866"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4578"/>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rPr>
              <a:t>4 </a:t>
            </a:r>
            <a:r>
              <a:rPr kumimoji="0" lang="zh-CN" altLang="en-US" sz="2400" b="0" i="0" u="none" strike="noStrike" kern="1200" cap="none" spc="0" normalizeH="0" baseline="0" noProof="0" dirty="0">
                <a:ln>
                  <a:noFill/>
                </a:ln>
                <a:solidFill>
                  <a:srgbClr val="004578"/>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rPr>
              <a:t>预训练语言模型</a:t>
            </a:r>
          </a:p>
        </p:txBody>
      </p:sp>
      <p:grpSp>
        <p:nvGrpSpPr>
          <p:cNvPr id="24" name="组合 23"/>
          <p:cNvGrpSpPr/>
          <p:nvPr/>
        </p:nvGrpSpPr>
        <p:grpSpPr>
          <a:xfrm>
            <a:off x="10625098" y="6532"/>
            <a:ext cx="1445604" cy="1030766"/>
            <a:chOff x="597913" y="-30897"/>
            <a:chExt cx="1461155" cy="1030766"/>
          </a:xfrm>
        </p:grpSpPr>
        <p:pic>
          <p:nvPicPr>
            <p:cNvPr id="31" name="图片 3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8141" y="-30897"/>
              <a:ext cx="702231" cy="702231"/>
            </a:xfrm>
            <a:prstGeom prst="rect">
              <a:avLst/>
            </a:prstGeom>
          </p:spPr>
        </p:pic>
        <p:sp>
          <p:nvSpPr>
            <p:cNvPr id="32" name="文本框 31"/>
            <p:cNvSpPr txBox="1"/>
            <p:nvPr/>
          </p:nvSpPr>
          <p:spPr>
            <a:xfrm>
              <a:off x="597913" y="661315"/>
              <a:ext cx="1461155" cy="338554"/>
            </a:xfrm>
            <a:prstGeom prst="rect">
              <a:avLst/>
            </a:prstGeom>
            <a:noFill/>
          </p:spPr>
          <p:txBody>
            <a:bodyPr wrap="square" rtlCol="0">
              <a:spAutoFit/>
            </a:bodyPr>
            <a:lstStyle/>
            <a:p>
              <a:r>
                <a:rPr lang="zh-CN" altLang="en-US" sz="1600" dirty="0">
                  <a:solidFill>
                    <a:srgbClr val="132E65"/>
                  </a:solidFill>
                  <a:latin typeface="华文行楷" panose="02010800040101010101" pitchFamily="2" charset="-122"/>
                  <a:ea typeface="华文行楷" panose="02010800040101010101" pitchFamily="2" charset="-122"/>
                </a:rPr>
                <a:t>天津科技大学</a:t>
              </a:r>
              <a:endParaRPr lang="en-US" altLang="zh-CN" sz="1600" dirty="0">
                <a:solidFill>
                  <a:srgbClr val="132E65"/>
                </a:solidFill>
                <a:latin typeface="华文行楷" panose="02010800040101010101" pitchFamily="2" charset="-122"/>
                <a:ea typeface="华文行楷" panose="02010800040101010101" pitchFamily="2" charset="-122"/>
              </a:endParaRPr>
            </a:p>
          </p:txBody>
        </p:sp>
      </p:grpSp>
      <p:sp>
        <p:nvSpPr>
          <p:cNvPr id="8" name="文本框 7">
            <a:extLst>
              <a:ext uri="{FF2B5EF4-FFF2-40B4-BE49-F238E27FC236}">
                <a16:creationId xmlns:a16="http://schemas.microsoft.com/office/drawing/2014/main" id="{D5F5FABF-92D7-43A5-9A97-9826A9DC3ADB}"/>
              </a:ext>
            </a:extLst>
          </p:cNvPr>
          <p:cNvSpPr txBox="1"/>
          <p:nvPr/>
        </p:nvSpPr>
        <p:spPr>
          <a:xfrm>
            <a:off x="715512" y="1208840"/>
            <a:ext cx="10391104" cy="874407"/>
          </a:xfrm>
          <a:prstGeom prst="rect">
            <a:avLst/>
          </a:prstGeom>
          <a:noFill/>
        </p:spPr>
        <p:txBody>
          <a:bodyPr wrap="square">
            <a:spAutoFit/>
          </a:bodyPr>
          <a:lstStyle/>
          <a:p>
            <a:pPr algn="l">
              <a:lnSpc>
                <a:spcPct val="150000"/>
              </a:lnSpc>
            </a:pPr>
            <a:r>
              <a:rPr lang="en-US" altLang="zh-CN" dirty="0">
                <a:solidFill>
                  <a:srgbClr val="121212"/>
                </a:solidFill>
                <a:latin typeface="微软雅黑" panose="020B0503020204020204" pitchFamily="34" charset="-122"/>
                <a:ea typeface="微软雅黑" panose="020B0503020204020204" pitchFamily="34" charset="-122"/>
              </a:rPr>
              <a:t>(2)</a:t>
            </a:r>
            <a:r>
              <a:rPr lang="zh-CN" altLang="en-US" i="0" dirty="0">
                <a:solidFill>
                  <a:srgbClr val="121212"/>
                </a:solidFill>
                <a:effectLst/>
                <a:latin typeface="微软雅黑" panose="020B0503020204020204" pitchFamily="34" charset="-122"/>
                <a:ea typeface="微软雅黑" panose="020B0503020204020204" pitchFamily="34" charset="-122"/>
              </a:rPr>
              <a:t>隐蔽语言模型</a:t>
            </a:r>
            <a:r>
              <a:rPr lang="en-US" altLang="zh-CN" i="0" dirty="0">
                <a:solidFill>
                  <a:srgbClr val="121212"/>
                </a:solidFill>
                <a:effectLst/>
                <a:latin typeface="微软雅黑" panose="020B0503020204020204" pitchFamily="34" charset="-122"/>
                <a:ea typeface="微软雅黑" panose="020B0503020204020204" pitchFamily="34" charset="-122"/>
              </a:rPr>
              <a:t>(MLM)</a:t>
            </a:r>
            <a:r>
              <a:rPr lang="en-US" altLang="zh-CN" dirty="0">
                <a:solidFill>
                  <a:srgbClr val="121212"/>
                </a:solidFill>
                <a:latin typeface="微软雅黑" panose="020B0503020204020204" pitchFamily="34" charset="-122"/>
                <a:ea typeface="微软雅黑" panose="020B0503020204020204" pitchFamily="34" charset="-122"/>
              </a:rPr>
              <a:t>:</a:t>
            </a:r>
            <a:r>
              <a:rPr lang="zh-CN" altLang="en-US" dirty="0">
                <a:solidFill>
                  <a:srgbClr val="121212"/>
                </a:solidFill>
                <a:latin typeface="微软雅黑" panose="020B0503020204020204" pitchFamily="34" charset="-122"/>
                <a:ea typeface="微软雅黑" panose="020B0503020204020204" pitchFamily="34" charset="-122"/>
              </a:rPr>
              <a:t>是预训练模型中最为常用的一种预训练目标任务</a:t>
            </a:r>
            <a:r>
              <a:rPr lang="en-US" altLang="zh-CN" dirty="0">
                <a:solidFill>
                  <a:srgbClr val="121212"/>
                </a:solidFill>
                <a:latin typeface="微软雅黑" panose="020B0503020204020204" pitchFamily="34" charset="-122"/>
                <a:ea typeface="微软雅黑" panose="020B0503020204020204" pitchFamily="34" charset="-122"/>
              </a:rPr>
              <a:t>,</a:t>
            </a:r>
            <a:r>
              <a:rPr lang="zh-CN" altLang="en-US" dirty="0">
                <a:solidFill>
                  <a:srgbClr val="121212"/>
                </a:solidFill>
                <a:latin typeface="微软雅黑" panose="020B0503020204020204" pitchFamily="34" charset="-122"/>
                <a:ea typeface="微软雅黑" panose="020B0503020204020204" pitchFamily="34" charset="-122"/>
              </a:rPr>
              <a:t>并在预训练语言模型的研究过程中衍生出了多种预训练目标任务</a:t>
            </a:r>
            <a:r>
              <a:rPr lang="en-US" altLang="zh-CN" dirty="0">
                <a:solidFill>
                  <a:srgbClr val="121212"/>
                </a:solidFill>
                <a:latin typeface="微软雅黑" panose="020B0503020204020204" pitchFamily="34" charset="-122"/>
                <a:ea typeface="微软雅黑" panose="020B0503020204020204" pitchFamily="34" charset="-122"/>
              </a:rPr>
              <a:t>,</a:t>
            </a:r>
            <a:r>
              <a:rPr lang="zh-CN" altLang="en-US" dirty="0">
                <a:solidFill>
                  <a:srgbClr val="121212"/>
                </a:solidFill>
                <a:latin typeface="微软雅黑" panose="020B0503020204020204" pitchFamily="34" charset="-122"/>
                <a:ea typeface="微软雅黑" panose="020B0503020204020204" pitchFamily="34" charset="-122"/>
              </a:rPr>
              <a:t>对于预训练语言模型的发展影响深远。</a:t>
            </a:r>
            <a:endParaRPr lang="en-US" altLang="zh-CN" dirty="0">
              <a:solidFill>
                <a:srgbClr val="121212"/>
              </a:solidFill>
              <a:latin typeface="微软雅黑" panose="020B0503020204020204" pitchFamily="34" charset="-122"/>
              <a:ea typeface="微软雅黑" panose="020B0503020204020204" pitchFamily="34" charset="-122"/>
            </a:endParaRPr>
          </a:p>
        </p:txBody>
      </p:sp>
      <p:sp>
        <p:nvSpPr>
          <p:cNvPr id="18" name="文本框 17">
            <a:extLst>
              <a:ext uri="{FF2B5EF4-FFF2-40B4-BE49-F238E27FC236}">
                <a16:creationId xmlns:a16="http://schemas.microsoft.com/office/drawing/2014/main" id="{629635D5-EDF6-4A98-B539-8448D38B646F}"/>
              </a:ext>
            </a:extLst>
          </p:cNvPr>
          <p:cNvSpPr txBox="1"/>
          <p:nvPr/>
        </p:nvSpPr>
        <p:spPr>
          <a:xfrm>
            <a:off x="762055" y="3931291"/>
            <a:ext cx="10883457" cy="458908"/>
          </a:xfrm>
          <a:prstGeom prst="rect">
            <a:avLst/>
          </a:prstGeom>
          <a:noFill/>
        </p:spPr>
        <p:txBody>
          <a:bodyPr wrap="square">
            <a:spAutoFit/>
          </a:bodyPr>
          <a:lstStyle/>
          <a:p>
            <a:pPr>
              <a:lnSpc>
                <a:spcPct val="150000"/>
              </a:lnSpc>
            </a:pPr>
            <a:r>
              <a:rPr lang="zh-CN" altLang="en-US" dirty="0">
                <a:latin typeface="微软雅黑" panose="020B0503020204020204" pitchFamily="34" charset="-122"/>
                <a:ea typeface="微软雅黑" panose="020B0503020204020204" pitchFamily="34" charset="-122"/>
              </a:rPr>
              <a:t>后续的研究人员也将生成对抗思想引入到 </a:t>
            </a:r>
            <a:r>
              <a:rPr lang="en-US" altLang="zh-CN" dirty="0">
                <a:latin typeface="微软雅黑" panose="020B0503020204020204" pitchFamily="34" charset="-122"/>
                <a:ea typeface="微软雅黑" panose="020B0503020204020204" pitchFamily="34" charset="-122"/>
              </a:rPr>
              <a:t>MLM</a:t>
            </a:r>
            <a:r>
              <a:rPr lang="zh-CN" altLang="en-US" dirty="0">
                <a:latin typeface="微软雅黑" panose="020B0503020204020204" pitchFamily="34" charset="-122"/>
                <a:ea typeface="微软雅黑" panose="020B0503020204020204" pitchFamily="34" charset="-122"/>
              </a:rPr>
              <a:t>任务中</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进一步加剧了预训练任务的难度。</a:t>
            </a:r>
          </a:p>
        </p:txBody>
      </p:sp>
      <p:sp>
        <p:nvSpPr>
          <p:cNvPr id="15" name="文本框 14">
            <a:extLst>
              <a:ext uri="{FF2B5EF4-FFF2-40B4-BE49-F238E27FC236}">
                <a16:creationId xmlns:a16="http://schemas.microsoft.com/office/drawing/2014/main" id="{2A01720C-BF64-451F-A1CA-4F1D0245A93D}"/>
              </a:ext>
            </a:extLst>
          </p:cNvPr>
          <p:cNvSpPr txBox="1"/>
          <p:nvPr/>
        </p:nvSpPr>
        <p:spPr>
          <a:xfrm>
            <a:off x="762055" y="2088268"/>
            <a:ext cx="10298018" cy="874407"/>
          </a:xfrm>
          <a:prstGeom prst="rect">
            <a:avLst/>
          </a:prstGeom>
          <a:noFill/>
        </p:spPr>
        <p:txBody>
          <a:bodyPr wrap="square">
            <a:spAutoFit/>
          </a:bodyPr>
          <a:lstStyle/>
          <a:p>
            <a:pPr>
              <a:lnSpc>
                <a:spcPct val="150000"/>
              </a:lnSpc>
            </a:pPr>
            <a:r>
              <a:rPr lang="zh-CN" altLang="en-US" dirty="0">
                <a:latin typeface="微软雅黑" panose="020B0503020204020204" pitchFamily="34" charset="-122"/>
                <a:ea typeface="微软雅黑" panose="020B0503020204020204" pitchFamily="34" charset="-122"/>
              </a:rPr>
              <a:t>如 BERT模型中选取输入序列中 15%的元素作为待隐蔽的位置，待隐蔽位置中 80%的位置被[MASK]替换，10%的位置使用其他元素替换，10%的位置不作改变。</a:t>
            </a:r>
          </a:p>
        </p:txBody>
      </p:sp>
      <p:sp>
        <p:nvSpPr>
          <p:cNvPr id="19" name="文本框 18">
            <a:extLst>
              <a:ext uri="{FF2B5EF4-FFF2-40B4-BE49-F238E27FC236}">
                <a16:creationId xmlns:a16="http://schemas.microsoft.com/office/drawing/2014/main" id="{1241E0E7-8411-4DE3-A7B2-C71AC1A317A7}"/>
              </a:ext>
            </a:extLst>
          </p:cNvPr>
          <p:cNvSpPr txBox="1"/>
          <p:nvPr/>
        </p:nvSpPr>
        <p:spPr>
          <a:xfrm>
            <a:off x="715512" y="2943695"/>
            <a:ext cx="10518149" cy="874407"/>
          </a:xfrm>
          <a:prstGeom prst="rect">
            <a:avLst/>
          </a:prstGeom>
          <a:noFill/>
        </p:spPr>
        <p:txBody>
          <a:bodyPr wrap="square">
            <a:spAutoFit/>
          </a:bodyPr>
          <a:lstStyle/>
          <a:p>
            <a:pPr>
              <a:lnSpc>
                <a:spcPct val="150000"/>
              </a:lnSpc>
            </a:pPr>
            <a:r>
              <a:rPr lang="zh-CN" altLang="en-US" dirty="0">
                <a:latin typeface="微软雅黑" panose="020B0503020204020204" pitchFamily="34" charset="-122"/>
                <a:ea typeface="微软雅黑" panose="020B0503020204020204" pitchFamily="34" charset="-122"/>
              </a:rPr>
              <a:t>之后提出的 BERT-WWM模型改进了</a:t>
            </a:r>
            <a:r>
              <a:rPr lang="en-US" altLang="zh-CN" dirty="0">
                <a:latin typeface="微软雅黑" panose="020B0503020204020204" pitchFamily="34" charset="-122"/>
                <a:ea typeface="微软雅黑" panose="020B0503020204020204" pitchFamily="34" charset="-122"/>
              </a:rPr>
              <a:t>BERT</a:t>
            </a:r>
            <a:r>
              <a:rPr lang="zh-CN" altLang="en-US" dirty="0">
                <a:latin typeface="微软雅黑" panose="020B0503020204020204" pitchFamily="34" charset="-122"/>
                <a:ea typeface="微软雅黑" panose="020B0503020204020204" pitchFamily="34" charset="-122"/>
              </a:rPr>
              <a:t>在迁移至中文领域时，由于随机对字符进行隐蔽，被隐蔽的字符之间缺乏联系而导致模型丢失部分词语间的共现信息的缺陷。</a:t>
            </a:r>
          </a:p>
        </p:txBody>
      </p:sp>
      <p:sp>
        <p:nvSpPr>
          <p:cNvPr id="21" name="文本框 20">
            <a:extLst>
              <a:ext uri="{FF2B5EF4-FFF2-40B4-BE49-F238E27FC236}">
                <a16:creationId xmlns:a16="http://schemas.microsoft.com/office/drawing/2014/main" id="{655D7A19-148A-4DCD-A8D6-64B93B2ACF24}"/>
              </a:ext>
            </a:extLst>
          </p:cNvPr>
          <p:cNvSpPr txBox="1"/>
          <p:nvPr/>
        </p:nvSpPr>
        <p:spPr>
          <a:xfrm>
            <a:off x="762055" y="4487553"/>
            <a:ext cx="10045415" cy="874407"/>
          </a:xfrm>
          <a:prstGeom prst="rect">
            <a:avLst/>
          </a:prstGeom>
          <a:noFill/>
        </p:spPr>
        <p:txBody>
          <a:bodyPr wrap="square">
            <a:spAutoFit/>
          </a:bodyPr>
          <a:lstStyle/>
          <a:p>
            <a:pPr>
              <a:lnSpc>
                <a:spcPct val="150000"/>
              </a:lnSpc>
            </a:pPr>
            <a:r>
              <a:rPr lang="zh-CN" altLang="en-US" dirty="0">
                <a:latin typeface="微软雅黑" panose="020B0503020204020204" pitchFamily="34" charset="-122"/>
                <a:ea typeface="微软雅黑" panose="020B0503020204020204" pitchFamily="34" charset="-122"/>
              </a:rPr>
              <a:t>由于在训练阶段和微调阶段存在不一致的问题,导致采用这种思想建模的方法在自然语言生成任务中性能较低。</a:t>
            </a:r>
          </a:p>
        </p:txBody>
      </p:sp>
    </p:spTree>
    <p:extLst>
      <p:ext uri="{BB962C8B-B14F-4D97-AF65-F5344CB8AC3E}">
        <p14:creationId xmlns:p14="http://schemas.microsoft.com/office/powerpoint/2010/main" val="11059017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7BE8BCC-7236-45DF-B1EE-78F3F20A3C77}"/>
              </a:ext>
            </a:extLst>
          </p:cNvPr>
          <p:cNvSpPr txBox="1"/>
          <p:nvPr/>
        </p:nvSpPr>
        <p:spPr>
          <a:xfrm>
            <a:off x="-746480" y="200957"/>
            <a:ext cx="5641866"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4578"/>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rPr>
              <a:t>4 </a:t>
            </a:r>
            <a:r>
              <a:rPr kumimoji="0" lang="zh-CN" altLang="en-US" sz="2400" b="0" i="0" u="none" strike="noStrike" kern="1200" cap="none" spc="0" normalizeH="0" baseline="0" noProof="0" dirty="0">
                <a:ln>
                  <a:noFill/>
                </a:ln>
                <a:solidFill>
                  <a:srgbClr val="004578"/>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rPr>
              <a:t>预训练语言模型</a:t>
            </a:r>
          </a:p>
        </p:txBody>
      </p:sp>
      <p:grpSp>
        <p:nvGrpSpPr>
          <p:cNvPr id="24" name="组合 23"/>
          <p:cNvGrpSpPr/>
          <p:nvPr/>
        </p:nvGrpSpPr>
        <p:grpSpPr>
          <a:xfrm>
            <a:off x="10625098" y="6532"/>
            <a:ext cx="1445604" cy="1030766"/>
            <a:chOff x="597913" y="-30897"/>
            <a:chExt cx="1461155" cy="1030766"/>
          </a:xfrm>
        </p:grpSpPr>
        <p:pic>
          <p:nvPicPr>
            <p:cNvPr id="31" name="图片 3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8141" y="-30897"/>
              <a:ext cx="702231" cy="702231"/>
            </a:xfrm>
            <a:prstGeom prst="rect">
              <a:avLst/>
            </a:prstGeom>
          </p:spPr>
        </p:pic>
        <p:sp>
          <p:nvSpPr>
            <p:cNvPr id="32" name="文本框 31"/>
            <p:cNvSpPr txBox="1"/>
            <p:nvPr/>
          </p:nvSpPr>
          <p:spPr>
            <a:xfrm>
              <a:off x="597913" y="661315"/>
              <a:ext cx="1461155" cy="338554"/>
            </a:xfrm>
            <a:prstGeom prst="rect">
              <a:avLst/>
            </a:prstGeom>
            <a:noFill/>
          </p:spPr>
          <p:txBody>
            <a:bodyPr wrap="square" rtlCol="0">
              <a:spAutoFit/>
            </a:bodyPr>
            <a:lstStyle/>
            <a:p>
              <a:r>
                <a:rPr lang="zh-CN" altLang="en-US" sz="1600" dirty="0">
                  <a:solidFill>
                    <a:srgbClr val="132E65"/>
                  </a:solidFill>
                  <a:latin typeface="华文行楷" panose="02010800040101010101" pitchFamily="2" charset="-122"/>
                  <a:ea typeface="华文行楷" panose="02010800040101010101" pitchFamily="2" charset="-122"/>
                </a:rPr>
                <a:t>天津科技大学</a:t>
              </a:r>
              <a:endParaRPr lang="en-US" altLang="zh-CN" sz="1600" dirty="0">
                <a:solidFill>
                  <a:srgbClr val="132E65"/>
                </a:solidFill>
                <a:latin typeface="华文行楷" panose="02010800040101010101" pitchFamily="2" charset="-122"/>
                <a:ea typeface="华文行楷" panose="02010800040101010101" pitchFamily="2" charset="-122"/>
              </a:endParaRPr>
            </a:p>
          </p:txBody>
        </p:sp>
      </p:grpSp>
      <p:sp>
        <p:nvSpPr>
          <p:cNvPr id="8" name="文本框 7">
            <a:extLst>
              <a:ext uri="{FF2B5EF4-FFF2-40B4-BE49-F238E27FC236}">
                <a16:creationId xmlns:a16="http://schemas.microsoft.com/office/drawing/2014/main" id="{D5F5FABF-92D7-43A5-9A97-9826A9DC3ADB}"/>
              </a:ext>
            </a:extLst>
          </p:cNvPr>
          <p:cNvSpPr txBox="1"/>
          <p:nvPr/>
        </p:nvSpPr>
        <p:spPr>
          <a:xfrm>
            <a:off x="726621" y="1055679"/>
            <a:ext cx="10322259" cy="874407"/>
          </a:xfrm>
          <a:prstGeom prst="rect">
            <a:avLst/>
          </a:prstGeom>
          <a:noFill/>
        </p:spPr>
        <p:txBody>
          <a:bodyPr wrap="square">
            <a:spAutoFit/>
          </a:bodyPr>
          <a:lstStyle/>
          <a:p>
            <a:pPr algn="l">
              <a:lnSpc>
                <a:spcPct val="150000"/>
              </a:lnSpc>
            </a:pPr>
            <a:r>
              <a:rPr lang="en-US" altLang="zh-CN" dirty="0">
                <a:solidFill>
                  <a:srgbClr val="121212"/>
                </a:solidFill>
                <a:latin typeface="微软雅黑" panose="020B0503020204020204" pitchFamily="34" charset="-122"/>
                <a:ea typeface="微软雅黑" panose="020B0503020204020204" pitchFamily="34" charset="-122"/>
              </a:rPr>
              <a:t>(3)</a:t>
            </a:r>
            <a:r>
              <a:rPr lang="zh-CN" altLang="en-US" i="0" dirty="0">
                <a:solidFill>
                  <a:srgbClr val="121212"/>
                </a:solidFill>
                <a:effectLst/>
                <a:latin typeface="微软雅黑" panose="020B0503020204020204" pitchFamily="34" charset="-122"/>
                <a:ea typeface="微软雅黑" panose="020B0503020204020204" pitchFamily="34" charset="-122"/>
              </a:rPr>
              <a:t>排序语言模型</a:t>
            </a:r>
            <a:r>
              <a:rPr lang="en-US" altLang="zh-CN" i="0" dirty="0">
                <a:solidFill>
                  <a:srgbClr val="121212"/>
                </a:solidFill>
                <a:effectLst/>
                <a:latin typeface="微软雅黑" panose="020B0503020204020204" pitchFamily="34" charset="-122"/>
                <a:ea typeface="微软雅黑" panose="020B0503020204020204" pitchFamily="34" charset="-122"/>
              </a:rPr>
              <a:t>(PLM)</a:t>
            </a:r>
            <a:r>
              <a:rPr lang="en-US" altLang="zh-CN" dirty="0">
                <a:solidFill>
                  <a:srgbClr val="121212"/>
                </a:solidFill>
                <a:latin typeface="微软雅黑" panose="020B0503020204020204" pitchFamily="34" charset="-122"/>
                <a:ea typeface="微软雅黑" panose="020B0503020204020204" pitchFamily="34" charset="-122"/>
              </a:rPr>
              <a:t>:</a:t>
            </a:r>
            <a:r>
              <a:rPr lang="zh-CN" altLang="en-US" dirty="0">
                <a:solidFill>
                  <a:srgbClr val="121212"/>
                </a:solidFill>
                <a:latin typeface="微软雅黑" panose="020B0503020204020204" pitchFamily="34" charset="-122"/>
                <a:ea typeface="微软雅黑" panose="020B0503020204020204" pitchFamily="34" charset="-122"/>
              </a:rPr>
              <a:t>同样是一种预训练目标任务</a:t>
            </a:r>
            <a:r>
              <a:rPr lang="en-US" altLang="zh-CN" dirty="0">
                <a:solidFill>
                  <a:srgbClr val="121212"/>
                </a:solidFill>
                <a:latin typeface="微软雅黑" panose="020B0503020204020204" pitchFamily="34" charset="-122"/>
                <a:ea typeface="微软雅黑" panose="020B0503020204020204" pitchFamily="34" charset="-122"/>
              </a:rPr>
              <a:t>,</a:t>
            </a:r>
            <a:r>
              <a:rPr lang="zh-CN" altLang="en-US" dirty="0">
                <a:solidFill>
                  <a:srgbClr val="121212"/>
                </a:solidFill>
                <a:latin typeface="微软雅黑" panose="020B0503020204020204" pitchFamily="34" charset="-122"/>
                <a:ea typeface="微软雅黑" panose="020B0503020204020204" pitchFamily="34" charset="-122"/>
              </a:rPr>
              <a:t>最早是在</a:t>
            </a:r>
            <a:r>
              <a:rPr lang="en-US" altLang="zh-CN" dirty="0">
                <a:solidFill>
                  <a:srgbClr val="121212"/>
                </a:solidFill>
                <a:latin typeface="微软雅黑" panose="020B0503020204020204" pitchFamily="34" charset="-122"/>
                <a:ea typeface="微软雅黑" panose="020B0503020204020204" pitchFamily="34" charset="-122"/>
              </a:rPr>
              <a:t>XLNET</a:t>
            </a:r>
            <a:r>
              <a:rPr lang="zh-CN" altLang="en-US" dirty="0">
                <a:solidFill>
                  <a:srgbClr val="121212"/>
                </a:solidFill>
                <a:latin typeface="微软雅黑" panose="020B0503020204020204" pitchFamily="34" charset="-122"/>
                <a:ea typeface="微软雅黑" panose="020B0503020204020204" pitchFamily="34" charset="-122"/>
              </a:rPr>
              <a:t>模型中提出来的</a:t>
            </a:r>
            <a:r>
              <a:rPr lang="en-US" altLang="zh-CN" dirty="0">
                <a:solidFill>
                  <a:srgbClr val="121212"/>
                </a:solidFill>
                <a:latin typeface="微软雅黑" panose="020B0503020204020204" pitchFamily="34" charset="-122"/>
                <a:ea typeface="微软雅黑" panose="020B0503020204020204" pitchFamily="34" charset="-122"/>
              </a:rPr>
              <a:t>,</a:t>
            </a:r>
            <a:r>
              <a:rPr lang="zh-CN" altLang="en-US" dirty="0">
                <a:solidFill>
                  <a:srgbClr val="121212"/>
                </a:solidFill>
                <a:latin typeface="微软雅黑" panose="020B0503020204020204" pitchFamily="34" charset="-122"/>
                <a:ea typeface="微软雅黑" panose="020B0503020204020204" pitchFamily="34" charset="-122"/>
              </a:rPr>
              <a:t>旨在融合自回归模型与自编码模型的优点。</a:t>
            </a:r>
            <a:endParaRPr lang="en-US" altLang="zh-CN" dirty="0">
              <a:solidFill>
                <a:srgbClr val="121212"/>
              </a:solidFill>
              <a:latin typeface="微软雅黑" panose="020B0503020204020204" pitchFamily="34" charset="-122"/>
              <a:ea typeface="微软雅黑" panose="020B0503020204020204" pitchFamily="34" charset="-122"/>
            </a:endParaRPr>
          </a:p>
        </p:txBody>
      </p:sp>
      <p:pic>
        <p:nvPicPr>
          <p:cNvPr id="4" name="图片 3">
            <a:extLst>
              <a:ext uri="{FF2B5EF4-FFF2-40B4-BE49-F238E27FC236}">
                <a16:creationId xmlns:a16="http://schemas.microsoft.com/office/drawing/2014/main" id="{34624F56-8A72-4E4F-8FD0-77A10E26F117}"/>
              </a:ext>
            </a:extLst>
          </p:cNvPr>
          <p:cNvPicPr>
            <a:picLocks noChangeAspect="1"/>
          </p:cNvPicPr>
          <p:nvPr/>
        </p:nvPicPr>
        <p:blipFill>
          <a:blip r:embed="rId4"/>
          <a:stretch>
            <a:fillRect/>
          </a:stretch>
        </p:blipFill>
        <p:spPr>
          <a:xfrm>
            <a:off x="1555655" y="2387713"/>
            <a:ext cx="783611" cy="323240"/>
          </a:xfrm>
          <a:prstGeom prst="rect">
            <a:avLst/>
          </a:prstGeom>
        </p:spPr>
      </p:pic>
      <p:pic>
        <p:nvPicPr>
          <p:cNvPr id="6" name="图片 5">
            <a:extLst>
              <a:ext uri="{FF2B5EF4-FFF2-40B4-BE49-F238E27FC236}">
                <a16:creationId xmlns:a16="http://schemas.microsoft.com/office/drawing/2014/main" id="{9C25034C-2DE2-4CE3-B41E-BB6817CEB848}"/>
              </a:ext>
            </a:extLst>
          </p:cNvPr>
          <p:cNvPicPr>
            <a:picLocks noChangeAspect="1"/>
          </p:cNvPicPr>
          <p:nvPr/>
        </p:nvPicPr>
        <p:blipFill>
          <a:blip r:embed="rId5"/>
          <a:stretch>
            <a:fillRect/>
          </a:stretch>
        </p:blipFill>
        <p:spPr>
          <a:xfrm>
            <a:off x="3905034" y="2384564"/>
            <a:ext cx="425472" cy="323867"/>
          </a:xfrm>
          <a:prstGeom prst="rect">
            <a:avLst/>
          </a:prstGeom>
        </p:spPr>
      </p:pic>
      <p:pic>
        <p:nvPicPr>
          <p:cNvPr id="9" name="图片 8">
            <a:extLst>
              <a:ext uri="{FF2B5EF4-FFF2-40B4-BE49-F238E27FC236}">
                <a16:creationId xmlns:a16="http://schemas.microsoft.com/office/drawing/2014/main" id="{F7C2092E-11C9-4E23-8155-11B7A0A70FAA}"/>
              </a:ext>
            </a:extLst>
          </p:cNvPr>
          <p:cNvPicPr>
            <a:picLocks noChangeAspect="1"/>
          </p:cNvPicPr>
          <p:nvPr/>
        </p:nvPicPr>
        <p:blipFill>
          <a:blip r:embed="rId6"/>
          <a:stretch>
            <a:fillRect/>
          </a:stretch>
        </p:blipFill>
        <p:spPr>
          <a:xfrm>
            <a:off x="5704194" y="2409310"/>
            <a:ext cx="783611" cy="336584"/>
          </a:xfrm>
          <a:prstGeom prst="rect">
            <a:avLst/>
          </a:prstGeom>
        </p:spPr>
      </p:pic>
      <p:pic>
        <p:nvPicPr>
          <p:cNvPr id="11" name="图片 10">
            <a:extLst>
              <a:ext uri="{FF2B5EF4-FFF2-40B4-BE49-F238E27FC236}">
                <a16:creationId xmlns:a16="http://schemas.microsoft.com/office/drawing/2014/main" id="{492AF296-899B-43DF-AA2E-0F4144A43675}"/>
              </a:ext>
            </a:extLst>
          </p:cNvPr>
          <p:cNvPicPr>
            <a:picLocks noChangeAspect="1"/>
          </p:cNvPicPr>
          <p:nvPr/>
        </p:nvPicPr>
        <p:blipFill>
          <a:blip r:embed="rId7"/>
          <a:stretch>
            <a:fillRect/>
          </a:stretch>
        </p:blipFill>
        <p:spPr>
          <a:xfrm>
            <a:off x="3621056" y="2731145"/>
            <a:ext cx="3923372" cy="982824"/>
          </a:xfrm>
          <a:prstGeom prst="rect">
            <a:avLst/>
          </a:prstGeom>
        </p:spPr>
      </p:pic>
      <mc:AlternateContent xmlns:mc="http://schemas.openxmlformats.org/markup-compatibility/2006">
        <mc:Choice xmlns:a14="http://schemas.microsoft.com/office/drawing/2010/main" Requires="a14">
          <p:sp>
            <p:nvSpPr>
              <p:cNvPr id="15" name="文本框 14">
                <a:extLst>
                  <a:ext uri="{FF2B5EF4-FFF2-40B4-BE49-F238E27FC236}">
                    <a16:creationId xmlns:a16="http://schemas.microsoft.com/office/drawing/2014/main" id="{2A01720C-BF64-451F-A1CA-4F1D0245A93D}"/>
                  </a:ext>
                </a:extLst>
              </p:cNvPr>
              <p:cNvSpPr txBox="1"/>
              <p:nvPr/>
            </p:nvSpPr>
            <p:spPr>
              <a:xfrm>
                <a:off x="779178" y="1883591"/>
                <a:ext cx="10322259" cy="1308179"/>
              </a:xfrm>
              <a:prstGeom prst="rect">
                <a:avLst/>
              </a:prstGeom>
              <a:noFill/>
            </p:spPr>
            <p:txBody>
              <a:bodyPr wrap="square">
                <a:spAutoFit/>
              </a:bodyPr>
              <a:lstStyle/>
              <a:p>
                <a:pPr>
                  <a:lnSpc>
                    <a:spcPct val="150000"/>
                  </a:lnSpc>
                </a:pPr>
                <a:r>
                  <a:rPr lang="zh-CN" altLang="en-US" dirty="0">
                    <a:latin typeface="微软雅黑" panose="020B0503020204020204" pitchFamily="34" charset="-122"/>
                    <a:ea typeface="微软雅黑" panose="020B0503020204020204" pitchFamily="34" charset="-122"/>
                  </a:rPr>
                  <a:t>对给定的输入序列</a:t>
                </a:r>
                <a:r>
                  <a:rPr lang="en-US" altLang="zh-CN" dirty="0">
                    <a:latin typeface="微软雅黑" panose="020B0503020204020204" pitchFamily="34" charset="-122"/>
                    <a:ea typeface="微软雅黑" panose="020B0503020204020204" pitchFamily="34" charset="-122"/>
                  </a:rPr>
                  <a:t>(</a:t>
                </a:r>
                <a14:m>
                  <m:oMath xmlns:m="http://schemas.openxmlformats.org/officeDocument/2006/math">
                    <m:sSub>
                      <m:sSubPr>
                        <m:ctrlPr>
                          <a:rPr lang="en-US" altLang="zh-CN" i="1" smtClean="0">
                            <a:latin typeface="Cambria Math" panose="02040503050406030204" pitchFamily="18" charset="0"/>
                            <a:ea typeface="黑体" panose="02010609060101010101" pitchFamily="49" charset="-122"/>
                          </a:rPr>
                        </m:ctrlPr>
                      </m:sSubPr>
                      <m:e>
                        <m:r>
                          <a:rPr lang="en-US" altLang="zh-CN" b="0" i="1" smtClean="0">
                            <a:latin typeface="Cambria Math" panose="02040503050406030204" pitchFamily="18" charset="0"/>
                            <a:ea typeface="黑体" panose="02010609060101010101" pitchFamily="49" charset="-122"/>
                          </a:rPr>
                          <m:t>𝑤</m:t>
                        </m:r>
                      </m:e>
                      <m:sub>
                        <m:r>
                          <a:rPr lang="en-US" altLang="zh-CN" b="0" i="1" smtClean="0">
                            <a:latin typeface="Cambria Math" panose="02040503050406030204" pitchFamily="18" charset="0"/>
                            <a:ea typeface="黑体" panose="02010609060101010101" pitchFamily="49" charset="-122"/>
                          </a:rPr>
                          <m:t>1,</m:t>
                        </m:r>
                      </m:sub>
                    </m:sSub>
                  </m:oMath>
                </a14:m>
                <a:r>
                  <a:rPr lang="en-US" altLang="zh-CN" dirty="0">
                    <a:latin typeface="微软雅黑" panose="020B0503020204020204" pitchFamily="34" charset="-122"/>
                    <a:ea typeface="微软雅黑" panose="020B0503020204020204" pitchFamily="34" charset="-122"/>
                  </a:rPr>
                  <a:t> </a:t>
                </a:r>
                <a14:m>
                  <m:oMath xmlns:m="http://schemas.openxmlformats.org/officeDocument/2006/math">
                    <m:sSub>
                      <m:sSubPr>
                        <m:ctrlPr>
                          <a:rPr lang="en-US" altLang="zh-CN" i="1">
                            <a:latin typeface="Cambria Math" panose="02040503050406030204" pitchFamily="18" charset="0"/>
                            <a:ea typeface="黑体" panose="02010609060101010101" pitchFamily="49" charset="-122"/>
                          </a:rPr>
                        </m:ctrlPr>
                      </m:sSubPr>
                      <m:e>
                        <m:r>
                          <a:rPr lang="en-US" altLang="zh-CN" i="1">
                            <a:latin typeface="Cambria Math" panose="02040503050406030204" pitchFamily="18" charset="0"/>
                            <a:ea typeface="黑体" panose="02010609060101010101" pitchFamily="49" charset="-122"/>
                          </a:rPr>
                          <m:t>𝑤</m:t>
                        </m:r>
                      </m:e>
                      <m:sub>
                        <m:r>
                          <a:rPr lang="en-US" altLang="zh-CN" b="0" i="1" smtClean="0">
                            <a:latin typeface="Cambria Math" panose="02040503050406030204" pitchFamily="18" charset="0"/>
                            <a:ea typeface="黑体" panose="02010609060101010101" pitchFamily="49" charset="-122"/>
                          </a:rPr>
                          <m:t>2</m:t>
                        </m:r>
                        <m:r>
                          <a:rPr lang="en-US" altLang="zh-CN" i="1">
                            <a:latin typeface="Cambria Math" panose="02040503050406030204" pitchFamily="18" charset="0"/>
                            <a:ea typeface="黑体" panose="02010609060101010101" pitchFamily="49" charset="-122"/>
                          </a:rPr>
                          <m:t>,</m:t>
                        </m:r>
                      </m:sub>
                    </m:sSub>
                  </m:oMath>
                </a14:m>
                <a:r>
                  <a:rPr lang="en-US" altLang="zh-CN" dirty="0">
                    <a:latin typeface="微软雅黑" panose="020B0503020204020204" pitchFamily="34" charset="-122"/>
                    <a:ea typeface="微软雅黑" panose="020B0503020204020204" pitchFamily="34" charset="-122"/>
                  </a:rPr>
                  <a:t> ……,</a:t>
                </a:r>
                <a14:m>
                  <m:oMath xmlns:m="http://schemas.openxmlformats.org/officeDocument/2006/math">
                    <m:sSub>
                      <m:sSubPr>
                        <m:ctrlPr>
                          <a:rPr lang="en-US" altLang="zh-CN" i="1">
                            <a:latin typeface="Cambria Math" panose="02040503050406030204" pitchFamily="18" charset="0"/>
                            <a:ea typeface="黑体" panose="02010609060101010101" pitchFamily="49" charset="-122"/>
                          </a:rPr>
                        </m:ctrlPr>
                      </m:sSubPr>
                      <m:e>
                        <m:r>
                          <a:rPr lang="en-US" altLang="zh-CN" i="1">
                            <a:latin typeface="Cambria Math" panose="02040503050406030204" pitchFamily="18" charset="0"/>
                            <a:ea typeface="黑体" panose="02010609060101010101" pitchFamily="49" charset="-122"/>
                          </a:rPr>
                          <m:t>𝑤</m:t>
                        </m:r>
                      </m:e>
                      <m:sub>
                        <m:r>
                          <a:rPr lang="en-US" altLang="zh-CN" b="0" i="1" smtClean="0">
                            <a:latin typeface="Cambria Math" panose="02040503050406030204" pitchFamily="18" charset="0"/>
                            <a:ea typeface="黑体" panose="02010609060101010101" pitchFamily="49" charset="-122"/>
                          </a:rPr>
                          <m:t>𝑁</m:t>
                        </m:r>
                        <m:r>
                          <a:rPr lang="en-US" altLang="zh-CN" i="1">
                            <a:latin typeface="Cambria Math" panose="02040503050406030204" pitchFamily="18" charset="0"/>
                            <a:ea typeface="黑体" panose="02010609060101010101" pitchFamily="49" charset="-122"/>
                          </a:rPr>
                          <m:t>,</m:t>
                        </m:r>
                      </m:sub>
                    </m:sSub>
                  </m:oMath>
                </a14:m>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用</a:t>
                </a:r>
                <a14:m>
                  <m:oMath xmlns:m="http://schemas.openxmlformats.org/officeDocument/2006/math">
                    <m:sSub>
                      <m:sSubPr>
                        <m:ctrlPr>
                          <a:rPr lang="en-US" altLang="zh-CN" i="1">
                            <a:latin typeface="Cambria Math" panose="02040503050406030204" pitchFamily="18" charset="0"/>
                            <a:ea typeface="黑体" panose="02010609060101010101" pitchFamily="49" charset="-122"/>
                          </a:rPr>
                        </m:ctrlPr>
                      </m:sSubPr>
                      <m:e>
                        <m:r>
                          <a:rPr lang="en-US" altLang="zh-CN" b="0" i="1" smtClean="0">
                            <a:latin typeface="Cambria Math" panose="02040503050406030204" pitchFamily="18" charset="0"/>
                            <a:ea typeface="黑体" panose="02010609060101010101" pitchFamily="49" charset="-122"/>
                          </a:rPr>
                          <m:t>𝑍</m:t>
                        </m:r>
                      </m:e>
                      <m:sub>
                        <m:r>
                          <a:rPr lang="en-US" altLang="zh-CN" b="0" i="1" smtClean="0">
                            <a:latin typeface="Cambria Math" panose="02040503050406030204" pitchFamily="18" charset="0"/>
                            <a:ea typeface="黑体" panose="02010609060101010101" pitchFamily="49" charset="-122"/>
                          </a:rPr>
                          <m:t>𝑇</m:t>
                        </m:r>
                      </m:sub>
                    </m:sSub>
                  </m:oMath>
                </a14:m>
                <a:r>
                  <a:rPr lang="zh-CN" altLang="en-US" dirty="0">
                    <a:latin typeface="微软雅黑" panose="020B0503020204020204" pitchFamily="34" charset="-122"/>
                    <a:ea typeface="微软雅黑" panose="020B0503020204020204" pitchFamily="34" charset="-122"/>
                  </a:rPr>
                  <a:t>表示输入序列所有可能的排列情况所组成的集合</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用</a:t>
                </a:r>
                <a14:m>
                  <m:oMath xmlns:m="http://schemas.openxmlformats.org/officeDocument/2006/math">
                    <m:sSub>
                      <m:sSubPr>
                        <m:ctrlPr>
                          <a:rPr lang="en-US" altLang="zh-CN" i="1">
                            <a:latin typeface="Cambria Math" panose="02040503050406030204" pitchFamily="18" charset="0"/>
                            <a:ea typeface="黑体" panose="02010609060101010101" pitchFamily="49" charset="-122"/>
                          </a:rPr>
                        </m:ctrlPr>
                      </m:sSubPr>
                      <m:e>
                        <m:r>
                          <a:rPr lang="en-US" altLang="zh-CN" b="0" i="1" smtClean="0">
                            <a:latin typeface="Cambria Math" panose="02040503050406030204" pitchFamily="18" charset="0"/>
                            <a:ea typeface="黑体" panose="02010609060101010101" pitchFamily="49" charset="-122"/>
                          </a:rPr>
                          <m:t>𝑧</m:t>
                        </m:r>
                      </m:e>
                      <m:sub>
                        <m:r>
                          <a:rPr lang="en-US" altLang="zh-CN" b="0" i="1" smtClean="0">
                            <a:latin typeface="Cambria Math" panose="02040503050406030204" pitchFamily="18" charset="0"/>
                            <a:ea typeface="黑体" panose="02010609060101010101" pitchFamily="49" charset="-122"/>
                          </a:rPr>
                          <m:t>𝑡</m:t>
                        </m:r>
                      </m:sub>
                    </m:sSub>
                  </m:oMath>
                </a14:m>
                <a:r>
                  <a:rPr lang="zh-CN" altLang="en-US" dirty="0">
                    <a:latin typeface="微软雅黑" panose="020B0503020204020204" pitchFamily="34" charset="-122"/>
                    <a:ea typeface="微软雅黑" panose="020B0503020204020204" pitchFamily="34" charset="-122"/>
                  </a:rPr>
                  <a:t>表示一个排列          中的第</a:t>
                </a:r>
                <a:r>
                  <a:rPr lang="en-US" altLang="zh-CN" dirty="0">
                    <a:latin typeface="微软雅黑" panose="020B0503020204020204" pitchFamily="34" charset="-122"/>
                    <a:ea typeface="微软雅黑" panose="020B0503020204020204" pitchFamily="34" charset="-122"/>
                  </a:rPr>
                  <a:t>t</a:t>
                </a:r>
                <a:r>
                  <a:rPr lang="zh-CN" altLang="en-US" dirty="0">
                    <a:latin typeface="微软雅黑" panose="020B0503020204020204" pitchFamily="34" charset="-122"/>
                    <a:ea typeface="微软雅黑" panose="020B0503020204020204" pitchFamily="34" charset="-122"/>
                  </a:rPr>
                  <a:t>个元素</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表示一个排列            中的</a:t>
                </a:r>
                <a:r>
                  <a:rPr lang="en-US" altLang="zh-CN" dirty="0">
                    <a:latin typeface="微软雅黑" panose="020B0503020204020204" pitchFamily="34" charset="-122"/>
                    <a:ea typeface="微软雅黑" panose="020B0503020204020204" pitchFamily="34" charset="-122"/>
                  </a:rPr>
                  <a:t>t-1</a:t>
                </a:r>
                <a:r>
                  <a:rPr lang="zh-CN" altLang="en-US" dirty="0">
                    <a:latin typeface="微软雅黑" panose="020B0503020204020204" pitchFamily="34" charset="-122"/>
                    <a:ea typeface="微软雅黑" panose="020B0503020204020204" pitchFamily="34" charset="-122"/>
                  </a:rPr>
                  <a:t>个元素。排序语言模型的目标函数形式化表示如下</a:t>
                </a:r>
                <a:r>
                  <a:rPr lang="en-US" altLang="zh-CN"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mc:Choice>
        <mc:Fallback>
          <p:sp>
            <p:nvSpPr>
              <p:cNvPr id="15" name="文本框 14">
                <a:extLst>
                  <a:ext uri="{FF2B5EF4-FFF2-40B4-BE49-F238E27FC236}">
                    <a16:creationId xmlns:a16="http://schemas.microsoft.com/office/drawing/2014/main" id="{2A01720C-BF64-451F-A1CA-4F1D0245A93D}"/>
                  </a:ext>
                </a:extLst>
              </p:cNvPr>
              <p:cNvSpPr txBox="1">
                <a:spLocks noRot="1" noChangeAspect="1" noMove="1" noResize="1" noEditPoints="1" noAdjustHandles="1" noChangeArrowheads="1" noChangeShapeType="1" noTextEdit="1"/>
              </p:cNvSpPr>
              <p:nvPr/>
            </p:nvSpPr>
            <p:spPr>
              <a:xfrm>
                <a:off x="779178" y="1883591"/>
                <a:ext cx="10322259" cy="1308179"/>
              </a:xfrm>
              <a:prstGeom prst="rect">
                <a:avLst/>
              </a:prstGeom>
              <a:blipFill>
                <a:blip r:embed="rId8"/>
                <a:stretch>
                  <a:fillRect l="-532" b="-6512"/>
                </a:stretch>
              </a:blipFill>
            </p:spPr>
            <p:txBody>
              <a:bodyPr/>
              <a:lstStyle/>
              <a:p>
                <a:r>
                  <a:rPr lang="zh-CN" altLang="en-US">
                    <a:noFill/>
                  </a:rPr>
                  <a:t> </a:t>
                </a:r>
              </a:p>
            </p:txBody>
          </p:sp>
        </mc:Fallback>
      </mc:AlternateContent>
      <p:sp>
        <p:nvSpPr>
          <p:cNvPr id="20" name="文本框 19">
            <a:extLst>
              <a:ext uri="{FF2B5EF4-FFF2-40B4-BE49-F238E27FC236}">
                <a16:creationId xmlns:a16="http://schemas.microsoft.com/office/drawing/2014/main" id="{71EEF2FF-4AEB-4D38-B69E-24A25879AEBF}"/>
              </a:ext>
            </a:extLst>
          </p:cNvPr>
          <p:cNvSpPr txBox="1"/>
          <p:nvPr/>
        </p:nvSpPr>
        <p:spPr>
          <a:xfrm>
            <a:off x="779178" y="3908206"/>
            <a:ext cx="10455224" cy="369332"/>
          </a:xfrm>
          <a:prstGeom prst="rect">
            <a:avLst/>
          </a:prstGeom>
          <a:noFill/>
        </p:spPr>
        <p:txBody>
          <a:bodyPr wrap="square">
            <a:spAutoFit/>
          </a:bodyPr>
          <a:lstStyle/>
          <a:p>
            <a:r>
              <a:rPr lang="zh-CN" altLang="en-US" dirty="0">
                <a:latin typeface="微软雅黑" panose="020B0503020204020204" pitchFamily="34" charset="-122"/>
                <a:ea typeface="微软雅黑" panose="020B0503020204020204" pitchFamily="34" charset="-122"/>
              </a:rPr>
              <a:t>在相当大的程度上改善了前两种模型的缺陷,可以作为未来预训练目标任务构建的基本思路。</a:t>
            </a:r>
          </a:p>
        </p:txBody>
      </p:sp>
      <p:sp>
        <p:nvSpPr>
          <p:cNvPr id="21" name="文本框 20">
            <a:extLst>
              <a:ext uri="{FF2B5EF4-FFF2-40B4-BE49-F238E27FC236}">
                <a16:creationId xmlns:a16="http://schemas.microsoft.com/office/drawing/2014/main" id="{FD8D19BB-7A27-4D11-BDFF-85DCFB85A67E}"/>
              </a:ext>
            </a:extLst>
          </p:cNvPr>
          <p:cNvSpPr txBox="1"/>
          <p:nvPr/>
        </p:nvSpPr>
        <p:spPr>
          <a:xfrm>
            <a:off x="791543" y="4576211"/>
            <a:ext cx="10322259" cy="874407"/>
          </a:xfrm>
          <a:prstGeom prst="rect">
            <a:avLst/>
          </a:prstGeom>
          <a:noFill/>
        </p:spPr>
        <p:txBody>
          <a:bodyPr wrap="square">
            <a:spAutoFit/>
          </a:bodyPr>
          <a:lstStyle/>
          <a:p>
            <a:pPr algn="l">
              <a:lnSpc>
                <a:spcPct val="150000"/>
              </a:lnSpc>
            </a:pPr>
            <a:r>
              <a:rPr lang="en-US" altLang="zh-CN" dirty="0">
                <a:solidFill>
                  <a:srgbClr val="121212"/>
                </a:solidFill>
                <a:latin typeface="微软雅黑" panose="020B0503020204020204" pitchFamily="34" charset="-122"/>
                <a:ea typeface="微软雅黑" panose="020B0503020204020204" pitchFamily="34" charset="-122"/>
              </a:rPr>
              <a:t>(4)</a:t>
            </a:r>
            <a:r>
              <a:rPr lang="zh-CN" altLang="en-US" i="0" dirty="0">
                <a:solidFill>
                  <a:srgbClr val="121212"/>
                </a:solidFill>
                <a:effectLst/>
                <a:latin typeface="微软雅黑" panose="020B0503020204020204" pitchFamily="34" charset="-122"/>
                <a:ea typeface="微软雅黑" panose="020B0503020204020204" pitchFamily="34" charset="-122"/>
              </a:rPr>
              <a:t>编码器</a:t>
            </a:r>
            <a:r>
              <a:rPr lang="en-US" altLang="zh-CN" i="0" dirty="0">
                <a:solidFill>
                  <a:srgbClr val="121212"/>
                </a:solidFill>
                <a:effectLst/>
                <a:latin typeface="微软雅黑" panose="020B0503020204020204" pitchFamily="34" charset="-122"/>
                <a:ea typeface="微软雅黑" panose="020B0503020204020204" pitchFamily="34" charset="-122"/>
              </a:rPr>
              <a:t>-</a:t>
            </a:r>
            <a:r>
              <a:rPr lang="zh-CN" altLang="en-US" i="0" dirty="0">
                <a:solidFill>
                  <a:srgbClr val="121212"/>
                </a:solidFill>
                <a:effectLst/>
                <a:latin typeface="微软雅黑" panose="020B0503020204020204" pitchFamily="34" charset="-122"/>
                <a:ea typeface="微软雅黑" panose="020B0503020204020204" pitchFamily="34" charset="-122"/>
              </a:rPr>
              <a:t>解码器框架：</a:t>
            </a:r>
            <a:r>
              <a:rPr lang="en-US" altLang="zh-CN" i="0" dirty="0">
                <a:solidFill>
                  <a:srgbClr val="121212"/>
                </a:solidFill>
                <a:effectLst/>
                <a:latin typeface="微软雅黑" panose="020B0503020204020204" pitchFamily="34" charset="-122"/>
                <a:ea typeface="微软雅黑" panose="020B0503020204020204" pitchFamily="34" charset="-122"/>
              </a:rPr>
              <a:t>Encoder-Decoder</a:t>
            </a:r>
            <a:r>
              <a:rPr lang="zh-CN" altLang="en-US" i="0" dirty="0">
                <a:solidFill>
                  <a:srgbClr val="121212"/>
                </a:solidFill>
                <a:effectLst/>
                <a:latin typeface="微软雅黑" panose="020B0503020204020204" pitchFamily="34" charset="-122"/>
                <a:ea typeface="微软雅黑" panose="020B0503020204020204" pitchFamily="34" charset="-122"/>
              </a:rPr>
              <a:t>思想最早被用于机器翻译领域</a:t>
            </a:r>
            <a:r>
              <a:rPr lang="en-US" altLang="zh-CN" i="0" dirty="0">
                <a:solidFill>
                  <a:srgbClr val="121212"/>
                </a:solidFill>
                <a:effectLst/>
                <a:latin typeface="微软雅黑" panose="020B0503020204020204" pitchFamily="34" charset="-122"/>
                <a:ea typeface="微软雅黑" panose="020B0503020204020204" pitchFamily="34" charset="-122"/>
              </a:rPr>
              <a:t>,</a:t>
            </a:r>
            <a:r>
              <a:rPr lang="zh-CN" altLang="en-US" i="0" dirty="0">
                <a:solidFill>
                  <a:srgbClr val="121212"/>
                </a:solidFill>
                <a:effectLst/>
                <a:latin typeface="微软雅黑" panose="020B0503020204020204" pitchFamily="34" charset="-122"/>
                <a:ea typeface="微软雅黑" panose="020B0503020204020204" pitchFamily="34" charset="-122"/>
              </a:rPr>
              <a:t>而后被广泛应用于预训练语言模型的构建当中。</a:t>
            </a:r>
            <a:endParaRPr lang="en-US" altLang="zh-CN" dirty="0">
              <a:solidFill>
                <a:srgbClr val="121212"/>
              </a:solidFill>
              <a:latin typeface="微软雅黑" panose="020B0503020204020204" pitchFamily="34" charset="-122"/>
              <a:ea typeface="微软雅黑" panose="020B0503020204020204" pitchFamily="34" charset="-122"/>
            </a:endParaRPr>
          </a:p>
        </p:txBody>
      </p:sp>
      <p:sp>
        <p:nvSpPr>
          <p:cNvPr id="22" name="文本框 21">
            <a:extLst>
              <a:ext uri="{FF2B5EF4-FFF2-40B4-BE49-F238E27FC236}">
                <a16:creationId xmlns:a16="http://schemas.microsoft.com/office/drawing/2014/main" id="{2F9466D6-11A6-494F-B662-4E1F92906F56}"/>
              </a:ext>
            </a:extLst>
          </p:cNvPr>
          <p:cNvSpPr txBox="1"/>
          <p:nvPr/>
        </p:nvSpPr>
        <p:spPr>
          <a:xfrm>
            <a:off x="779178" y="5438453"/>
            <a:ext cx="10633644" cy="874407"/>
          </a:xfrm>
          <a:prstGeom prst="rect">
            <a:avLst/>
          </a:prstGeom>
          <a:noFill/>
        </p:spPr>
        <p:txBody>
          <a:bodyPr wrap="square">
            <a:spAutoFit/>
          </a:bodyPr>
          <a:lstStyle/>
          <a:p>
            <a:pPr>
              <a:lnSpc>
                <a:spcPct val="150000"/>
              </a:lnSpc>
            </a:pPr>
            <a:r>
              <a:rPr lang="zh-CN" altLang="en-US" dirty="0">
                <a:latin typeface="微软雅黑" panose="020B0503020204020204" pitchFamily="34" charset="-122"/>
                <a:ea typeface="微软雅黑" panose="020B0503020204020204" pitchFamily="34" charset="-122"/>
              </a:rPr>
              <a:t>优点：处理文本摘要和机器翻译两个任务上相对其他模型有更好的性能表现。</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rPr>
              <a:t>缺点：由于模型由编码器和解码器两部分构成，模型规模一般较为庞大，需要巨大的算力给予支持。</a:t>
            </a:r>
          </a:p>
        </p:txBody>
      </p:sp>
    </p:spTree>
    <p:extLst>
      <p:ext uri="{BB962C8B-B14F-4D97-AF65-F5344CB8AC3E}">
        <p14:creationId xmlns:p14="http://schemas.microsoft.com/office/powerpoint/2010/main" val="6486216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7BE8BCC-7236-45DF-B1EE-78F3F20A3C77}"/>
              </a:ext>
            </a:extLst>
          </p:cNvPr>
          <p:cNvSpPr txBox="1"/>
          <p:nvPr/>
        </p:nvSpPr>
        <p:spPr>
          <a:xfrm>
            <a:off x="-1014110" y="237079"/>
            <a:ext cx="8987231"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4578"/>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rPr>
              <a:t>4 </a:t>
            </a:r>
            <a:r>
              <a:rPr kumimoji="0" lang="zh-CN" altLang="en-US" sz="2400" b="0" i="0" u="none" strike="noStrike" kern="1200" cap="none" spc="0" normalizeH="0" baseline="0" noProof="0" dirty="0">
                <a:ln>
                  <a:noFill/>
                </a:ln>
                <a:solidFill>
                  <a:srgbClr val="004578"/>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rPr>
              <a:t>预训练语言模型</a:t>
            </a:r>
            <a:r>
              <a:rPr kumimoji="0" lang="en-US" altLang="zh-CN" sz="2400" b="0" i="0" u="none" strike="noStrike" kern="1200" cap="none" spc="0" normalizeH="0" baseline="0" noProof="0" dirty="0">
                <a:ln>
                  <a:noFill/>
                </a:ln>
                <a:solidFill>
                  <a:srgbClr val="004578"/>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rPr>
              <a:t>——</a:t>
            </a:r>
            <a:r>
              <a:rPr kumimoji="0" lang="zh-CN" altLang="en-US" sz="2400" b="0" i="0" u="none" strike="noStrike" kern="1200" cap="none" spc="0" normalizeH="0" baseline="0" noProof="0" dirty="0">
                <a:ln>
                  <a:noFill/>
                </a:ln>
                <a:solidFill>
                  <a:srgbClr val="004578"/>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rPr>
              <a:t>初期预训练语言模型</a:t>
            </a:r>
          </a:p>
        </p:txBody>
      </p:sp>
      <p:grpSp>
        <p:nvGrpSpPr>
          <p:cNvPr id="24" name="组合 23"/>
          <p:cNvGrpSpPr/>
          <p:nvPr/>
        </p:nvGrpSpPr>
        <p:grpSpPr>
          <a:xfrm>
            <a:off x="10625098" y="6532"/>
            <a:ext cx="1445604" cy="1030766"/>
            <a:chOff x="597913" y="-30897"/>
            <a:chExt cx="1461155" cy="1030766"/>
          </a:xfrm>
        </p:grpSpPr>
        <p:pic>
          <p:nvPicPr>
            <p:cNvPr id="31" name="图片 3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8141" y="-30897"/>
              <a:ext cx="702231" cy="702231"/>
            </a:xfrm>
            <a:prstGeom prst="rect">
              <a:avLst/>
            </a:prstGeom>
          </p:spPr>
        </p:pic>
        <p:sp>
          <p:nvSpPr>
            <p:cNvPr id="32" name="文本框 31"/>
            <p:cNvSpPr txBox="1"/>
            <p:nvPr/>
          </p:nvSpPr>
          <p:spPr>
            <a:xfrm>
              <a:off x="597913" y="661315"/>
              <a:ext cx="1461155" cy="338554"/>
            </a:xfrm>
            <a:prstGeom prst="rect">
              <a:avLst/>
            </a:prstGeom>
            <a:noFill/>
          </p:spPr>
          <p:txBody>
            <a:bodyPr wrap="square" rtlCol="0">
              <a:spAutoFit/>
            </a:bodyPr>
            <a:lstStyle/>
            <a:p>
              <a:r>
                <a:rPr lang="zh-CN" altLang="en-US" sz="1600" dirty="0">
                  <a:solidFill>
                    <a:srgbClr val="132E65"/>
                  </a:solidFill>
                  <a:latin typeface="华文行楷" panose="02010800040101010101" pitchFamily="2" charset="-122"/>
                  <a:ea typeface="华文行楷" panose="02010800040101010101" pitchFamily="2" charset="-122"/>
                </a:rPr>
                <a:t>天津科技大学</a:t>
              </a:r>
              <a:endParaRPr lang="en-US" altLang="zh-CN" sz="1600" dirty="0">
                <a:solidFill>
                  <a:srgbClr val="132E65"/>
                </a:solidFill>
                <a:latin typeface="华文行楷" panose="02010800040101010101" pitchFamily="2" charset="-122"/>
                <a:ea typeface="华文行楷" panose="02010800040101010101" pitchFamily="2" charset="-122"/>
              </a:endParaRPr>
            </a:p>
          </p:txBody>
        </p:sp>
      </p:grpSp>
      <p:sp>
        <p:nvSpPr>
          <p:cNvPr id="16" name="文本框 15">
            <a:extLst>
              <a:ext uri="{FF2B5EF4-FFF2-40B4-BE49-F238E27FC236}">
                <a16:creationId xmlns:a16="http://schemas.microsoft.com/office/drawing/2014/main" id="{7D6006D3-18D7-4B2E-AE44-BA3C694FB746}"/>
              </a:ext>
            </a:extLst>
          </p:cNvPr>
          <p:cNvSpPr txBox="1"/>
          <p:nvPr/>
        </p:nvSpPr>
        <p:spPr>
          <a:xfrm>
            <a:off x="631244" y="1521217"/>
            <a:ext cx="10638264" cy="1289905"/>
          </a:xfrm>
          <a:prstGeom prst="rect">
            <a:avLst/>
          </a:prstGeom>
          <a:noFill/>
        </p:spPr>
        <p:txBody>
          <a:bodyPr wrap="square">
            <a:spAutoFit/>
          </a:bodyPr>
          <a:lstStyle/>
          <a:p>
            <a:pPr>
              <a:lnSpc>
                <a:spcPct val="150000"/>
              </a:lnSpc>
            </a:pPr>
            <a:r>
              <a:rPr lang="zh-CN" altLang="en-US" dirty="0">
                <a:latin typeface="微软雅黑" panose="020B0503020204020204" pitchFamily="34" charset="-122"/>
                <a:ea typeface="微软雅黑" panose="020B0503020204020204" pitchFamily="34" charset="-122"/>
              </a:rPr>
              <a:t>Dai和 Le</a:t>
            </a:r>
            <a:r>
              <a:rPr kumimoji="0" lang="en-US" altLang="zh-CN" b="0" i="0" u="none" strike="noStrike" kern="1200" cap="none" spc="0" normalizeH="0" baseline="90000" noProof="0" dirty="0">
                <a:ln>
                  <a:noFill/>
                </a:ln>
                <a:solidFill>
                  <a:prstClr val="black"/>
                </a:solidFill>
                <a:effectLst/>
                <a:uLnTx/>
                <a:uFillTx/>
                <a:latin typeface="微软雅黑" panose="020B0503020204020204" pitchFamily="34" charset="-122"/>
                <a:ea typeface="微软雅黑" panose="020B0503020204020204" pitchFamily="34" charset="-122"/>
              </a:rPr>
              <a:t> [</a:t>
            </a:r>
            <a:r>
              <a:rPr kumimoji="0" lang="en-US" altLang="zh-CN" sz="1600" b="0" i="0" u="none" strike="noStrike" kern="1200" cap="none" spc="0" normalizeH="0" baseline="90000" noProof="0" dirty="0">
                <a:ln>
                  <a:noFill/>
                </a:ln>
                <a:solidFill>
                  <a:prstClr val="black"/>
                </a:solidFill>
                <a:effectLst/>
                <a:uLnTx/>
                <a:uFillTx/>
                <a:latin typeface="微软雅黑" panose="020B0503020204020204" pitchFamily="34" charset="-122"/>
                <a:ea typeface="微软雅黑" panose="020B0503020204020204" pitchFamily="34" charset="-122"/>
              </a:rPr>
              <a:t>17]</a:t>
            </a:r>
            <a:r>
              <a:rPr lang="zh-CN" altLang="en-US" dirty="0">
                <a:latin typeface="微软雅黑" panose="020B0503020204020204" pitchFamily="34" charset="-122"/>
                <a:ea typeface="微软雅黑" panose="020B0503020204020204" pitchFamily="34" charset="-122"/>
              </a:rPr>
              <a:t>提出了两种使用无标签数据改进 RNN语言模型性能的方法：</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rPr>
              <a:t>方法</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：将训练目标设定为预测当前句子的下一个句子是什么;</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rPr>
              <a:t>方法</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：来源于自编码(autoencoder)思想,训练目标为通过由RNN组成的自编码器重构输入序列。</a:t>
            </a:r>
          </a:p>
        </p:txBody>
      </p:sp>
      <p:sp>
        <p:nvSpPr>
          <p:cNvPr id="18" name="文本框 17">
            <a:extLst>
              <a:ext uri="{FF2B5EF4-FFF2-40B4-BE49-F238E27FC236}">
                <a16:creationId xmlns:a16="http://schemas.microsoft.com/office/drawing/2014/main" id="{4D68CA60-2FD2-4351-A0BA-02C6ED48A822}"/>
              </a:ext>
            </a:extLst>
          </p:cNvPr>
          <p:cNvSpPr txBox="1"/>
          <p:nvPr/>
        </p:nvSpPr>
        <p:spPr>
          <a:xfrm>
            <a:off x="631242" y="2953480"/>
            <a:ext cx="10459845" cy="1289905"/>
          </a:xfrm>
          <a:prstGeom prst="rect">
            <a:avLst/>
          </a:prstGeom>
          <a:noFill/>
        </p:spPr>
        <p:txBody>
          <a:bodyPr wrap="square">
            <a:spAutoFit/>
          </a:bodyPr>
          <a:lstStyle/>
          <a:p>
            <a:pPr>
              <a:lnSpc>
                <a:spcPct val="150000"/>
              </a:lnSpc>
            </a:pPr>
            <a:r>
              <a:rPr lang="zh-CN" altLang="en-US" dirty="0">
                <a:latin typeface="微软雅黑" panose="020B0503020204020204" pitchFamily="34" charset="-122"/>
                <a:ea typeface="微软雅黑" panose="020B0503020204020204" pitchFamily="34" charset="-122"/>
              </a:rPr>
              <a:t>Peters等人</a:t>
            </a:r>
            <a:r>
              <a:rPr kumimoji="0" lang="en-US" altLang="zh-CN" sz="1600" b="0" i="0" u="none" strike="noStrike" kern="1200" cap="none" spc="0" normalizeH="0" baseline="90000" noProof="0" dirty="0">
                <a:ln>
                  <a:noFill/>
                </a:ln>
                <a:solidFill>
                  <a:prstClr val="black"/>
                </a:solidFill>
                <a:effectLst/>
                <a:uLnTx/>
                <a:uFillTx/>
                <a:latin typeface="微软雅黑" panose="020B0503020204020204" pitchFamily="34" charset="-122"/>
                <a:ea typeface="微软雅黑" panose="020B0503020204020204" pitchFamily="34" charset="-122"/>
              </a:rPr>
              <a:t>[18]</a:t>
            </a:r>
            <a:r>
              <a:rPr lang="zh-CN" altLang="en-US" dirty="0">
                <a:latin typeface="微软雅黑" panose="020B0503020204020204" pitchFamily="34" charset="-122"/>
                <a:ea typeface="微软雅黑" panose="020B0503020204020204" pitchFamily="34" charset="-122"/>
              </a:rPr>
              <a:t>将预训练思想与双向语言模型相结合，使用 Jozefowicz等人采用的 CNN-BIG-LSTM网络，并加入高速公路网络和层与层之间的残差连接作为建模双向语言模型的结构，其两个方向的 LSTM之间的参数是非共享的。</a:t>
            </a:r>
          </a:p>
        </p:txBody>
      </p:sp>
      <p:sp>
        <p:nvSpPr>
          <p:cNvPr id="21" name="文本框 20">
            <a:extLst>
              <a:ext uri="{FF2B5EF4-FFF2-40B4-BE49-F238E27FC236}">
                <a16:creationId xmlns:a16="http://schemas.microsoft.com/office/drawing/2014/main" id="{BDC9A5CE-E49C-4D61-A143-DFA1A964DF08}"/>
              </a:ext>
            </a:extLst>
          </p:cNvPr>
          <p:cNvSpPr txBox="1"/>
          <p:nvPr/>
        </p:nvSpPr>
        <p:spPr>
          <a:xfrm>
            <a:off x="631242" y="4306319"/>
            <a:ext cx="10638266" cy="874407"/>
          </a:xfrm>
          <a:prstGeom prst="rect">
            <a:avLst/>
          </a:prstGeom>
          <a:noFill/>
        </p:spPr>
        <p:txBody>
          <a:bodyPr wrap="square">
            <a:spAutoFit/>
          </a:bodyPr>
          <a:lstStyle/>
          <a:p>
            <a:pPr>
              <a:lnSpc>
                <a:spcPct val="150000"/>
              </a:lnSpc>
            </a:pPr>
            <a:r>
              <a:rPr lang="zh-CN" altLang="en-US" dirty="0">
                <a:latin typeface="微软雅黑" panose="020B0503020204020204" pitchFamily="34" charset="-122"/>
                <a:ea typeface="微软雅黑" panose="020B0503020204020204" pitchFamily="34" charset="-122"/>
              </a:rPr>
              <a:t>Radford等人</a:t>
            </a:r>
            <a:r>
              <a:rPr kumimoji="0" lang="en-US" altLang="zh-CN" sz="1600" b="0" i="0" u="none" strike="noStrike" kern="1200" cap="none" spc="0" normalizeH="0" baseline="90000" noProof="0" dirty="0">
                <a:ln>
                  <a:noFill/>
                </a:ln>
                <a:solidFill>
                  <a:prstClr val="black"/>
                </a:solidFill>
                <a:effectLst/>
                <a:uLnTx/>
                <a:uFillTx/>
                <a:latin typeface="微软雅黑" panose="020B0503020204020204" pitchFamily="34" charset="-122"/>
                <a:ea typeface="微软雅黑" panose="020B0503020204020204" pitchFamily="34" charset="-122"/>
              </a:rPr>
              <a:t>[19</a:t>
            </a:r>
            <a:r>
              <a:rPr kumimoji="0" lang="en-US" altLang="zh-CN" b="0" i="0" u="none" strike="noStrike" kern="1200" cap="none" spc="0" normalizeH="0" baseline="90000" noProof="0" dirty="0">
                <a:ln>
                  <a:noFill/>
                </a:ln>
                <a:solidFill>
                  <a:prstClr val="black"/>
                </a:solidFill>
                <a:effectLst/>
                <a:uLnTx/>
                <a:uFillTx/>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提出 GPT(generative pre-training)模型，采用了无监督预训练-监督微调的两段式方法，使用堆叠 Transformer作为 Decoder，但没有采用双向建模的思想。</a:t>
            </a:r>
          </a:p>
        </p:txBody>
      </p:sp>
      <p:sp>
        <p:nvSpPr>
          <p:cNvPr id="22" name="文本框 21">
            <a:extLst>
              <a:ext uri="{FF2B5EF4-FFF2-40B4-BE49-F238E27FC236}">
                <a16:creationId xmlns:a16="http://schemas.microsoft.com/office/drawing/2014/main" id="{9E13E8A1-BA4E-4A8A-BD55-5C3ECD778B5E}"/>
              </a:ext>
            </a:extLst>
          </p:cNvPr>
          <p:cNvSpPr txBox="1"/>
          <p:nvPr/>
        </p:nvSpPr>
        <p:spPr>
          <a:xfrm>
            <a:off x="635617" y="1037298"/>
            <a:ext cx="9534295" cy="369332"/>
          </a:xfrm>
          <a:prstGeom prst="rect">
            <a:avLst/>
          </a:prstGeom>
          <a:noFill/>
        </p:spPr>
        <p:txBody>
          <a:bodyPr wrap="square">
            <a:spAutoFit/>
          </a:bodyPr>
          <a:lstStyle/>
          <a:p>
            <a:r>
              <a:rPr lang="zh-CN" altLang="en-US" dirty="0">
                <a:latin typeface="微软雅黑" panose="020B0503020204020204" pitchFamily="34" charset="-122"/>
                <a:ea typeface="微软雅黑" panose="020B0503020204020204" pitchFamily="34" charset="-122"/>
              </a:rPr>
              <a:t>在预训练语言模型研究初期</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研究人员主要是对上文提到的基本理论进行了融合。</a:t>
            </a:r>
          </a:p>
        </p:txBody>
      </p:sp>
      <p:sp>
        <p:nvSpPr>
          <p:cNvPr id="25" name="文本框 24">
            <a:extLst>
              <a:ext uri="{FF2B5EF4-FFF2-40B4-BE49-F238E27FC236}">
                <a16:creationId xmlns:a16="http://schemas.microsoft.com/office/drawing/2014/main" id="{77AC32A1-CAEA-4914-AC28-250A523B3E3B}"/>
              </a:ext>
            </a:extLst>
          </p:cNvPr>
          <p:cNvSpPr txBox="1"/>
          <p:nvPr/>
        </p:nvSpPr>
        <p:spPr>
          <a:xfrm>
            <a:off x="631243" y="5284849"/>
            <a:ext cx="10638265" cy="874407"/>
          </a:xfrm>
          <a:prstGeom prst="rect">
            <a:avLst/>
          </a:prstGeom>
          <a:noFill/>
        </p:spPr>
        <p:txBody>
          <a:bodyPr wrap="square">
            <a:spAutoFit/>
          </a:bodyPr>
          <a:lstStyle/>
          <a:p>
            <a:pPr>
              <a:lnSpc>
                <a:spcPct val="150000"/>
              </a:lnSpc>
            </a:pPr>
            <a:r>
              <a:rPr lang="zh-CN" altLang="en-US" dirty="0">
                <a:latin typeface="微软雅黑" panose="020B0503020204020204" pitchFamily="34" charset="-122"/>
                <a:ea typeface="微软雅黑" panose="020B0503020204020204" pitchFamily="34" charset="-122"/>
              </a:rPr>
              <a:t>OpenAI团队</a:t>
            </a:r>
            <a:r>
              <a:rPr kumimoji="0" lang="en-US" altLang="zh-CN" sz="1600" b="0" i="0" u="none" strike="noStrike" kern="1200" cap="none" spc="0" normalizeH="0" baseline="90000" noProof="0" dirty="0">
                <a:ln>
                  <a:noFill/>
                </a:ln>
                <a:solidFill>
                  <a:prstClr val="black"/>
                </a:solidFill>
                <a:effectLst/>
                <a:uLnTx/>
                <a:uFillTx/>
                <a:latin typeface="微软雅黑" panose="020B0503020204020204" pitchFamily="34" charset="-122"/>
                <a:ea typeface="微软雅黑" panose="020B0503020204020204" pitchFamily="34" charset="-122"/>
              </a:rPr>
              <a:t>[20]</a:t>
            </a:r>
            <a:r>
              <a:rPr lang="zh-CN" altLang="en-US" dirty="0">
                <a:latin typeface="微软雅黑" panose="020B0503020204020204" pitchFamily="34" charset="-122"/>
                <a:ea typeface="微软雅黑" panose="020B0503020204020204" pitchFamily="34" charset="-122"/>
              </a:rPr>
              <a:t>对 GPT进行了扩展，提出了 GPT-2模型，将堆叠 Transformer层数提升至 48层，模型总参数量达到了 15亿，并且将 Caruana提出的多任务学习(multitask learning)思想融入其中。</a:t>
            </a:r>
          </a:p>
        </p:txBody>
      </p:sp>
    </p:spTree>
    <p:extLst>
      <p:ext uri="{BB962C8B-B14F-4D97-AF65-F5344CB8AC3E}">
        <p14:creationId xmlns:p14="http://schemas.microsoft.com/office/powerpoint/2010/main" val="39690759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7BE8BCC-7236-45DF-B1EE-78F3F20A3C77}"/>
              </a:ext>
            </a:extLst>
          </p:cNvPr>
          <p:cNvSpPr txBox="1"/>
          <p:nvPr/>
        </p:nvSpPr>
        <p:spPr>
          <a:xfrm>
            <a:off x="190221" y="247098"/>
            <a:ext cx="9304909"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4578"/>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rPr>
              <a:t>4 </a:t>
            </a:r>
            <a:r>
              <a:rPr kumimoji="0" lang="zh-CN" altLang="en-US" sz="2400" b="0" i="0" u="none" strike="noStrike" kern="1200" cap="none" spc="0" normalizeH="0" baseline="0" noProof="0" dirty="0">
                <a:ln>
                  <a:noFill/>
                </a:ln>
                <a:solidFill>
                  <a:srgbClr val="004578"/>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rPr>
              <a:t>预训练语言模型</a:t>
            </a:r>
            <a:r>
              <a:rPr kumimoji="0" lang="en-US" altLang="zh-CN" sz="2400" b="0" i="0" u="none" strike="noStrike" kern="1200" cap="none" spc="0" normalizeH="0" baseline="0" noProof="0" dirty="0">
                <a:ln>
                  <a:noFill/>
                </a:ln>
                <a:solidFill>
                  <a:srgbClr val="004578"/>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rPr>
              <a:t>——</a:t>
            </a:r>
            <a:r>
              <a:rPr kumimoji="0" lang="zh-CN" altLang="en-US" sz="2400" b="0" i="0" u="none" strike="noStrike" kern="1200" cap="none" spc="0" normalizeH="0" baseline="0" noProof="0" dirty="0">
                <a:ln>
                  <a:noFill/>
                </a:ln>
                <a:solidFill>
                  <a:srgbClr val="004578"/>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rPr>
              <a:t>来自 </a:t>
            </a:r>
            <a:r>
              <a:rPr kumimoji="0" lang="en-US" altLang="zh-CN" sz="2400" b="0" i="0" u="none" strike="noStrike" kern="1200" cap="none" spc="0" normalizeH="0" baseline="0" noProof="0" dirty="0">
                <a:ln>
                  <a:noFill/>
                </a:ln>
                <a:solidFill>
                  <a:srgbClr val="004578"/>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rPr>
              <a:t>Transformer</a:t>
            </a:r>
            <a:r>
              <a:rPr kumimoji="0" lang="zh-CN" altLang="en-US" sz="2400" b="0" i="0" u="none" strike="noStrike" kern="1200" cap="none" spc="0" normalizeH="0" baseline="0" noProof="0" dirty="0">
                <a:ln>
                  <a:noFill/>
                </a:ln>
                <a:solidFill>
                  <a:srgbClr val="004578"/>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rPr>
              <a:t>的双向编码表示</a:t>
            </a:r>
            <a:r>
              <a:rPr kumimoji="0" lang="en-US" altLang="zh-CN" sz="2400" b="0" i="0" u="none" strike="noStrike" kern="1200" cap="none" spc="0" normalizeH="0" baseline="0" noProof="0" dirty="0">
                <a:ln>
                  <a:noFill/>
                </a:ln>
                <a:solidFill>
                  <a:srgbClr val="004578"/>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rPr>
              <a:t>(BERT)</a:t>
            </a:r>
            <a:r>
              <a:rPr kumimoji="0" lang="en-US" altLang="zh-CN" sz="1600" b="0" i="0" u="none" strike="noStrike" kern="1200" cap="none" spc="0" normalizeH="0" baseline="90000" noProof="0" dirty="0">
                <a:ln>
                  <a:noFill/>
                </a:ln>
                <a:solidFill>
                  <a:prstClr val="black"/>
                </a:solidFill>
                <a:effectLst/>
                <a:uLnTx/>
                <a:uFillTx/>
                <a:latin typeface="等线" panose="020F0502020204030204"/>
                <a:ea typeface="等线" panose="02010600030101010101" pitchFamily="2" charset="-122"/>
                <a:cs typeface="+mn-cs"/>
              </a:rPr>
              <a:t> </a:t>
            </a:r>
            <a:r>
              <a:rPr kumimoji="0" lang="en-US" altLang="zh-CN" sz="1600" b="0" i="0" u="none" strike="noStrike" kern="1200" cap="none" spc="0" normalizeH="0" baseline="90000" noProof="0" dirty="0">
                <a:ln>
                  <a:noFill/>
                </a:ln>
                <a:solidFill>
                  <a:prstClr val="black"/>
                </a:solidFill>
                <a:effectLst/>
                <a:uLnTx/>
                <a:uFillTx/>
                <a:latin typeface="微软雅黑" panose="020B0503020204020204" pitchFamily="34" charset="-122"/>
                <a:ea typeface="微软雅黑" panose="020B0503020204020204" pitchFamily="34" charset="-122"/>
              </a:rPr>
              <a:t>[21]</a:t>
            </a:r>
            <a:endParaRPr kumimoji="0" lang="zh-CN" altLang="en-US" sz="2400" b="0" i="0" u="none" strike="noStrike" kern="1200" cap="none" spc="0" normalizeH="0" baseline="0" noProof="0" dirty="0">
              <a:ln>
                <a:noFill/>
              </a:ln>
              <a:solidFill>
                <a:srgbClr val="004578"/>
              </a:solidFill>
              <a:effectLst/>
              <a:uLnTx/>
              <a:uFillTx/>
              <a:latin typeface="微软雅黑" panose="020B0503020204020204" pitchFamily="34" charset="-122"/>
              <a:ea typeface="微软雅黑" panose="020B0503020204020204" pitchFamily="34" charset="-122"/>
              <a:sym typeface="字魂59号-创粗黑" panose="00000500000000000000" pitchFamily="2" charset="-122"/>
            </a:endParaRPr>
          </a:p>
        </p:txBody>
      </p:sp>
      <p:grpSp>
        <p:nvGrpSpPr>
          <p:cNvPr id="24" name="组合 23"/>
          <p:cNvGrpSpPr/>
          <p:nvPr/>
        </p:nvGrpSpPr>
        <p:grpSpPr>
          <a:xfrm>
            <a:off x="10625098" y="6532"/>
            <a:ext cx="1445604" cy="1030766"/>
            <a:chOff x="597913" y="-30897"/>
            <a:chExt cx="1461155" cy="1030766"/>
          </a:xfrm>
        </p:grpSpPr>
        <p:pic>
          <p:nvPicPr>
            <p:cNvPr id="31" name="图片 3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8141" y="-30897"/>
              <a:ext cx="702231" cy="702231"/>
            </a:xfrm>
            <a:prstGeom prst="rect">
              <a:avLst/>
            </a:prstGeom>
          </p:spPr>
        </p:pic>
        <p:sp>
          <p:nvSpPr>
            <p:cNvPr id="32" name="文本框 31"/>
            <p:cNvSpPr txBox="1"/>
            <p:nvPr/>
          </p:nvSpPr>
          <p:spPr>
            <a:xfrm>
              <a:off x="597913" y="661315"/>
              <a:ext cx="1461155" cy="338554"/>
            </a:xfrm>
            <a:prstGeom prst="rect">
              <a:avLst/>
            </a:prstGeom>
            <a:noFill/>
          </p:spPr>
          <p:txBody>
            <a:bodyPr wrap="square" rtlCol="0">
              <a:spAutoFit/>
            </a:bodyPr>
            <a:lstStyle/>
            <a:p>
              <a:r>
                <a:rPr lang="zh-CN" altLang="en-US" sz="1600" dirty="0">
                  <a:solidFill>
                    <a:srgbClr val="132E65"/>
                  </a:solidFill>
                  <a:latin typeface="华文行楷" panose="02010800040101010101" pitchFamily="2" charset="-122"/>
                  <a:ea typeface="华文行楷" panose="02010800040101010101" pitchFamily="2" charset="-122"/>
                </a:rPr>
                <a:t>天津科技大学</a:t>
              </a:r>
              <a:endParaRPr lang="en-US" altLang="zh-CN" sz="1600" dirty="0">
                <a:solidFill>
                  <a:srgbClr val="132E65"/>
                </a:solidFill>
                <a:latin typeface="华文行楷" panose="02010800040101010101" pitchFamily="2" charset="-122"/>
                <a:ea typeface="华文行楷" panose="02010800040101010101" pitchFamily="2" charset="-122"/>
              </a:endParaRPr>
            </a:p>
          </p:txBody>
        </p:sp>
      </p:grpSp>
      <p:sp>
        <p:nvSpPr>
          <p:cNvPr id="22" name="文本框 21">
            <a:extLst>
              <a:ext uri="{FF2B5EF4-FFF2-40B4-BE49-F238E27FC236}">
                <a16:creationId xmlns:a16="http://schemas.microsoft.com/office/drawing/2014/main" id="{9E13E8A1-BA4E-4A8A-BD55-5C3ECD778B5E}"/>
              </a:ext>
            </a:extLst>
          </p:cNvPr>
          <p:cNvSpPr txBox="1"/>
          <p:nvPr/>
        </p:nvSpPr>
        <p:spPr>
          <a:xfrm>
            <a:off x="847758" y="1400975"/>
            <a:ext cx="9723866" cy="874407"/>
          </a:xfrm>
          <a:prstGeom prst="rect">
            <a:avLst/>
          </a:prstGeom>
          <a:noFill/>
        </p:spPr>
        <p:txBody>
          <a:bodyPr wrap="square">
            <a:spAutoFit/>
          </a:bodyPr>
          <a:lstStyle/>
          <a:p>
            <a:pPr>
              <a:lnSpc>
                <a:spcPct val="150000"/>
              </a:lnSpc>
            </a:pPr>
            <a:r>
              <a:rPr lang="zh-CN" altLang="en-US" dirty="0">
                <a:latin typeface="微软雅黑" panose="020B0503020204020204" pitchFamily="34" charset="-122"/>
                <a:ea typeface="微软雅黑" panose="020B0503020204020204" pitchFamily="34" charset="-122"/>
              </a:rPr>
              <a:t>采用堆叠多层双向 </a:t>
            </a:r>
            <a:r>
              <a:rPr lang="en-US" altLang="zh-CN" dirty="0">
                <a:latin typeface="微软雅黑" panose="020B0503020204020204" pitchFamily="34" charset="-122"/>
                <a:ea typeface="微软雅黑" panose="020B0503020204020204" pitchFamily="34" charset="-122"/>
              </a:rPr>
              <a:t>Transformer</a:t>
            </a:r>
            <a:r>
              <a:rPr lang="zh-CN" altLang="en-US" dirty="0">
                <a:latin typeface="微软雅黑" panose="020B0503020204020204" pitchFamily="34" charset="-122"/>
                <a:ea typeface="微软雅黑" panose="020B0503020204020204" pitchFamily="34" charset="-122"/>
              </a:rPr>
              <a:t>作为网络基本结构</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使用 </a:t>
            </a:r>
            <a:r>
              <a:rPr lang="en-US" altLang="zh-CN" dirty="0" err="1">
                <a:latin typeface="微软雅黑" panose="020B0503020204020204" pitchFamily="34" charset="-122"/>
                <a:ea typeface="微软雅黑" panose="020B0503020204020204" pitchFamily="34" charset="-122"/>
              </a:rPr>
              <a:t>WordPiece</a:t>
            </a:r>
            <a:r>
              <a:rPr lang="zh-CN" altLang="en-US" dirty="0">
                <a:latin typeface="微软雅黑" panose="020B0503020204020204" pitchFamily="34" charset="-122"/>
                <a:ea typeface="微软雅黑" panose="020B0503020204020204" pitchFamily="34" charset="-122"/>
              </a:rPr>
              <a:t>分词器，模型输入由单词嵌入、分段嵌入和位置编码嵌入</a:t>
            </a: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部分组成。</a:t>
            </a:r>
          </a:p>
        </p:txBody>
      </p:sp>
      <p:sp>
        <p:nvSpPr>
          <p:cNvPr id="12" name="文本框 11">
            <a:extLst>
              <a:ext uri="{FF2B5EF4-FFF2-40B4-BE49-F238E27FC236}">
                <a16:creationId xmlns:a16="http://schemas.microsoft.com/office/drawing/2014/main" id="{36338D5C-9D32-4B75-885B-63212EA25564}"/>
              </a:ext>
            </a:extLst>
          </p:cNvPr>
          <p:cNvSpPr txBox="1"/>
          <p:nvPr/>
        </p:nvSpPr>
        <p:spPr>
          <a:xfrm>
            <a:off x="847757" y="3096282"/>
            <a:ext cx="10981271" cy="1289905"/>
          </a:xfrm>
          <a:prstGeom prst="rect">
            <a:avLst/>
          </a:prstGeom>
          <a:noFill/>
        </p:spPr>
        <p:txBody>
          <a:bodyPr wrap="square">
            <a:spAutoFit/>
          </a:bodyPr>
          <a:lstStyle/>
          <a:p>
            <a:pPr>
              <a:lnSpc>
                <a:spcPct val="150000"/>
              </a:lnSpc>
            </a:pPr>
            <a:r>
              <a:rPr lang="zh-CN" altLang="en-US" dirty="0">
                <a:latin typeface="微软雅黑" panose="020B0503020204020204" pitchFamily="34" charset="-122"/>
                <a:ea typeface="微软雅黑" panose="020B0503020204020204" pitchFamily="34" charset="-122"/>
              </a:rPr>
              <a:t>创新点：</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使用双向 Transformer作为特征抽取器</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两个预训练目标任务有助于建模上下文表示以及共现信息</a:t>
            </a:r>
          </a:p>
        </p:txBody>
      </p:sp>
      <p:sp>
        <p:nvSpPr>
          <p:cNvPr id="14" name="文本框 13">
            <a:extLst>
              <a:ext uri="{FF2B5EF4-FFF2-40B4-BE49-F238E27FC236}">
                <a16:creationId xmlns:a16="http://schemas.microsoft.com/office/drawing/2014/main" id="{2D4746DF-C1A1-450F-827A-431F37F58DC5}"/>
              </a:ext>
            </a:extLst>
          </p:cNvPr>
          <p:cNvSpPr txBox="1"/>
          <p:nvPr/>
        </p:nvSpPr>
        <p:spPr>
          <a:xfrm>
            <a:off x="847757" y="2440943"/>
            <a:ext cx="10183855" cy="458908"/>
          </a:xfrm>
          <a:prstGeom prst="rect">
            <a:avLst/>
          </a:prstGeom>
          <a:noFill/>
        </p:spPr>
        <p:txBody>
          <a:bodyPr wrap="square">
            <a:spAutoFit/>
          </a:bodyPr>
          <a:lstStyle/>
          <a:p>
            <a:pPr>
              <a:lnSpc>
                <a:spcPct val="150000"/>
              </a:lnSpc>
            </a:pPr>
            <a:r>
              <a:rPr lang="zh-CN" altLang="en-US" dirty="0">
                <a:latin typeface="微软雅黑" panose="020B0503020204020204" pitchFamily="34" charset="-122"/>
                <a:ea typeface="微软雅黑" panose="020B0503020204020204" pitchFamily="34" charset="-122"/>
              </a:rPr>
              <a:t>预训练目标：使用隐蔽语言模型和下一句预测(next sentence prediction,简称 NSP)</a:t>
            </a:r>
          </a:p>
        </p:txBody>
      </p:sp>
      <p:sp>
        <p:nvSpPr>
          <p:cNvPr id="17" name="文本框 16">
            <a:extLst>
              <a:ext uri="{FF2B5EF4-FFF2-40B4-BE49-F238E27FC236}">
                <a16:creationId xmlns:a16="http://schemas.microsoft.com/office/drawing/2014/main" id="{5862E5B2-1F9D-446A-A710-0D3C84F798C7}"/>
              </a:ext>
            </a:extLst>
          </p:cNvPr>
          <p:cNvSpPr txBox="1"/>
          <p:nvPr/>
        </p:nvSpPr>
        <p:spPr>
          <a:xfrm>
            <a:off x="847757" y="4582619"/>
            <a:ext cx="10872443" cy="1289905"/>
          </a:xfrm>
          <a:prstGeom prst="rect">
            <a:avLst/>
          </a:prstGeom>
          <a:noFill/>
        </p:spPr>
        <p:txBody>
          <a:bodyPr wrap="square">
            <a:spAutoFit/>
          </a:bodyPr>
          <a:lstStyle/>
          <a:p>
            <a:pPr>
              <a:lnSpc>
                <a:spcPct val="150000"/>
              </a:lnSpc>
            </a:pPr>
            <a:r>
              <a:rPr lang="zh-CN" altLang="en-US" dirty="0">
                <a:latin typeface="微软雅黑" panose="020B0503020204020204" pitchFamily="34" charset="-122"/>
                <a:ea typeface="微软雅黑" panose="020B0503020204020204" pitchFamily="34" charset="-122"/>
              </a:rPr>
              <a:t>缺点：</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双向 Transformer结构所具有的庞大的模型规模对于低计算资源的设备极不友好，难以部署和应用</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预训练中的隐蔽语言建模会导致与微调阶段模型输入不一致，使得模型性能不能完全得以释放</a:t>
            </a:r>
          </a:p>
        </p:txBody>
      </p:sp>
    </p:spTree>
    <p:extLst>
      <p:ext uri="{BB962C8B-B14F-4D97-AF65-F5344CB8AC3E}">
        <p14:creationId xmlns:p14="http://schemas.microsoft.com/office/powerpoint/2010/main" val="20919798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7BE8BCC-7236-45DF-B1EE-78F3F20A3C77}"/>
              </a:ext>
            </a:extLst>
          </p:cNvPr>
          <p:cNvSpPr txBox="1"/>
          <p:nvPr/>
        </p:nvSpPr>
        <p:spPr>
          <a:xfrm>
            <a:off x="-869145" y="237079"/>
            <a:ext cx="8987231"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4578"/>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rPr>
              <a:t>4 </a:t>
            </a:r>
            <a:r>
              <a:rPr kumimoji="0" lang="zh-CN" altLang="en-US" sz="2400" b="0" i="0" u="none" strike="noStrike" kern="1200" cap="none" spc="0" normalizeH="0" baseline="0" noProof="0" dirty="0">
                <a:ln>
                  <a:noFill/>
                </a:ln>
                <a:solidFill>
                  <a:srgbClr val="004578"/>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rPr>
              <a:t>预训练语言模型</a:t>
            </a:r>
            <a:r>
              <a:rPr kumimoji="0" lang="en-US" altLang="zh-CN" sz="2400" b="0" i="0" u="none" strike="noStrike" kern="1200" cap="none" spc="0" normalizeH="0" baseline="0" noProof="0" dirty="0">
                <a:ln>
                  <a:noFill/>
                </a:ln>
                <a:solidFill>
                  <a:srgbClr val="004578"/>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rPr>
              <a:t>——</a:t>
            </a:r>
            <a:r>
              <a:rPr kumimoji="0" lang="zh-CN" altLang="en-US" sz="2400" b="0" i="0" u="none" strike="noStrike" kern="1200" cap="none" spc="0" normalizeH="0" baseline="0" noProof="0" dirty="0">
                <a:ln>
                  <a:noFill/>
                </a:ln>
                <a:solidFill>
                  <a:srgbClr val="004578"/>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rPr>
              <a:t>基于</a:t>
            </a:r>
            <a:r>
              <a:rPr kumimoji="0" lang="en-US" altLang="zh-CN" sz="2400" b="0" i="0" u="none" strike="noStrike" kern="1200" cap="none" spc="0" normalizeH="0" baseline="0" noProof="0" dirty="0">
                <a:ln>
                  <a:noFill/>
                </a:ln>
                <a:solidFill>
                  <a:srgbClr val="004578"/>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rPr>
              <a:t>BERT</a:t>
            </a:r>
            <a:r>
              <a:rPr kumimoji="0" lang="zh-CN" altLang="en-US" sz="2400" b="0" i="0" u="none" strike="noStrike" kern="1200" cap="none" spc="0" normalizeH="0" baseline="0" noProof="0" dirty="0">
                <a:ln>
                  <a:noFill/>
                </a:ln>
                <a:solidFill>
                  <a:srgbClr val="004578"/>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rPr>
              <a:t>的改进模型</a:t>
            </a:r>
          </a:p>
        </p:txBody>
      </p:sp>
      <p:grpSp>
        <p:nvGrpSpPr>
          <p:cNvPr id="24" name="组合 23"/>
          <p:cNvGrpSpPr/>
          <p:nvPr/>
        </p:nvGrpSpPr>
        <p:grpSpPr>
          <a:xfrm>
            <a:off x="10625098" y="6532"/>
            <a:ext cx="1445604" cy="1030766"/>
            <a:chOff x="597913" y="-30897"/>
            <a:chExt cx="1461155" cy="1030766"/>
          </a:xfrm>
        </p:grpSpPr>
        <p:pic>
          <p:nvPicPr>
            <p:cNvPr id="31" name="图片 3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8141" y="-30897"/>
              <a:ext cx="702231" cy="702231"/>
            </a:xfrm>
            <a:prstGeom prst="rect">
              <a:avLst/>
            </a:prstGeom>
          </p:spPr>
        </p:pic>
        <p:sp>
          <p:nvSpPr>
            <p:cNvPr id="32" name="文本框 31"/>
            <p:cNvSpPr txBox="1"/>
            <p:nvPr/>
          </p:nvSpPr>
          <p:spPr>
            <a:xfrm>
              <a:off x="597913" y="661315"/>
              <a:ext cx="1461155" cy="338554"/>
            </a:xfrm>
            <a:prstGeom prst="rect">
              <a:avLst/>
            </a:prstGeom>
            <a:noFill/>
          </p:spPr>
          <p:txBody>
            <a:bodyPr wrap="square" rtlCol="0">
              <a:spAutoFit/>
            </a:bodyPr>
            <a:lstStyle/>
            <a:p>
              <a:r>
                <a:rPr lang="zh-CN" altLang="en-US" sz="1600" dirty="0">
                  <a:solidFill>
                    <a:srgbClr val="132E65"/>
                  </a:solidFill>
                  <a:latin typeface="华文行楷" panose="02010800040101010101" pitchFamily="2" charset="-122"/>
                  <a:ea typeface="华文行楷" panose="02010800040101010101" pitchFamily="2" charset="-122"/>
                </a:rPr>
                <a:t>天津科技大学</a:t>
              </a:r>
              <a:endParaRPr lang="en-US" altLang="zh-CN" sz="1600" dirty="0">
                <a:solidFill>
                  <a:srgbClr val="132E65"/>
                </a:solidFill>
                <a:latin typeface="华文行楷" panose="02010800040101010101" pitchFamily="2" charset="-122"/>
                <a:ea typeface="华文行楷" panose="02010800040101010101" pitchFamily="2" charset="-122"/>
              </a:endParaRPr>
            </a:p>
          </p:txBody>
        </p:sp>
      </p:grpSp>
      <p:sp>
        <p:nvSpPr>
          <p:cNvPr id="11" name="文本框 10">
            <a:extLst>
              <a:ext uri="{FF2B5EF4-FFF2-40B4-BE49-F238E27FC236}">
                <a16:creationId xmlns:a16="http://schemas.microsoft.com/office/drawing/2014/main" id="{3141D097-ABB9-4E6F-BAAD-44989DB98DC9}"/>
              </a:ext>
            </a:extLst>
          </p:cNvPr>
          <p:cNvSpPr txBox="1"/>
          <p:nvPr/>
        </p:nvSpPr>
        <p:spPr>
          <a:xfrm>
            <a:off x="758747" y="1047941"/>
            <a:ext cx="6529038" cy="369332"/>
          </a:xfrm>
          <a:prstGeom prst="rect">
            <a:avLst/>
          </a:prstGeom>
          <a:noFill/>
        </p:spPr>
        <p:txBody>
          <a:bodyPr wrap="square">
            <a:spAutoFit/>
          </a:bodyPr>
          <a:lstStyle/>
          <a:p>
            <a:r>
              <a:rPr lang="zh-CN" altLang="en-US" dirty="0">
                <a:latin typeface="微软雅黑" panose="020B0503020204020204" pitchFamily="34" charset="-122"/>
                <a:ea typeface="微软雅黑" panose="020B0503020204020204" pitchFamily="34" charset="-122"/>
              </a:rPr>
              <a:t>对训练目标进行改进：</a:t>
            </a:r>
          </a:p>
        </p:txBody>
      </p:sp>
      <p:sp>
        <p:nvSpPr>
          <p:cNvPr id="13" name="文本框 12">
            <a:extLst>
              <a:ext uri="{FF2B5EF4-FFF2-40B4-BE49-F238E27FC236}">
                <a16:creationId xmlns:a16="http://schemas.microsoft.com/office/drawing/2014/main" id="{4CA36354-A035-4B00-83FC-C50626320469}"/>
              </a:ext>
            </a:extLst>
          </p:cNvPr>
          <p:cNvSpPr txBox="1"/>
          <p:nvPr/>
        </p:nvSpPr>
        <p:spPr>
          <a:xfrm>
            <a:off x="793543" y="1511026"/>
            <a:ext cx="10406876" cy="1289905"/>
          </a:xfrm>
          <a:prstGeom prst="rect">
            <a:avLst/>
          </a:prstGeom>
          <a:noFill/>
        </p:spPr>
        <p:txBody>
          <a:bodyPr wrap="square">
            <a:spAutoFit/>
          </a:bodyPr>
          <a:lstStyle/>
          <a:p>
            <a:pPr>
              <a:lnSpc>
                <a:spcPct val="150000"/>
              </a:lnSpc>
            </a:pPr>
            <a:r>
              <a:rPr lang="zh-CN" altLang="en-US" dirty="0">
                <a:latin typeface="微软雅黑" panose="020B0503020204020204" pitchFamily="34" charset="-122"/>
                <a:ea typeface="微软雅黑" panose="020B0503020204020204" pitchFamily="34" charset="-122"/>
              </a:rPr>
              <a:t>Cui等人</a:t>
            </a:r>
            <a:r>
              <a:rPr kumimoji="0" lang="en-US" altLang="zh-CN" sz="1600" b="0" i="0" u="none" strike="noStrike" kern="1200" cap="none" spc="0" normalizeH="0" baseline="90000" noProof="0" dirty="0">
                <a:ln>
                  <a:noFill/>
                </a:ln>
                <a:solidFill>
                  <a:prstClr val="black"/>
                </a:solidFill>
                <a:effectLst/>
                <a:uLnTx/>
                <a:uFillTx/>
                <a:latin typeface="微软雅黑" panose="020B0503020204020204" pitchFamily="34" charset="-122"/>
                <a:ea typeface="微软雅黑" panose="020B0503020204020204" pitchFamily="34" charset="-122"/>
              </a:rPr>
              <a:t>[22]</a:t>
            </a:r>
            <a:r>
              <a:rPr lang="zh-CN" altLang="en-US" dirty="0">
                <a:latin typeface="微软雅黑" panose="020B0503020204020204" pitchFamily="34" charset="-122"/>
                <a:ea typeface="微软雅黑" panose="020B0503020204020204" pitchFamily="34" charset="-122"/>
              </a:rPr>
              <a:t>提出 BERT-全词隐蔽(BERT-whole word masking,简称 BERT-WWM)模型，提出在中文领域</a:t>
            </a:r>
            <a:r>
              <a:rPr lang="en-US" altLang="zh-CN" dirty="0">
                <a:latin typeface="微软雅黑" panose="020B0503020204020204" pitchFamily="34" charset="-122"/>
                <a:ea typeface="微软雅黑" panose="020B0503020204020204" pitchFamily="34" charset="-122"/>
              </a:rPr>
              <a:t>BERT</a:t>
            </a:r>
            <a:r>
              <a:rPr lang="zh-CN" altLang="en-US" dirty="0">
                <a:latin typeface="微软雅黑" panose="020B0503020204020204" pitchFamily="34" charset="-122"/>
                <a:ea typeface="微软雅黑" panose="020B0503020204020204" pitchFamily="34" charset="-122"/>
              </a:rPr>
              <a:t>的预训练过程中如果按照原始的 </a:t>
            </a:r>
            <a:r>
              <a:rPr lang="en-US" altLang="zh-CN" dirty="0">
                <a:latin typeface="微软雅黑" panose="020B0503020204020204" pitchFamily="34" charset="-122"/>
                <a:ea typeface="微软雅黑" panose="020B0503020204020204" pitchFamily="34" charset="-122"/>
              </a:rPr>
              <a:t>MLM</a:t>
            </a:r>
            <a:r>
              <a:rPr lang="zh-CN" altLang="en-US" dirty="0">
                <a:latin typeface="微软雅黑" panose="020B0503020204020204" pitchFamily="34" charset="-122"/>
                <a:ea typeface="微软雅黑" panose="020B0503020204020204" pitchFamily="34" charset="-122"/>
              </a:rPr>
              <a:t>训练目标，随机地对字进行隐蔽会造成语义信息的损失，进而提出全词隐蔽训练目标。在隐蔽过程中，按照词语级完成隐蔽。</a:t>
            </a:r>
          </a:p>
        </p:txBody>
      </p:sp>
      <p:sp>
        <p:nvSpPr>
          <p:cNvPr id="15" name="文本框 14">
            <a:extLst>
              <a:ext uri="{FF2B5EF4-FFF2-40B4-BE49-F238E27FC236}">
                <a16:creationId xmlns:a16="http://schemas.microsoft.com/office/drawing/2014/main" id="{06712CBE-4298-4E94-B406-1E841261C985}"/>
              </a:ext>
            </a:extLst>
          </p:cNvPr>
          <p:cNvSpPr txBox="1"/>
          <p:nvPr/>
        </p:nvSpPr>
        <p:spPr>
          <a:xfrm>
            <a:off x="793543" y="2856739"/>
            <a:ext cx="10674505" cy="874407"/>
          </a:xfrm>
          <a:prstGeom prst="rect">
            <a:avLst/>
          </a:prstGeom>
          <a:noFill/>
        </p:spPr>
        <p:txBody>
          <a:bodyPr wrap="square">
            <a:spAutoFit/>
          </a:bodyPr>
          <a:lstStyle/>
          <a:p>
            <a:pPr>
              <a:lnSpc>
                <a:spcPct val="150000"/>
              </a:lnSpc>
            </a:pPr>
            <a:r>
              <a:rPr lang="zh-CN" altLang="en-US" dirty="0">
                <a:latin typeface="微软雅黑" panose="020B0503020204020204" pitchFamily="34" charset="-122"/>
                <a:ea typeface="微软雅黑" panose="020B0503020204020204" pitchFamily="34" charset="-122"/>
              </a:rPr>
              <a:t>Yang等人</a:t>
            </a:r>
            <a:r>
              <a:rPr kumimoji="0" lang="en-US" altLang="zh-CN" sz="1600" b="0" i="0" u="none" strike="noStrike" kern="1200" cap="none" spc="0" normalizeH="0" baseline="90000" noProof="0" dirty="0">
                <a:ln>
                  <a:noFill/>
                </a:ln>
                <a:solidFill>
                  <a:prstClr val="black"/>
                </a:solidFill>
                <a:effectLst/>
                <a:uLnTx/>
                <a:uFillTx/>
                <a:latin typeface="微软雅黑" panose="020B0503020204020204" pitchFamily="34" charset="-122"/>
                <a:ea typeface="微软雅黑" panose="020B0503020204020204" pitchFamily="34" charset="-122"/>
              </a:rPr>
              <a:t>[23]</a:t>
            </a:r>
            <a:r>
              <a:rPr lang="zh-CN" altLang="en-US" dirty="0">
                <a:latin typeface="微软雅黑" panose="020B0503020204020204" pitchFamily="34" charset="-122"/>
                <a:ea typeface="微软雅黑" panose="020B0503020204020204" pitchFamily="34" charset="-122"/>
              </a:rPr>
              <a:t>提出 BERT中存在训练和微调阶段输入不一致导致性能损失的问题，通过引入排序语言模型，和双流自注意力机制</a:t>
            </a:r>
            <a:r>
              <a:rPr lang="en-US" altLang="zh-CN" dirty="0">
                <a:latin typeface="微软雅黑" panose="020B0503020204020204" pitchFamily="34" charset="-122"/>
                <a:ea typeface="微软雅黑" panose="020B0503020204020204" pitchFamily="34" charset="-122"/>
              </a:rPr>
              <a:t>(two-stream self-attention)</a:t>
            </a:r>
            <a:r>
              <a:rPr lang="zh-CN" altLang="en-US" dirty="0">
                <a:latin typeface="微软雅黑" panose="020B0503020204020204" pitchFamily="34" charset="-122"/>
                <a:ea typeface="微软雅黑" panose="020B0503020204020204" pitchFamily="34" charset="-122"/>
              </a:rPr>
              <a:t>，对 </a:t>
            </a:r>
            <a:r>
              <a:rPr lang="en-US" altLang="zh-CN" dirty="0">
                <a:latin typeface="微软雅黑" panose="020B0503020204020204" pitchFamily="34" charset="-122"/>
                <a:ea typeface="微软雅黑" panose="020B0503020204020204" pitchFamily="34" charset="-122"/>
              </a:rPr>
              <a:t>BERT</a:t>
            </a:r>
            <a:r>
              <a:rPr lang="zh-CN" altLang="en-US" dirty="0">
                <a:latin typeface="微软雅黑" panose="020B0503020204020204" pitchFamily="34" charset="-122"/>
                <a:ea typeface="微软雅黑" panose="020B0503020204020204" pitchFamily="34" charset="-122"/>
              </a:rPr>
              <a:t>进行了改进。</a:t>
            </a:r>
          </a:p>
        </p:txBody>
      </p:sp>
      <p:sp>
        <p:nvSpPr>
          <p:cNvPr id="18" name="文本框 17">
            <a:extLst>
              <a:ext uri="{FF2B5EF4-FFF2-40B4-BE49-F238E27FC236}">
                <a16:creationId xmlns:a16="http://schemas.microsoft.com/office/drawing/2014/main" id="{41786AF8-E100-4C27-AF0E-1DA2AEBE3471}"/>
              </a:ext>
            </a:extLst>
          </p:cNvPr>
          <p:cNvSpPr txBox="1"/>
          <p:nvPr/>
        </p:nvSpPr>
        <p:spPr>
          <a:xfrm>
            <a:off x="793543" y="3811956"/>
            <a:ext cx="10897529" cy="1289905"/>
          </a:xfrm>
          <a:prstGeom prst="rect">
            <a:avLst/>
          </a:prstGeom>
          <a:noFill/>
        </p:spPr>
        <p:txBody>
          <a:bodyPr wrap="square">
            <a:spAutoFit/>
          </a:bodyPr>
          <a:lstStyle/>
          <a:p>
            <a:pPr>
              <a:lnSpc>
                <a:spcPct val="150000"/>
              </a:lnSpc>
            </a:pPr>
            <a:r>
              <a:rPr lang="zh-CN" altLang="en-US" dirty="0">
                <a:latin typeface="微软雅黑" panose="020B0503020204020204" pitchFamily="34" charset="-122"/>
                <a:ea typeface="微软雅黑" panose="020B0503020204020204" pitchFamily="34" charset="-122"/>
              </a:rPr>
              <a:t>Liu等人</a:t>
            </a:r>
            <a:r>
              <a:rPr kumimoji="0" lang="en-US" altLang="zh-CN" sz="1600" b="0" i="0" u="none" strike="noStrike" kern="1200" cap="none" spc="0" normalizeH="0" baseline="90000" noProof="0" dirty="0">
                <a:ln>
                  <a:noFill/>
                </a:ln>
                <a:solidFill>
                  <a:prstClr val="black"/>
                </a:solidFill>
                <a:effectLst/>
                <a:uLnTx/>
                <a:uFillTx/>
                <a:latin typeface="微软雅黑" panose="020B0503020204020204" pitchFamily="34" charset="-122"/>
                <a:ea typeface="微软雅黑" panose="020B0503020204020204" pitchFamily="34" charset="-122"/>
              </a:rPr>
              <a:t>[24]</a:t>
            </a:r>
            <a:r>
              <a:rPr lang="zh-CN" altLang="en-US" dirty="0">
                <a:latin typeface="微软雅黑" panose="020B0503020204020204" pitchFamily="34" charset="-122"/>
                <a:ea typeface="微软雅黑" panose="020B0503020204020204" pitchFamily="34" charset="-122"/>
              </a:rPr>
              <a:t>提出了改进模型 RoBERTa，其使用了更大的批量规模和无监督文本数据,在处理文本输入时,与 BERT不同的是,采用了字节对编码(byte pair encoding,简称 BPE)进行分词。在目标任务中移除了 NSP任务,并且采用了动态隐蔽策略。</a:t>
            </a:r>
          </a:p>
        </p:txBody>
      </p:sp>
      <p:sp>
        <p:nvSpPr>
          <p:cNvPr id="19" name="文本框 18">
            <a:extLst>
              <a:ext uri="{FF2B5EF4-FFF2-40B4-BE49-F238E27FC236}">
                <a16:creationId xmlns:a16="http://schemas.microsoft.com/office/drawing/2014/main" id="{8B14141B-D76A-4225-814C-B4FA0F3116E8}"/>
              </a:ext>
            </a:extLst>
          </p:cNvPr>
          <p:cNvSpPr txBox="1"/>
          <p:nvPr/>
        </p:nvSpPr>
        <p:spPr>
          <a:xfrm>
            <a:off x="793543" y="5101861"/>
            <a:ext cx="10604914" cy="1289905"/>
          </a:xfrm>
          <a:prstGeom prst="rect">
            <a:avLst/>
          </a:prstGeom>
          <a:noFill/>
        </p:spPr>
        <p:txBody>
          <a:bodyPr wrap="square">
            <a:spAutoFit/>
          </a:bodyPr>
          <a:lstStyle/>
          <a:p>
            <a:pPr>
              <a:lnSpc>
                <a:spcPct val="150000"/>
              </a:lnSpc>
            </a:pPr>
            <a:r>
              <a:rPr lang="zh-CN" altLang="en-US" dirty="0">
                <a:latin typeface="微软雅黑" panose="020B0503020204020204" pitchFamily="34" charset="-122"/>
                <a:ea typeface="微软雅黑" panose="020B0503020204020204" pitchFamily="34" charset="-122"/>
              </a:rPr>
              <a:t>Joshi等人</a:t>
            </a:r>
            <a:r>
              <a:rPr kumimoji="0" lang="en-US" altLang="zh-CN" sz="1600" b="0" i="0" u="none" strike="noStrike" kern="1200" cap="none" spc="0" normalizeH="0" baseline="90000" noProof="0" dirty="0">
                <a:ln>
                  <a:noFill/>
                </a:ln>
                <a:solidFill>
                  <a:prstClr val="black"/>
                </a:solidFill>
                <a:effectLst/>
                <a:uLnTx/>
                <a:uFillTx/>
                <a:latin typeface="微软雅黑" panose="020B0503020204020204" pitchFamily="34" charset="-122"/>
                <a:ea typeface="微软雅黑" panose="020B0503020204020204" pitchFamily="34" charset="-122"/>
              </a:rPr>
              <a:t>[25]</a:t>
            </a:r>
            <a:r>
              <a:rPr lang="zh-CN" altLang="en-US" dirty="0">
                <a:latin typeface="微软雅黑" panose="020B0503020204020204" pitchFamily="34" charset="-122"/>
                <a:ea typeface="微软雅黑" panose="020B0503020204020204" pitchFamily="34" charset="-122"/>
              </a:rPr>
              <a:t>在 RoBERTa的基础上提出了 SpanBERT模型,同样采用了动态隐蔽的思想并去除 NSP任务,同时还提出小段隐蔽(span mask)和小段边界目标任务(span boundary objective,简称 SBO),即在隐蔽时对一定长度的单词进行隐蔽。</a:t>
            </a:r>
          </a:p>
        </p:txBody>
      </p:sp>
    </p:spTree>
    <p:extLst>
      <p:ext uri="{BB962C8B-B14F-4D97-AF65-F5344CB8AC3E}">
        <p14:creationId xmlns:p14="http://schemas.microsoft.com/office/powerpoint/2010/main" val="2214034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7BE8BCC-7236-45DF-B1EE-78F3F20A3C77}"/>
              </a:ext>
            </a:extLst>
          </p:cNvPr>
          <p:cNvSpPr txBox="1"/>
          <p:nvPr/>
        </p:nvSpPr>
        <p:spPr>
          <a:xfrm>
            <a:off x="-869145" y="237079"/>
            <a:ext cx="8987231"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4578"/>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rPr>
              <a:t>4 </a:t>
            </a:r>
            <a:r>
              <a:rPr kumimoji="0" lang="zh-CN" altLang="en-US" sz="2400" b="0" i="0" u="none" strike="noStrike" kern="1200" cap="none" spc="0" normalizeH="0" baseline="0" noProof="0" dirty="0">
                <a:ln>
                  <a:noFill/>
                </a:ln>
                <a:solidFill>
                  <a:srgbClr val="004578"/>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rPr>
              <a:t>预训练语言模型</a:t>
            </a:r>
            <a:r>
              <a:rPr kumimoji="0" lang="en-US" altLang="zh-CN" sz="2400" b="0" i="0" u="none" strike="noStrike" kern="1200" cap="none" spc="0" normalizeH="0" baseline="0" noProof="0" dirty="0">
                <a:ln>
                  <a:noFill/>
                </a:ln>
                <a:solidFill>
                  <a:srgbClr val="004578"/>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rPr>
              <a:t>——</a:t>
            </a:r>
            <a:r>
              <a:rPr kumimoji="0" lang="zh-CN" altLang="en-US" sz="2400" b="0" i="0" u="none" strike="noStrike" kern="1200" cap="none" spc="0" normalizeH="0" baseline="0" noProof="0" dirty="0">
                <a:ln>
                  <a:noFill/>
                </a:ln>
                <a:solidFill>
                  <a:srgbClr val="004578"/>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rPr>
              <a:t>基于</a:t>
            </a:r>
            <a:r>
              <a:rPr kumimoji="0" lang="en-US" altLang="zh-CN" sz="2400" b="0" i="0" u="none" strike="noStrike" kern="1200" cap="none" spc="0" normalizeH="0" baseline="0" noProof="0" dirty="0">
                <a:ln>
                  <a:noFill/>
                </a:ln>
                <a:solidFill>
                  <a:srgbClr val="004578"/>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rPr>
              <a:t>BERT</a:t>
            </a:r>
            <a:r>
              <a:rPr kumimoji="0" lang="zh-CN" altLang="en-US" sz="2400" b="0" i="0" u="none" strike="noStrike" kern="1200" cap="none" spc="0" normalizeH="0" baseline="0" noProof="0" dirty="0">
                <a:ln>
                  <a:noFill/>
                </a:ln>
                <a:solidFill>
                  <a:srgbClr val="004578"/>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rPr>
              <a:t>的改进模型</a:t>
            </a:r>
          </a:p>
        </p:txBody>
      </p:sp>
      <p:grpSp>
        <p:nvGrpSpPr>
          <p:cNvPr id="24" name="组合 23"/>
          <p:cNvGrpSpPr/>
          <p:nvPr/>
        </p:nvGrpSpPr>
        <p:grpSpPr>
          <a:xfrm>
            <a:off x="10625098" y="6532"/>
            <a:ext cx="1445604" cy="1030766"/>
            <a:chOff x="597913" y="-30897"/>
            <a:chExt cx="1461155" cy="1030766"/>
          </a:xfrm>
        </p:grpSpPr>
        <p:pic>
          <p:nvPicPr>
            <p:cNvPr id="31" name="图片 3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8141" y="-30897"/>
              <a:ext cx="702231" cy="702231"/>
            </a:xfrm>
            <a:prstGeom prst="rect">
              <a:avLst/>
            </a:prstGeom>
          </p:spPr>
        </p:pic>
        <p:sp>
          <p:nvSpPr>
            <p:cNvPr id="32" name="文本框 31"/>
            <p:cNvSpPr txBox="1"/>
            <p:nvPr/>
          </p:nvSpPr>
          <p:spPr>
            <a:xfrm>
              <a:off x="597913" y="661315"/>
              <a:ext cx="1461155" cy="338554"/>
            </a:xfrm>
            <a:prstGeom prst="rect">
              <a:avLst/>
            </a:prstGeom>
            <a:noFill/>
          </p:spPr>
          <p:txBody>
            <a:bodyPr wrap="square" rtlCol="0">
              <a:spAutoFit/>
            </a:bodyPr>
            <a:lstStyle/>
            <a:p>
              <a:r>
                <a:rPr lang="zh-CN" altLang="en-US" sz="1600" dirty="0">
                  <a:solidFill>
                    <a:srgbClr val="132E65"/>
                  </a:solidFill>
                  <a:latin typeface="华文行楷" panose="02010800040101010101" pitchFamily="2" charset="-122"/>
                  <a:ea typeface="华文行楷" panose="02010800040101010101" pitchFamily="2" charset="-122"/>
                </a:rPr>
                <a:t>天津科技大学</a:t>
              </a:r>
              <a:endParaRPr lang="en-US" altLang="zh-CN" sz="1600" dirty="0">
                <a:solidFill>
                  <a:srgbClr val="132E65"/>
                </a:solidFill>
                <a:latin typeface="华文行楷" panose="02010800040101010101" pitchFamily="2" charset="-122"/>
                <a:ea typeface="华文行楷" panose="02010800040101010101" pitchFamily="2" charset="-122"/>
              </a:endParaRPr>
            </a:p>
          </p:txBody>
        </p:sp>
      </p:grpSp>
      <p:sp>
        <p:nvSpPr>
          <p:cNvPr id="11" name="文本框 10">
            <a:extLst>
              <a:ext uri="{FF2B5EF4-FFF2-40B4-BE49-F238E27FC236}">
                <a16:creationId xmlns:a16="http://schemas.microsoft.com/office/drawing/2014/main" id="{3141D097-ABB9-4E6F-BAAD-44989DB98DC9}"/>
              </a:ext>
            </a:extLst>
          </p:cNvPr>
          <p:cNvSpPr txBox="1"/>
          <p:nvPr/>
        </p:nvSpPr>
        <p:spPr>
          <a:xfrm>
            <a:off x="758747" y="1387566"/>
            <a:ext cx="6529038" cy="369332"/>
          </a:xfrm>
          <a:prstGeom prst="rect">
            <a:avLst/>
          </a:prstGeom>
          <a:noFill/>
        </p:spPr>
        <p:txBody>
          <a:bodyPr wrap="square">
            <a:spAutoFit/>
          </a:bodyPr>
          <a:lstStyle/>
          <a:p>
            <a:r>
              <a:rPr lang="zh-CN" altLang="en-US" dirty="0">
                <a:latin typeface="微软雅黑" panose="020B0503020204020204" pitchFamily="34" charset="-122"/>
                <a:ea typeface="微软雅黑" panose="020B0503020204020204" pitchFamily="34" charset="-122"/>
              </a:rPr>
              <a:t>对训练目标进行改进：</a:t>
            </a:r>
          </a:p>
        </p:txBody>
      </p:sp>
      <p:sp>
        <p:nvSpPr>
          <p:cNvPr id="12" name="文本框 11">
            <a:extLst>
              <a:ext uri="{FF2B5EF4-FFF2-40B4-BE49-F238E27FC236}">
                <a16:creationId xmlns:a16="http://schemas.microsoft.com/office/drawing/2014/main" id="{338761F0-09CE-40EC-8443-F4DB1B5A783F}"/>
              </a:ext>
            </a:extLst>
          </p:cNvPr>
          <p:cNvSpPr txBox="1"/>
          <p:nvPr/>
        </p:nvSpPr>
        <p:spPr>
          <a:xfrm>
            <a:off x="758747" y="1998374"/>
            <a:ext cx="10771614" cy="1705403"/>
          </a:xfrm>
          <a:prstGeom prst="rect">
            <a:avLst/>
          </a:prstGeom>
          <a:noFill/>
        </p:spPr>
        <p:txBody>
          <a:bodyPr wrap="square">
            <a:spAutoFit/>
          </a:bodyPr>
          <a:lstStyle/>
          <a:p>
            <a:pPr>
              <a:lnSpc>
                <a:spcPct val="150000"/>
              </a:lnSpc>
            </a:pPr>
            <a:r>
              <a:rPr lang="zh-CN" altLang="en-US" dirty="0">
                <a:latin typeface="微软雅黑" panose="020B0503020204020204" pitchFamily="34" charset="-122"/>
                <a:ea typeface="微软雅黑" panose="020B0503020204020204" pitchFamily="34" charset="-122"/>
              </a:rPr>
              <a:t>Dong等人</a:t>
            </a:r>
            <a:r>
              <a:rPr kumimoji="0" lang="en-US" altLang="zh-CN" sz="1600" b="0" i="0" u="none" strike="noStrike" kern="1200" cap="none" spc="0" normalizeH="0" baseline="90000" noProof="0" dirty="0">
                <a:ln>
                  <a:noFill/>
                </a:ln>
                <a:solidFill>
                  <a:prstClr val="black"/>
                </a:solidFill>
                <a:effectLst/>
                <a:uLnTx/>
                <a:uFillTx/>
                <a:latin typeface="微软雅黑" panose="020B0503020204020204" pitchFamily="34" charset="-122"/>
                <a:ea typeface="微软雅黑" panose="020B0503020204020204" pitchFamily="34" charset="-122"/>
              </a:rPr>
              <a:t>[26]</a:t>
            </a:r>
            <a:r>
              <a:rPr lang="zh-CN" altLang="en-US" dirty="0">
                <a:latin typeface="微软雅黑" panose="020B0503020204020204" pitchFamily="34" charset="-122"/>
                <a:ea typeface="微软雅黑" panose="020B0503020204020204" pitchFamily="34" charset="-122"/>
              </a:rPr>
              <a:t>提出了 UNILM模型,这一模型可以看作是前述方法的集大成之作,在预训练目标任务中,采用了3种语言模型目标任务:(1)双向语言模型,即 BERT模型所采用的方式;(2)单向语言模型(unidirectional LM),这一目标在 ELMo和 GPT模型中被采用;(3)序列到序列语言模型，在预训练过程中同时完成 </a:t>
            </a: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种目标任务的训练。</a:t>
            </a:r>
          </a:p>
        </p:txBody>
      </p:sp>
      <p:sp>
        <p:nvSpPr>
          <p:cNvPr id="14" name="文本框 13">
            <a:extLst>
              <a:ext uri="{FF2B5EF4-FFF2-40B4-BE49-F238E27FC236}">
                <a16:creationId xmlns:a16="http://schemas.microsoft.com/office/drawing/2014/main" id="{4B702C27-2F3B-456B-A80C-4CECACA5CB4D}"/>
              </a:ext>
            </a:extLst>
          </p:cNvPr>
          <p:cNvSpPr txBox="1"/>
          <p:nvPr/>
        </p:nvSpPr>
        <p:spPr>
          <a:xfrm>
            <a:off x="758747" y="3839218"/>
            <a:ext cx="10858141" cy="1705403"/>
          </a:xfrm>
          <a:prstGeom prst="rect">
            <a:avLst/>
          </a:prstGeom>
          <a:noFill/>
        </p:spPr>
        <p:txBody>
          <a:bodyPr wrap="square">
            <a:spAutoFit/>
          </a:bodyPr>
          <a:lstStyle/>
          <a:p>
            <a:pPr>
              <a:lnSpc>
                <a:spcPct val="150000"/>
              </a:lnSpc>
            </a:pPr>
            <a:r>
              <a:rPr lang="zh-CN" altLang="en-US" dirty="0">
                <a:latin typeface="微软雅黑" panose="020B0503020204020204" pitchFamily="34" charset="-122"/>
                <a:ea typeface="微软雅黑" panose="020B0503020204020204" pitchFamily="34" charset="-122"/>
              </a:rPr>
              <a:t>Clark等人</a:t>
            </a:r>
            <a:r>
              <a:rPr kumimoji="0" lang="en-US" altLang="zh-CN" sz="1600" b="0" i="0" u="none" strike="noStrike" kern="1200" cap="none" spc="0" normalizeH="0" baseline="90000" noProof="0" dirty="0">
                <a:ln>
                  <a:noFill/>
                </a:ln>
                <a:solidFill>
                  <a:prstClr val="black"/>
                </a:solidFill>
                <a:effectLst/>
                <a:uLnTx/>
                <a:uFillTx/>
                <a:latin typeface="微软雅黑" panose="020B0503020204020204" pitchFamily="34" charset="-122"/>
                <a:ea typeface="微软雅黑" panose="020B0503020204020204" pitchFamily="34" charset="-122"/>
              </a:rPr>
              <a:t>[27]</a:t>
            </a:r>
            <a:r>
              <a:rPr lang="zh-CN" altLang="en-US" dirty="0">
                <a:latin typeface="微软雅黑" panose="020B0503020204020204" pitchFamily="34" charset="-122"/>
                <a:ea typeface="微软雅黑" panose="020B0503020204020204" pitchFamily="34" charset="-122"/>
              </a:rPr>
              <a:t>提出了 ELECTRA模型,为解决 MLM任务难度低、无法让模型深层次地捕获语义信息的问题,模型采用生成对抗网络(generative adversarial network,简称 GAN)的思想,由一个生成器(generator)和一个判别器(discriminator)组成,采用 MLM作为生成器,训练中生成器将被隐蔽的单词恢复,输入到判别器中,判断每个单词是原始输入的还是由生成器生成的</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通过这样的方式完成学习。</a:t>
            </a:r>
          </a:p>
        </p:txBody>
      </p:sp>
    </p:spTree>
    <p:extLst>
      <p:ext uri="{BB962C8B-B14F-4D97-AF65-F5344CB8AC3E}">
        <p14:creationId xmlns:p14="http://schemas.microsoft.com/office/powerpoint/2010/main" val="18022031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7BE8BCC-7236-45DF-B1EE-78F3F20A3C77}"/>
              </a:ext>
            </a:extLst>
          </p:cNvPr>
          <p:cNvSpPr txBox="1"/>
          <p:nvPr/>
        </p:nvSpPr>
        <p:spPr>
          <a:xfrm>
            <a:off x="-869145" y="237079"/>
            <a:ext cx="8987231"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4578"/>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rPr>
              <a:t>4 </a:t>
            </a:r>
            <a:r>
              <a:rPr kumimoji="0" lang="zh-CN" altLang="en-US" sz="2400" b="0" i="0" u="none" strike="noStrike" kern="1200" cap="none" spc="0" normalizeH="0" baseline="0" noProof="0" dirty="0">
                <a:ln>
                  <a:noFill/>
                </a:ln>
                <a:solidFill>
                  <a:srgbClr val="004578"/>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rPr>
              <a:t>预训练语言模型</a:t>
            </a:r>
            <a:r>
              <a:rPr kumimoji="0" lang="en-US" altLang="zh-CN" sz="2400" b="0" i="0" u="none" strike="noStrike" kern="1200" cap="none" spc="0" normalizeH="0" baseline="0" noProof="0" dirty="0">
                <a:ln>
                  <a:noFill/>
                </a:ln>
                <a:solidFill>
                  <a:srgbClr val="004578"/>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rPr>
              <a:t>——</a:t>
            </a:r>
            <a:r>
              <a:rPr kumimoji="0" lang="zh-CN" altLang="en-US" sz="2400" b="0" i="0" u="none" strike="noStrike" kern="1200" cap="none" spc="0" normalizeH="0" baseline="0" noProof="0" dirty="0">
                <a:ln>
                  <a:noFill/>
                </a:ln>
                <a:solidFill>
                  <a:srgbClr val="004578"/>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rPr>
              <a:t>基于</a:t>
            </a:r>
            <a:r>
              <a:rPr kumimoji="0" lang="en-US" altLang="zh-CN" sz="2400" b="0" i="0" u="none" strike="noStrike" kern="1200" cap="none" spc="0" normalizeH="0" baseline="0" noProof="0" dirty="0">
                <a:ln>
                  <a:noFill/>
                </a:ln>
                <a:solidFill>
                  <a:srgbClr val="004578"/>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rPr>
              <a:t>BERT</a:t>
            </a:r>
            <a:r>
              <a:rPr kumimoji="0" lang="zh-CN" altLang="en-US" sz="2400" b="0" i="0" u="none" strike="noStrike" kern="1200" cap="none" spc="0" normalizeH="0" baseline="0" noProof="0" dirty="0">
                <a:ln>
                  <a:noFill/>
                </a:ln>
                <a:solidFill>
                  <a:srgbClr val="004578"/>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rPr>
              <a:t>的改进模型</a:t>
            </a:r>
          </a:p>
        </p:txBody>
      </p:sp>
      <p:grpSp>
        <p:nvGrpSpPr>
          <p:cNvPr id="24" name="组合 23"/>
          <p:cNvGrpSpPr/>
          <p:nvPr/>
        </p:nvGrpSpPr>
        <p:grpSpPr>
          <a:xfrm>
            <a:off x="10625098" y="6532"/>
            <a:ext cx="1445604" cy="1030766"/>
            <a:chOff x="597913" y="-30897"/>
            <a:chExt cx="1461155" cy="1030766"/>
          </a:xfrm>
        </p:grpSpPr>
        <p:pic>
          <p:nvPicPr>
            <p:cNvPr id="31" name="图片 3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8141" y="-30897"/>
              <a:ext cx="702231" cy="702231"/>
            </a:xfrm>
            <a:prstGeom prst="rect">
              <a:avLst/>
            </a:prstGeom>
          </p:spPr>
        </p:pic>
        <p:sp>
          <p:nvSpPr>
            <p:cNvPr id="32" name="文本框 31"/>
            <p:cNvSpPr txBox="1"/>
            <p:nvPr/>
          </p:nvSpPr>
          <p:spPr>
            <a:xfrm>
              <a:off x="597913" y="661315"/>
              <a:ext cx="1461155" cy="338554"/>
            </a:xfrm>
            <a:prstGeom prst="rect">
              <a:avLst/>
            </a:prstGeom>
            <a:noFill/>
          </p:spPr>
          <p:txBody>
            <a:bodyPr wrap="square" rtlCol="0">
              <a:spAutoFit/>
            </a:bodyPr>
            <a:lstStyle/>
            <a:p>
              <a:r>
                <a:rPr lang="zh-CN" altLang="en-US" sz="1600" dirty="0">
                  <a:solidFill>
                    <a:srgbClr val="132E65"/>
                  </a:solidFill>
                  <a:latin typeface="华文行楷" panose="02010800040101010101" pitchFamily="2" charset="-122"/>
                  <a:ea typeface="华文行楷" panose="02010800040101010101" pitchFamily="2" charset="-122"/>
                </a:rPr>
                <a:t>天津科技大学</a:t>
              </a:r>
              <a:endParaRPr lang="en-US" altLang="zh-CN" sz="1600" dirty="0">
                <a:solidFill>
                  <a:srgbClr val="132E65"/>
                </a:solidFill>
                <a:latin typeface="华文行楷" panose="02010800040101010101" pitchFamily="2" charset="-122"/>
                <a:ea typeface="华文行楷" panose="02010800040101010101" pitchFamily="2" charset="-122"/>
              </a:endParaRPr>
            </a:p>
          </p:txBody>
        </p:sp>
      </p:grpSp>
      <p:sp>
        <p:nvSpPr>
          <p:cNvPr id="11" name="文本框 10">
            <a:extLst>
              <a:ext uri="{FF2B5EF4-FFF2-40B4-BE49-F238E27FC236}">
                <a16:creationId xmlns:a16="http://schemas.microsoft.com/office/drawing/2014/main" id="{3141D097-ABB9-4E6F-BAAD-44989DB98DC9}"/>
              </a:ext>
            </a:extLst>
          </p:cNvPr>
          <p:cNvSpPr txBox="1"/>
          <p:nvPr/>
        </p:nvSpPr>
        <p:spPr>
          <a:xfrm>
            <a:off x="1135465" y="1232282"/>
            <a:ext cx="6529038" cy="458908"/>
          </a:xfrm>
          <a:prstGeom prst="rect">
            <a:avLst/>
          </a:prstGeom>
          <a:noFill/>
        </p:spPr>
        <p:txBody>
          <a:bodyPr wrap="square">
            <a:spAutoFit/>
          </a:bodyPr>
          <a:lstStyle/>
          <a:p>
            <a:pPr>
              <a:lnSpc>
                <a:spcPct val="150000"/>
              </a:lnSpc>
            </a:pPr>
            <a:r>
              <a:rPr lang="zh-CN" altLang="en-US" dirty="0">
                <a:latin typeface="微软雅黑" panose="020B0503020204020204" pitchFamily="34" charset="-122"/>
                <a:ea typeface="微软雅黑" panose="020B0503020204020204" pitchFamily="34" charset="-122"/>
              </a:rPr>
              <a:t>对网络结构进行改进：</a:t>
            </a:r>
          </a:p>
        </p:txBody>
      </p:sp>
      <p:sp>
        <p:nvSpPr>
          <p:cNvPr id="10" name="文本框 9">
            <a:extLst>
              <a:ext uri="{FF2B5EF4-FFF2-40B4-BE49-F238E27FC236}">
                <a16:creationId xmlns:a16="http://schemas.microsoft.com/office/drawing/2014/main" id="{3836C5A0-8A89-44B9-ADE2-00C27430AC30}"/>
              </a:ext>
            </a:extLst>
          </p:cNvPr>
          <p:cNvSpPr txBox="1"/>
          <p:nvPr/>
        </p:nvSpPr>
        <p:spPr>
          <a:xfrm>
            <a:off x="1135465" y="1827376"/>
            <a:ext cx="9786666" cy="874407"/>
          </a:xfrm>
          <a:prstGeom prst="rect">
            <a:avLst/>
          </a:prstGeom>
          <a:noFill/>
        </p:spPr>
        <p:txBody>
          <a:bodyPr wrap="square">
            <a:spAutoFit/>
          </a:bodyPr>
          <a:lstStyle/>
          <a:p>
            <a:pPr>
              <a:lnSpc>
                <a:spcPct val="150000"/>
              </a:lnSpc>
            </a:pPr>
            <a:r>
              <a:rPr lang="zh-CN" altLang="en-US" dirty="0">
                <a:latin typeface="微软雅黑" panose="020B0503020204020204" pitchFamily="34" charset="-122"/>
                <a:ea typeface="微软雅黑" panose="020B0503020204020204" pitchFamily="34" charset="-122"/>
              </a:rPr>
              <a:t>Song等人</a:t>
            </a:r>
            <a:r>
              <a:rPr kumimoji="0" lang="en-US" altLang="zh-CN" sz="1600" b="0" i="0" u="none" strike="noStrike" kern="1200" cap="none" spc="0" normalizeH="0" baseline="90000" noProof="0" dirty="0">
                <a:ln>
                  <a:noFill/>
                </a:ln>
                <a:solidFill>
                  <a:prstClr val="black"/>
                </a:solidFill>
                <a:effectLst/>
                <a:uLnTx/>
                <a:uFillTx/>
                <a:latin typeface="微软雅黑" panose="020B0503020204020204" pitchFamily="34" charset="-122"/>
                <a:ea typeface="微软雅黑" panose="020B0503020204020204" pitchFamily="34" charset="-122"/>
              </a:rPr>
              <a:t>[28]</a:t>
            </a:r>
            <a:r>
              <a:rPr lang="zh-CN" altLang="en-US" dirty="0">
                <a:latin typeface="微软雅黑" panose="020B0503020204020204" pitchFamily="34" charset="-122"/>
                <a:ea typeface="微软雅黑" panose="020B0503020204020204" pitchFamily="34" charset="-122"/>
              </a:rPr>
              <a:t>提出隐蔽序列到序列预训练方法(masked sequence to sequence,简称 MASS),在训练中对编码器的输入序列随机隐蔽长度为 k的连续片段,通过解码器部分将被隐蔽片段恢复。</a:t>
            </a:r>
          </a:p>
        </p:txBody>
      </p:sp>
      <p:sp>
        <p:nvSpPr>
          <p:cNvPr id="13" name="文本框 12">
            <a:extLst>
              <a:ext uri="{FF2B5EF4-FFF2-40B4-BE49-F238E27FC236}">
                <a16:creationId xmlns:a16="http://schemas.microsoft.com/office/drawing/2014/main" id="{054E86A5-8B72-4123-A05E-2A7E5AB04A4A}"/>
              </a:ext>
            </a:extLst>
          </p:cNvPr>
          <p:cNvSpPr txBox="1"/>
          <p:nvPr/>
        </p:nvSpPr>
        <p:spPr>
          <a:xfrm>
            <a:off x="1202666" y="3170352"/>
            <a:ext cx="10249636" cy="874407"/>
          </a:xfrm>
          <a:prstGeom prst="rect">
            <a:avLst/>
          </a:prstGeom>
          <a:noFill/>
        </p:spPr>
        <p:txBody>
          <a:bodyPr wrap="square">
            <a:spAutoFit/>
          </a:bodyPr>
          <a:lstStyle/>
          <a:p>
            <a:pPr>
              <a:lnSpc>
                <a:spcPct val="150000"/>
              </a:lnSpc>
            </a:pPr>
            <a:r>
              <a:rPr lang="zh-CN" altLang="en-US" dirty="0">
                <a:latin typeface="微软雅黑" panose="020B0503020204020204" pitchFamily="34" charset="-122"/>
                <a:ea typeface="微软雅黑" panose="020B0503020204020204" pitchFamily="34" charset="-122"/>
              </a:rPr>
              <a:t>Lewis等人</a:t>
            </a:r>
            <a:r>
              <a:rPr kumimoji="0" lang="en-US" altLang="zh-CN" sz="1600" b="0" i="0" u="none" strike="noStrike" kern="1200" cap="none" spc="0" normalizeH="0" baseline="90000" noProof="0" dirty="0">
                <a:ln>
                  <a:noFill/>
                </a:ln>
                <a:solidFill>
                  <a:prstClr val="black"/>
                </a:solidFill>
                <a:effectLst/>
                <a:uLnTx/>
                <a:uFillTx/>
                <a:latin typeface="微软雅黑" panose="020B0503020204020204" pitchFamily="34" charset="-122"/>
                <a:ea typeface="微软雅黑" panose="020B0503020204020204" pitchFamily="34" charset="-122"/>
              </a:rPr>
              <a:t>[29]</a:t>
            </a:r>
            <a:r>
              <a:rPr lang="zh-CN" altLang="en-US" dirty="0">
                <a:latin typeface="微软雅黑" panose="020B0503020204020204" pitchFamily="34" charset="-122"/>
                <a:ea typeface="微软雅黑" panose="020B0503020204020204" pitchFamily="34" charset="-122"/>
              </a:rPr>
              <a:t>提出的 BART模型也采用了编码器-解码器的结构,编码层采用双向 Transformer,其本质依然是降噪自编码器的思想。</a:t>
            </a:r>
          </a:p>
        </p:txBody>
      </p:sp>
    </p:spTree>
    <p:extLst>
      <p:ext uri="{BB962C8B-B14F-4D97-AF65-F5344CB8AC3E}">
        <p14:creationId xmlns:p14="http://schemas.microsoft.com/office/powerpoint/2010/main" val="7021727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9C58A4E-098F-4650-8D06-3F0F0864346E}"/>
              </a:ext>
            </a:extLst>
          </p:cNvPr>
          <p:cNvSpPr/>
          <p:nvPr/>
        </p:nvSpPr>
        <p:spPr>
          <a:xfrm>
            <a:off x="600075" y="676275"/>
            <a:ext cx="10991850" cy="5505450"/>
          </a:xfrm>
          <a:prstGeom prst="rect">
            <a:avLst/>
          </a:prstGeom>
          <a:solidFill>
            <a:srgbClr val="F2F2F2"/>
          </a:solidFill>
          <a:ln>
            <a:noFill/>
          </a:ln>
          <a:effectLst>
            <a:outerShdw blurRad="330200" dir="2700000" sx="101000" sy="101000" algn="tl"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cxnSp>
        <p:nvCxnSpPr>
          <p:cNvPr id="5" name="直接连接符 4">
            <a:extLst>
              <a:ext uri="{FF2B5EF4-FFF2-40B4-BE49-F238E27FC236}">
                <a16:creationId xmlns:a16="http://schemas.microsoft.com/office/drawing/2014/main" id="{8A6E0889-C16C-4403-8432-5611E6652FFC}"/>
              </a:ext>
            </a:extLst>
          </p:cNvPr>
          <p:cNvCxnSpPr>
            <a:cxnSpLocks/>
          </p:cNvCxnSpPr>
          <p:nvPr/>
        </p:nvCxnSpPr>
        <p:spPr>
          <a:xfrm>
            <a:off x="3386878" y="2849254"/>
            <a:ext cx="5418245" cy="0"/>
          </a:xfrm>
          <a:prstGeom prst="line">
            <a:avLst/>
          </a:prstGeom>
          <a:ln w="19050">
            <a:solidFill>
              <a:srgbClr val="004098"/>
            </a:solidFill>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145600F1-D570-46F7-9E3E-81D22A6BA5D6}"/>
              </a:ext>
            </a:extLst>
          </p:cNvPr>
          <p:cNvSpPr txBox="1"/>
          <p:nvPr/>
        </p:nvSpPr>
        <p:spPr>
          <a:xfrm>
            <a:off x="3293074" y="2957866"/>
            <a:ext cx="5605853" cy="769441"/>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4400" b="0" i="0" u="none" strike="noStrike" kern="1200" cap="none" spc="0" normalizeH="0" baseline="0" noProof="0" dirty="0">
                <a:ln>
                  <a:noFill/>
                </a:ln>
                <a:solidFill>
                  <a:srgbClr val="004578"/>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rPr>
              <a:t>什么是语言模型？</a:t>
            </a:r>
          </a:p>
        </p:txBody>
      </p:sp>
      <p:cxnSp>
        <p:nvCxnSpPr>
          <p:cNvPr id="7" name="直接连接符 6">
            <a:extLst>
              <a:ext uri="{FF2B5EF4-FFF2-40B4-BE49-F238E27FC236}">
                <a16:creationId xmlns:a16="http://schemas.microsoft.com/office/drawing/2014/main" id="{D60D66E3-7891-49B7-8D10-BA804CC96984}"/>
              </a:ext>
            </a:extLst>
          </p:cNvPr>
          <p:cNvCxnSpPr>
            <a:cxnSpLocks/>
          </p:cNvCxnSpPr>
          <p:nvPr/>
        </p:nvCxnSpPr>
        <p:spPr>
          <a:xfrm>
            <a:off x="3386878" y="3878922"/>
            <a:ext cx="5418245" cy="0"/>
          </a:xfrm>
          <a:prstGeom prst="line">
            <a:avLst/>
          </a:prstGeom>
          <a:ln w="19050">
            <a:solidFill>
              <a:srgbClr val="004098"/>
            </a:solidFill>
          </a:ln>
        </p:spPr>
        <p:style>
          <a:lnRef idx="1">
            <a:schemeClr val="accent1"/>
          </a:lnRef>
          <a:fillRef idx="0">
            <a:schemeClr val="accent1"/>
          </a:fillRef>
          <a:effectRef idx="0">
            <a:schemeClr val="accent1"/>
          </a:effectRef>
          <a:fontRef idx="minor">
            <a:schemeClr val="tx1"/>
          </a:fontRef>
        </p:style>
      </p:cxnSp>
      <p:sp>
        <p:nvSpPr>
          <p:cNvPr id="10" name="椭圆 9">
            <a:extLst>
              <a:ext uri="{FF2B5EF4-FFF2-40B4-BE49-F238E27FC236}">
                <a16:creationId xmlns:a16="http://schemas.microsoft.com/office/drawing/2014/main" id="{733B284A-20AC-47F1-AEB3-B7C7E124906B}"/>
              </a:ext>
            </a:extLst>
          </p:cNvPr>
          <p:cNvSpPr/>
          <p:nvPr/>
        </p:nvSpPr>
        <p:spPr>
          <a:xfrm>
            <a:off x="5367338" y="1214438"/>
            <a:ext cx="1457325" cy="1457325"/>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5400" b="0" i="0" u="none" strike="noStrike" kern="1200" cap="none" spc="0" normalizeH="0" baseline="0" noProof="0" dirty="0">
                <a:ln>
                  <a:noFill/>
                </a:ln>
                <a:solidFill>
                  <a:prstClr val="white"/>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rPr>
              <a:t>01</a:t>
            </a:r>
            <a:endParaRPr kumimoji="0" lang="zh-CN" altLang="en-US" sz="5400" b="0" i="0" u="none" strike="noStrike" kern="1200" cap="none" spc="0" normalizeH="0" baseline="0" noProof="0" dirty="0">
              <a:ln>
                <a:noFill/>
              </a:ln>
              <a:solidFill>
                <a:prstClr val="white"/>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Tree>
    <p:extLst>
      <p:ext uri="{BB962C8B-B14F-4D97-AF65-F5344CB8AC3E}">
        <p14:creationId xmlns:p14="http://schemas.microsoft.com/office/powerpoint/2010/main" val="14432700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7BE8BCC-7236-45DF-B1EE-78F3F20A3C77}"/>
              </a:ext>
            </a:extLst>
          </p:cNvPr>
          <p:cNvSpPr txBox="1"/>
          <p:nvPr/>
        </p:nvSpPr>
        <p:spPr>
          <a:xfrm>
            <a:off x="-2452618" y="237079"/>
            <a:ext cx="8987231"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4578"/>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rPr>
              <a:t>4 </a:t>
            </a:r>
            <a:r>
              <a:rPr kumimoji="0" lang="zh-CN" altLang="en-US" sz="2400" b="0" i="0" u="none" strike="noStrike" kern="1200" cap="none" spc="0" normalizeH="0" baseline="0" noProof="0" dirty="0">
                <a:ln>
                  <a:noFill/>
                </a:ln>
                <a:solidFill>
                  <a:srgbClr val="004578"/>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rPr>
              <a:t>预训练语言模型</a:t>
            </a:r>
          </a:p>
        </p:txBody>
      </p:sp>
      <p:grpSp>
        <p:nvGrpSpPr>
          <p:cNvPr id="24" name="组合 23"/>
          <p:cNvGrpSpPr/>
          <p:nvPr/>
        </p:nvGrpSpPr>
        <p:grpSpPr>
          <a:xfrm>
            <a:off x="10625098" y="6532"/>
            <a:ext cx="1445604" cy="1030766"/>
            <a:chOff x="597913" y="-30897"/>
            <a:chExt cx="1461155" cy="1030766"/>
          </a:xfrm>
        </p:grpSpPr>
        <p:pic>
          <p:nvPicPr>
            <p:cNvPr id="31" name="图片 3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8141" y="-30897"/>
              <a:ext cx="702231" cy="702231"/>
            </a:xfrm>
            <a:prstGeom prst="rect">
              <a:avLst/>
            </a:prstGeom>
          </p:spPr>
        </p:pic>
        <p:sp>
          <p:nvSpPr>
            <p:cNvPr id="32" name="文本框 31"/>
            <p:cNvSpPr txBox="1"/>
            <p:nvPr/>
          </p:nvSpPr>
          <p:spPr>
            <a:xfrm>
              <a:off x="597913" y="661315"/>
              <a:ext cx="1461155" cy="338554"/>
            </a:xfrm>
            <a:prstGeom prst="rect">
              <a:avLst/>
            </a:prstGeom>
            <a:noFill/>
          </p:spPr>
          <p:txBody>
            <a:bodyPr wrap="square" rtlCol="0">
              <a:spAutoFit/>
            </a:bodyPr>
            <a:lstStyle/>
            <a:p>
              <a:r>
                <a:rPr lang="zh-CN" altLang="en-US" sz="1600" dirty="0">
                  <a:solidFill>
                    <a:srgbClr val="132E65"/>
                  </a:solidFill>
                  <a:latin typeface="华文行楷" panose="02010800040101010101" pitchFamily="2" charset="-122"/>
                  <a:ea typeface="华文行楷" panose="02010800040101010101" pitchFamily="2" charset="-122"/>
                </a:rPr>
                <a:t>天津科技大学</a:t>
              </a:r>
              <a:endParaRPr lang="en-US" altLang="zh-CN" sz="1600" dirty="0">
                <a:solidFill>
                  <a:srgbClr val="132E65"/>
                </a:solidFill>
                <a:latin typeface="华文行楷" panose="02010800040101010101" pitchFamily="2" charset="-122"/>
                <a:ea typeface="华文行楷" panose="02010800040101010101" pitchFamily="2" charset="-122"/>
              </a:endParaRPr>
            </a:p>
          </p:txBody>
        </p:sp>
      </p:grpSp>
      <p:sp>
        <p:nvSpPr>
          <p:cNvPr id="12" name="文本框 11">
            <a:extLst>
              <a:ext uri="{FF2B5EF4-FFF2-40B4-BE49-F238E27FC236}">
                <a16:creationId xmlns:a16="http://schemas.microsoft.com/office/drawing/2014/main" id="{CDF10652-6BBE-4640-AB52-03FC8F0BC37A}"/>
              </a:ext>
            </a:extLst>
          </p:cNvPr>
          <p:cNvSpPr txBox="1"/>
          <p:nvPr/>
        </p:nvSpPr>
        <p:spPr>
          <a:xfrm>
            <a:off x="1146252" y="1533513"/>
            <a:ext cx="9899495" cy="874407"/>
          </a:xfrm>
          <a:prstGeom prst="rect">
            <a:avLst/>
          </a:prstGeom>
          <a:noFill/>
        </p:spPr>
        <p:txBody>
          <a:bodyPr wrap="square">
            <a:spAutoFit/>
          </a:bodyPr>
          <a:lstStyle/>
          <a:p>
            <a:pPr>
              <a:lnSpc>
                <a:spcPct val="150000"/>
              </a:lnSpc>
            </a:pP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更深层次上对自然语言中的语法语义信息完成了建模。</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表示能力相比于神经概率语言模型有了质的提升，在某些任务上甚至超越了人类。</a:t>
            </a:r>
          </a:p>
        </p:txBody>
      </p:sp>
      <p:sp>
        <p:nvSpPr>
          <p:cNvPr id="14" name="文本框 13">
            <a:extLst>
              <a:ext uri="{FF2B5EF4-FFF2-40B4-BE49-F238E27FC236}">
                <a16:creationId xmlns:a16="http://schemas.microsoft.com/office/drawing/2014/main" id="{BE146DFA-2160-457C-A017-B2D02A6D7208}"/>
              </a:ext>
            </a:extLst>
          </p:cNvPr>
          <p:cNvSpPr txBox="1"/>
          <p:nvPr/>
        </p:nvSpPr>
        <p:spPr>
          <a:xfrm>
            <a:off x="1207120" y="3195451"/>
            <a:ext cx="9838627" cy="2120902"/>
          </a:xfrm>
          <a:prstGeom prst="rect">
            <a:avLst/>
          </a:prstGeom>
          <a:noFill/>
        </p:spPr>
        <p:txBody>
          <a:bodyPr wrap="square">
            <a:spAutoFit/>
          </a:bodyPr>
          <a:lstStyle/>
          <a:p>
            <a:pPr>
              <a:lnSpc>
                <a:spcPct val="150000"/>
              </a:lnSpc>
            </a:pP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规模庞大,其训练过程耗费大量的算力和时间,而且难以在低计算资源设备上进行部署。</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在预训练过程中需要大量的无监督文本数据</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对于低资源语言不够友好。</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 采用复杂网络结构</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其解释性较低</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网络结构中的哪些模块可以捕获何种信息尚不明确。</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在模型压缩过程中</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会导致语言模型在推理任务上的性能发生较大的损失</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 如何在压缩中尽可能地保留其推理能力这一问题亟待解决。</a:t>
            </a:r>
          </a:p>
        </p:txBody>
      </p:sp>
      <p:sp>
        <p:nvSpPr>
          <p:cNvPr id="15" name="文本框 14">
            <a:extLst>
              <a:ext uri="{FF2B5EF4-FFF2-40B4-BE49-F238E27FC236}">
                <a16:creationId xmlns:a16="http://schemas.microsoft.com/office/drawing/2014/main" id="{5DA1EA9C-93CE-455B-A39E-9AFD9F6FC3D9}"/>
              </a:ext>
            </a:extLst>
          </p:cNvPr>
          <p:cNvSpPr txBox="1"/>
          <p:nvPr/>
        </p:nvSpPr>
        <p:spPr>
          <a:xfrm>
            <a:off x="1113163" y="1037298"/>
            <a:ext cx="6529038" cy="458908"/>
          </a:xfrm>
          <a:prstGeom prst="rect">
            <a:avLst/>
          </a:prstGeom>
          <a:noFill/>
        </p:spPr>
        <p:txBody>
          <a:bodyPr wrap="square">
            <a:spAutoFit/>
          </a:bodyPr>
          <a:lstStyle/>
          <a:p>
            <a:pPr>
              <a:lnSpc>
                <a:spcPct val="150000"/>
              </a:lnSpc>
            </a:pPr>
            <a:r>
              <a:rPr lang="zh-CN" altLang="en-US" dirty="0">
                <a:latin typeface="微软雅黑" panose="020B0503020204020204" pitchFamily="34" charset="-122"/>
                <a:ea typeface="微软雅黑" panose="020B0503020204020204" pitchFamily="34" charset="-122"/>
              </a:rPr>
              <a:t>优点：</a:t>
            </a:r>
          </a:p>
        </p:txBody>
      </p:sp>
      <p:sp>
        <p:nvSpPr>
          <p:cNvPr id="16" name="文本框 15">
            <a:extLst>
              <a:ext uri="{FF2B5EF4-FFF2-40B4-BE49-F238E27FC236}">
                <a16:creationId xmlns:a16="http://schemas.microsoft.com/office/drawing/2014/main" id="{06E8DCFF-CCB2-4A53-B2B4-94393C7E82CB}"/>
              </a:ext>
            </a:extLst>
          </p:cNvPr>
          <p:cNvSpPr txBox="1"/>
          <p:nvPr/>
        </p:nvSpPr>
        <p:spPr>
          <a:xfrm>
            <a:off x="1113163" y="2678067"/>
            <a:ext cx="6529038" cy="458908"/>
          </a:xfrm>
          <a:prstGeom prst="rect">
            <a:avLst/>
          </a:prstGeom>
          <a:noFill/>
        </p:spPr>
        <p:txBody>
          <a:bodyPr wrap="square">
            <a:spAutoFit/>
          </a:bodyPr>
          <a:lstStyle/>
          <a:p>
            <a:pPr>
              <a:lnSpc>
                <a:spcPct val="150000"/>
              </a:lnSpc>
            </a:pPr>
            <a:r>
              <a:rPr lang="zh-CN" altLang="en-US" dirty="0">
                <a:latin typeface="微软雅黑" panose="020B0503020204020204" pitchFamily="34" charset="-122"/>
                <a:ea typeface="微软雅黑" panose="020B0503020204020204" pitchFamily="34" charset="-122"/>
              </a:rPr>
              <a:t>存在的不足：</a:t>
            </a:r>
          </a:p>
        </p:txBody>
      </p:sp>
    </p:spTree>
    <p:extLst>
      <p:ext uri="{BB962C8B-B14F-4D97-AF65-F5344CB8AC3E}">
        <p14:creationId xmlns:p14="http://schemas.microsoft.com/office/powerpoint/2010/main" val="34737179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7BE8BCC-7236-45DF-B1EE-78F3F20A3C77}"/>
              </a:ext>
            </a:extLst>
          </p:cNvPr>
          <p:cNvSpPr txBox="1"/>
          <p:nvPr/>
        </p:nvSpPr>
        <p:spPr>
          <a:xfrm>
            <a:off x="-746480" y="200957"/>
            <a:ext cx="5641866"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4578"/>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rPr>
              <a:t>4 </a:t>
            </a:r>
            <a:r>
              <a:rPr kumimoji="0" lang="zh-CN" altLang="en-US" sz="2400" b="0" i="0" u="none" strike="noStrike" kern="1200" cap="none" spc="0" normalizeH="0" baseline="0" noProof="0" dirty="0">
                <a:ln>
                  <a:noFill/>
                </a:ln>
                <a:solidFill>
                  <a:srgbClr val="004578"/>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rPr>
              <a:t>预训练语言模型</a:t>
            </a:r>
          </a:p>
        </p:txBody>
      </p:sp>
      <p:grpSp>
        <p:nvGrpSpPr>
          <p:cNvPr id="24" name="组合 23"/>
          <p:cNvGrpSpPr/>
          <p:nvPr/>
        </p:nvGrpSpPr>
        <p:grpSpPr>
          <a:xfrm>
            <a:off x="10625098" y="6532"/>
            <a:ext cx="1445604" cy="1030766"/>
            <a:chOff x="597913" y="-30897"/>
            <a:chExt cx="1461155" cy="1030766"/>
          </a:xfrm>
        </p:grpSpPr>
        <p:pic>
          <p:nvPicPr>
            <p:cNvPr id="31" name="图片 3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8141" y="-30897"/>
              <a:ext cx="702231" cy="702231"/>
            </a:xfrm>
            <a:prstGeom prst="rect">
              <a:avLst/>
            </a:prstGeom>
          </p:spPr>
        </p:pic>
        <p:sp>
          <p:nvSpPr>
            <p:cNvPr id="32" name="文本框 31"/>
            <p:cNvSpPr txBox="1"/>
            <p:nvPr/>
          </p:nvSpPr>
          <p:spPr>
            <a:xfrm>
              <a:off x="597913" y="661315"/>
              <a:ext cx="1461155" cy="338554"/>
            </a:xfrm>
            <a:prstGeom prst="rect">
              <a:avLst/>
            </a:prstGeom>
            <a:noFill/>
          </p:spPr>
          <p:txBody>
            <a:bodyPr wrap="square" rtlCol="0">
              <a:spAutoFit/>
            </a:bodyPr>
            <a:lstStyle/>
            <a:p>
              <a:r>
                <a:rPr lang="zh-CN" altLang="en-US" sz="1600" dirty="0">
                  <a:solidFill>
                    <a:srgbClr val="132E65"/>
                  </a:solidFill>
                  <a:latin typeface="华文行楷" panose="02010800040101010101" pitchFamily="2" charset="-122"/>
                  <a:ea typeface="华文行楷" panose="02010800040101010101" pitchFamily="2" charset="-122"/>
                </a:rPr>
                <a:t>天津科技大学</a:t>
              </a:r>
              <a:endParaRPr lang="en-US" altLang="zh-CN" sz="1600" dirty="0">
                <a:solidFill>
                  <a:srgbClr val="132E65"/>
                </a:solidFill>
                <a:latin typeface="华文行楷" panose="02010800040101010101" pitchFamily="2" charset="-122"/>
                <a:ea typeface="华文行楷" panose="02010800040101010101" pitchFamily="2" charset="-122"/>
              </a:endParaRPr>
            </a:p>
          </p:txBody>
        </p:sp>
      </p:grpSp>
      <p:sp>
        <p:nvSpPr>
          <p:cNvPr id="16" name="文本框 15">
            <a:extLst>
              <a:ext uri="{FF2B5EF4-FFF2-40B4-BE49-F238E27FC236}">
                <a16:creationId xmlns:a16="http://schemas.microsoft.com/office/drawing/2014/main" id="{35873D72-5599-42D1-A2B2-092DE9E4615A}"/>
              </a:ext>
            </a:extLst>
          </p:cNvPr>
          <p:cNvSpPr txBox="1"/>
          <p:nvPr/>
        </p:nvSpPr>
        <p:spPr>
          <a:xfrm>
            <a:off x="496573" y="1039908"/>
            <a:ext cx="11039497" cy="5570756"/>
          </a:xfrm>
          <a:prstGeom prst="rect">
            <a:avLst/>
          </a:prstGeom>
          <a:noFill/>
        </p:spPr>
        <p:txBody>
          <a:bodyPr wrap="square" rtlCol="0">
            <a:spAutoFit/>
          </a:bodyPr>
          <a:lstStyle>
            <a:defPPr>
              <a:defRPr lang="zh-CN"/>
            </a:defPPr>
            <a:lvl1pPr>
              <a:defRPr sz="1400">
                <a:latin typeface="Times New Roman" panose="02020603050405020304" pitchFamily="18" charset="0"/>
                <a:ea typeface="仿宋" panose="02010609060101010101" pitchFamily="49" charset="-122"/>
                <a:cs typeface="Times New Roman" panose="02020603050405020304" pitchFamily="18" charset="0"/>
              </a:defRPr>
            </a:lvl1pPr>
          </a:lstStyle>
          <a:p>
            <a:r>
              <a:rPr lang="en-US" altLang="zh-CN" sz="1200" dirty="0"/>
              <a:t>[13] Peters M, Neumann M, </a:t>
            </a:r>
            <a:r>
              <a:rPr lang="en-US" altLang="zh-CN" sz="1200" dirty="0" err="1"/>
              <a:t>Iyyer</a:t>
            </a:r>
            <a:r>
              <a:rPr lang="en-US" altLang="zh-CN" sz="1200" dirty="0"/>
              <a:t> M, et al. Deep contextualized word representations. In: Proc. of the 2018 Conf. of the North American Chapter of the Association for Computational Linguistics: Human Language Technologies, Volume 1 (Long Papers). 2018. 2227–2237. </a:t>
            </a:r>
          </a:p>
          <a:p>
            <a:r>
              <a:rPr lang="en-US" altLang="zh-CN" sz="1200" dirty="0"/>
              <a:t>[14] Devlin J, Chang MW, Lee K, et al. BERT: Pre-training of deep bidirectional transformers for language understanding. In: Proc. of the 2019 Conf. of the North American Chapter of the Association for Computational Linguistics: Human Language Technologies, Volume 1 (Long and Short Papers). 2019. 4171–4186. </a:t>
            </a:r>
          </a:p>
          <a:p>
            <a:r>
              <a:rPr lang="en-US" altLang="zh-CN" sz="1200" dirty="0"/>
              <a:t>[15] Yang Z, Dai Z, Yang Y, et al. </a:t>
            </a:r>
            <a:r>
              <a:rPr lang="en-US" altLang="zh-CN" sz="1200" dirty="0" err="1"/>
              <a:t>Xlnet</a:t>
            </a:r>
            <a:r>
              <a:rPr lang="en-US" altLang="zh-CN" sz="1200" dirty="0"/>
              <a:t>: Generalized autoregressive pretraining for language understanding. In: Advances in Neural Information Processing Systems. 2019. 5754–5764. </a:t>
            </a:r>
          </a:p>
          <a:p>
            <a:r>
              <a:rPr lang="en-US" altLang="zh-CN" sz="1200" dirty="0"/>
              <a:t>[16] Cho K, van </a:t>
            </a:r>
            <a:r>
              <a:rPr lang="en-US" altLang="zh-CN" sz="1200" dirty="0" err="1"/>
              <a:t>Merriënboer</a:t>
            </a:r>
            <a:r>
              <a:rPr lang="en-US" altLang="zh-CN" sz="1200" dirty="0"/>
              <a:t> B, </a:t>
            </a:r>
            <a:r>
              <a:rPr lang="en-US" altLang="zh-CN" sz="1200" dirty="0" err="1"/>
              <a:t>Gulcehre</a:t>
            </a:r>
            <a:r>
              <a:rPr lang="en-US" altLang="zh-CN" sz="1200" dirty="0"/>
              <a:t> C, et al. Learning phrase representations using RNN encoder–decoder for statistical machine translation. In: Proc. of the 2014 Conf. on Empirical Methods in Natural Language Processing (EMNLP). 2014. 1724–1734. </a:t>
            </a:r>
          </a:p>
          <a:p>
            <a:r>
              <a:rPr lang="en-US" altLang="zh-CN" sz="1200" dirty="0"/>
              <a:t>[17] Dai AM, Le QV. Semi-supervised sequence learning. In: Advances in Neural Information Processing Systems. 2015. 3079–3087.</a:t>
            </a:r>
          </a:p>
          <a:p>
            <a:r>
              <a:rPr lang="en-US" altLang="zh-CN" sz="1200" dirty="0"/>
              <a:t>[18] Peters M, Neumann M, </a:t>
            </a:r>
            <a:r>
              <a:rPr lang="en-US" altLang="zh-CN" sz="1200" dirty="0" err="1"/>
              <a:t>Iyyer</a:t>
            </a:r>
            <a:r>
              <a:rPr lang="en-US" altLang="zh-CN" sz="1200" dirty="0"/>
              <a:t> M, et al. Deep contextualized word representations. In: Proc. of the 2018 Conf. of the North American Chapter of the Association for Computational Linguistics: Human Language Technologies, Volume 1 (Long Papers). 2018. 2227–2237.</a:t>
            </a:r>
          </a:p>
          <a:p>
            <a:r>
              <a:rPr lang="en-US" altLang="zh-CN" sz="1200" dirty="0"/>
              <a:t>[19] Radford A, Narasimhan K, </a:t>
            </a:r>
            <a:r>
              <a:rPr lang="en-US" altLang="zh-CN" sz="1200" dirty="0" err="1"/>
              <a:t>Salimans</a:t>
            </a:r>
            <a:r>
              <a:rPr lang="en-US" altLang="zh-CN" sz="1200" dirty="0"/>
              <a:t> T, et al. Improving language understanding by generative pre-training. 2019. https://s3-uswest-2.amazonaws.com/openai-assets/researchcovers/languageunsupervised/languageunderstandingpaper.pdf</a:t>
            </a:r>
          </a:p>
          <a:p>
            <a:r>
              <a:rPr lang="en-US" altLang="zh-CN" sz="1200" dirty="0"/>
              <a:t>[20] Radford A, Wu J, Child R, et al. Language models are unsupervised multitask learners. </a:t>
            </a:r>
            <a:r>
              <a:rPr lang="en-US" altLang="zh-CN" sz="1200" dirty="0" err="1"/>
              <a:t>OpenAI</a:t>
            </a:r>
            <a:r>
              <a:rPr lang="en-US" altLang="zh-CN" sz="1200" dirty="0"/>
              <a:t> Blog, 2019,1(8).</a:t>
            </a:r>
          </a:p>
          <a:p>
            <a:r>
              <a:rPr lang="en-US" altLang="zh-CN" sz="1200" dirty="0"/>
              <a:t>[21] Devlin J, Chang MW, Lee K, et al. BERT: Pre-training of deep bidirectional transformers for language understanding. In: Proc. of the 2019 Conf. of the North American Chapter of the Association for Computational Linguistics: Human Language Technologies, Volume 1 (Long and Short Papers). 2019. 4171–4186.</a:t>
            </a:r>
          </a:p>
          <a:p>
            <a:r>
              <a:rPr lang="en-US" altLang="zh-CN" sz="1200" dirty="0"/>
              <a:t>[22] Cui Y, Che W, Liu T, et al. Pre-training with whole word masking for Chinese BERT. </a:t>
            </a:r>
            <a:r>
              <a:rPr lang="en-US" altLang="zh-CN" sz="1200" dirty="0" err="1"/>
              <a:t>arXiv</a:t>
            </a:r>
            <a:r>
              <a:rPr lang="en-US" altLang="zh-CN" sz="1200" dirty="0"/>
              <a:t> Preprint </a:t>
            </a:r>
            <a:r>
              <a:rPr lang="en-US" altLang="zh-CN" sz="1200" dirty="0" err="1"/>
              <a:t>arXiv</a:t>
            </a:r>
            <a:r>
              <a:rPr lang="en-US" altLang="zh-CN" sz="1200" dirty="0"/>
              <a:t>: 1906.08101, 2019.</a:t>
            </a:r>
          </a:p>
          <a:p>
            <a:r>
              <a:rPr lang="en-US" altLang="zh-CN" sz="1200" dirty="0"/>
              <a:t>[23] Yang Z, Dai Z, Yang Y, et al. </a:t>
            </a:r>
            <a:r>
              <a:rPr lang="en-US" altLang="zh-CN" sz="1200" dirty="0" err="1"/>
              <a:t>Xlnet</a:t>
            </a:r>
            <a:r>
              <a:rPr lang="en-US" altLang="zh-CN" sz="1200" dirty="0"/>
              <a:t>: Generalized autoregressive pretraining for language understanding. In: Advances in Neural Information Processing Systems. 2019. 5754–5764.</a:t>
            </a:r>
          </a:p>
          <a:p>
            <a:r>
              <a:rPr lang="en-US" altLang="zh-CN" sz="1200" dirty="0"/>
              <a:t>[24] Liu Y, Ott M, Goyal N, et al. Roberta: A robustly optimized BERT pretraining approach. </a:t>
            </a:r>
            <a:r>
              <a:rPr lang="en-US" altLang="zh-CN" sz="1200" dirty="0" err="1"/>
              <a:t>arXiv</a:t>
            </a:r>
            <a:r>
              <a:rPr lang="en-US" altLang="zh-CN" sz="1200" dirty="0"/>
              <a:t> Preprint </a:t>
            </a:r>
            <a:r>
              <a:rPr lang="en-US" altLang="zh-CN" sz="1200" dirty="0" err="1"/>
              <a:t>arXiv</a:t>
            </a:r>
            <a:r>
              <a:rPr lang="en-US" altLang="zh-CN" sz="1200" dirty="0"/>
              <a:t>: 1907.11692, 2019.</a:t>
            </a:r>
          </a:p>
          <a:p>
            <a:r>
              <a:rPr lang="en-US" altLang="zh-CN" sz="1200" dirty="0"/>
              <a:t>[25] Joshi M, Chen D, Liu Y, et al. </a:t>
            </a:r>
            <a:r>
              <a:rPr lang="en-US" altLang="zh-CN" sz="1200" dirty="0" err="1"/>
              <a:t>SpanBERT</a:t>
            </a:r>
            <a:r>
              <a:rPr lang="en-US" altLang="zh-CN" sz="1200" dirty="0"/>
              <a:t>: Improving pre-training by representing and predicting Spans. </a:t>
            </a:r>
            <a:r>
              <a:rPr lang="en-US" altLang="zh-CN" sz="1200" dirty="0" err="1"/>
              <a:t>arXiv</a:t>
            </a:r>
            <a:r>
              <a:rPr lang="en-US" altLang="zh-CN" sz="1200" dirty="0"/>
              <a:t> Preprint </a:t>
            </a:r>
            <a:r>
              <a:rPr lang="en-US" altLang="zh-CN" sz="1200" dirty="0" err="1"/>
              <a:t>arXiv</a:t>
            </a:r>
            <a:r>
              <a:rPr lang="en-US" altLang="zh-CN" sz="1200" dirty="0"/>
              <a:t>: 1907.10529, 2019.</a:t>
            </a:r>
          </a:p>
          <a:p>
            <a:r>
              <a:rPr lang="en-US" altLang="zh-CN" sz="1200" dirty="0"/>
              <a:t>[26] Dong L, Yang N, Wang W, et al. Unified language model pre-training for natural language understanding and generation. In: Advances in Neural Information Processing Systems. 2019. 13042–13054.</a:t>
            </a:r>
          </a:p>
          <a:p>
            <a:r>
              <a:rPr lang="en-US" altLang="zh-CN" sz="1200" dirty="0"/>
              <a:t>[27] Clark K, Luong MT, Le QV, et al. ELECTRA: Pre-training text encoders as discriminators rather than generators. In: Proc. of the Int’l Conf. on Learning Representations. 2019.</a:t>
            </a:r>
          </a:p>
          <a:p>
            <a:r>
              <a:rPr lang="en-US" altLang="zh-CN" sz="1200" dirty="0"/>
              <a:t>[28] Song Y, Wang J, Liang Z, et al. Utilizing BERT intermediate layers for aspect based sentiment analysis and natural language inference. </a:t>
            </a:r>
            <a:r>
              <a:rPr lang="en-US" altLang="zh-CN" sz="1200" dirty="0" err="1"/>
              <a:t>arXiv</a:t>
            </a:r>
            <a:r>
              <a:rPr lang="en-US" altLang="zh-CN" sz="1200" dirty="0"/>
              <a:t> Preprint </a:t>
            </a:r>
            <a:r>
              <a:rPr lang="en-US" altLang="zh-CN" sz="1200" dirty="0" err="1"/>
              <a:t>arXiv</a:t>
            </a:r>
            <a:r>
              <a:rPr lang="en-US" altLang="zh-CN" sz="1200" dirty="0"/>
              <a:t>: 2002.04815, 2020.</a:t>
            </a:r>
          </a:p>
          <a:p>
            <a:r>
              <a:rPr lang="en-US" altLang="zh-CN" sz="1200" dirty="0"/>
              <a:t>[29] Lewis M, Liu Y, Goyal N, et al. Bart: Denoising sequence-to-sequence pre-training for natural language generation, translation, and comprehension. </a:t>
            </a:r>
            <a:r>
              <a:rPr lang="en-US" altLang="zh-CN" sz="1200" dirty="0" err="1"/>
              <a:t>arXiv</a:t>
            </a:r>
            <a:r>
              <a:rPr lang="en-US" altLang="zh-CN" sz="1200" dirty="0"/>
              <a:t> Preprint </a:t>
            </a:r>
            <a:r>
              <a:rPr lang="en-US" altLang="zh-CN" sz="1200" dirty="0" err="1"/>
              <a:t>arXiv</a:t>
            </a:r>
            <a:r>
              <a:rPr lang="en-US" altLang="zh-CN" sz="1200" dirty="0"/>
              <a:t>: 1910.13461, 2019.</a:t>
            </a:r>
            <a:endParaRPr lang="zh-CN" altLang="en-US" sz="1200" dirty="0"/>
          </a:p>
        </p:txBody>
      </p:sp>
    </p:spTree>
    <p:extLst>
      <p:ext uri="{BB962C8B-B14F-4D97-AF65-F5344CB8AC3E}">
        <p14:creationId xmlns:p14="http://schemas.microsoft.com/office/powerpoint/2010/main" val="24121837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7BE8BCC-7236-45DF-B1EE-78F3F20A3C77}"/>
              </a:ext>
            </a:extLst>
          </p:cNvPr>
          <p:cNvSpPr txBox="1"/>
          <p:nvPr/>
        </p:nvSpPr>
        <p:spPr>
          <a:xfrm>
            <a:off x="-1637051" y="308127"/>
            <a:ext cx="8987231"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4578"/>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rPr>
              <a:t>4 </a:t>
            </a:r>
            <a:r>
              <a:rPr kumimoji="0" lang="zh-CN" altLang="en-US" sz="2400" b="0" i="0" u="none" strike="noStrike" kern="1200" cap="none" spc="0" normalizeH="0" baseline="0" noProof="0" dirty="0">
                <a:ln>
                  <a:noFill/>
                </a:ln>
                <a:solidFill>
                  <a:srgbClr val="004578"/>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rPr>
              <a:t>预训练语言模型</a:t>
            </a:r>
            <a:r>
              <a:rPr kumimoji="0" lang="en-US" altLang="zh-CN" sz="2400" b="0" i="0" u="none" strike="noStrike" kern="1200" cap="none" spc="0" normalizeH="0" baseline="0" noProof="0" dirty="0">
                <a:ln>
                  <a:noFill/>
                </a:ln>
                <a:solidFill>
                  <a:srgbClr val="004578"/>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rPr>
              <a:t>——</a:t>
            </a:r>
            <a:r>
              <a:rPr kumimoji="0" lang="zh-CN" altLang="en-US" sz="2400" b="0" i="0" u="none" strike="noStrike" kern="1200" cap="none" spc="0" normalizeH="0" baseline="0" noProof="0" dirty="0">
                <a:ln>
                  <a:noFill/>
                </a:ln>
                <a:solidFill>
                  <a:srgbClr val="004578"/>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rPr>
              <a:t>扩展方法</a:t>
            </a:r>
          </a:p>
        </p:txBody>
      </p:sp>
      <p:grpSp>
        <p:nvGrpSpPr>
          <p:cNvPr id="24" name="组合 23"/>
          <p:cNvGrpSpPr/>
          <p:nvPr/>
        </p:nvGrpSpPr>
        <p:grpSpPr>
          <a:xfrm>
            <a:off x="10625098" y="6532"/>
            <a:ext cx="1445604" cy="1030766"/>
            <a:chOff x="597913" y="-30897"/>
            <a:chExt cx="1461155" cy="1030766"/>
          </a:xfrm>
        </p:grpSpPr>
        <p:pic>
          <p:nvPicPr>
            <p:cNvPr id="31" name="图片 3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8141" y="-30897"/>
              <a:ext cx="702231" cy="702231"/>
            </a:xfrm>
            <a:prstGeom prst="rect">
              <a:avLst/>
            </a:prstGeom>
          </p:spPr>
        </p:pic>
        <p:sp>
          <p:nvSpPr>
            <p:cNvPr id="32" name="文本框 31"/>
            <p:cNvSpPr txBox="1"/>
            <p:nvPr/>
          </p:nvSpPr>
          <p:spPr>
            <a:xfrm>
              <a:off x="597913" y="661315"/>
              <a:ext cx="1461155" cy="338554"/>
            </a:xfrm>
            <a:prstGeom prst="rect">
              <a:avLst/>
            </a:prstGeom>
            <a:noFill/>
          </p:spPr>
          <p:txBody>
            <a:bodyPr wrap="square" rtlCol="0">
              <a:spAutoFit/>
            </a:bodyPr>
            <a:lstStyle/>
            <a:p>
              <a:r>
                <a:rPr lang="zh-CN" altLang="en-US" sz="1600" dirty="0">
                  <a:solidFill>
                    <a:srgbClr val="132E65"/>
                  </a:solidFill>
                  <a:latin typeface="华文行楷" panose="02010800040101010101" pitchFamily="2" charset="-122"/>
                  <a:ea typeface="华文行楷" panose="02010800040101010101" pitchFamily="2" charset="-122"/>
                </a:rPr>
                <a:t>天津科技大学</a:t>
              </a:r>
              <a:endParaRPr lang="en-US" altLang="zh-CN" sz="1600" dirty="0">
                <a:solidFill>
                  <a:srgbClr val="132E65"/>
                </a:solidFill>
                <a:latin typeface="华文行楷" panose="02010800040101010101" pitchFamily="2" charset="-122"/>
                <a:ea typeface="华文行楷" panose="02010800040101010101" pitchFamily="2" charset="-122"/>
              </a:endParaRPr>
            </a:p>
          </p:txBody>
        </p:sp>
      </p:grpSp>
      <p:sp>
        <p:nvSpPr>
          <p:cNvPr id="11" name="文本框 10">
            <a:extLst>
              <a:ext uri="{FF2B5EF4-FFF2-40B4-BE49-F238E27FC236}">
                <a16:creationId xmlns:a16="http://schemas.microsoft.com/office/drawing/2014/main" id="{3141D097-ABB9-4E6F-BAAD-44989DB98DC9}"/>
              </a:ext>
            </a:extLst>
          </p:cNvPr>
          <p:cNvSpPr txBox="1"/>
          <p:nvPr/>
        </p:nvSpPr>
        <p:spPr>
          <a:xfrm>
            <a:off x="1135465" y="898474"/>
            <a:ext cx="6529038" cy="369332"/>
          </a:xfrm>
          <a:prstGeom prst="rect">
            <a:avLst/>
          </a:prstGeom>
          <a:noFill/>
        </p:spPr>
        <p:txBody>
          <a:bodyPr wrap="square">
            <a:spAutoFit/>
          </a:bodyPr>
          <a:lstStyle/>
          <a:p>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模型压缩方法：</a:t>
            </a:r>
          </a:p>
        </p:txBody>
      </p:sp>
      <p:sp>
        <p:nvSpPr>
          <p:cNvPr id="10" name="文本框 9">
            <a:extLst>
              <a:ext uri="{FF2B5EF4-FFF2-40B4-BE49-F238E27FC236}">
                <a16:creationId xmlns:a16="http://schemas.microsoft.com/office/drawing/2014/main" id="{3836C5A0-8A89-44B9-ADE2-00C27430AC30}"/>
              </a:ext>
            </a:extLst>
          </p:cNvPr>
          <p:cNvSpPr txBox="1"/>
          <p:nvPr/>
        </p:nvSpPr>
        <p:spPr>
          <a:xfrm>
            <a:off x="1135465" y="1356491"/>
            <a:ext cx="9786666" cy="874407"/>
          </a:xfrm>
          <a:prstGeom prst="rect">
            <a:avLst/>
          </a:prstGeom>
          <a:noFill/>
        </p:spPr>
        <p:txBody>
          <a:bodyPr wrap="square">
            <a:spAutoFit/>
          </a:bodyPr>
          <a:lstStyle/>
          <a:p>
            <a:pPr>
              <a:lnSpc>
                <a:spcPct val="150000"/>
              </a:lnSpc>
            </a:pPr>
            <a:r>
              <a:rPr lang="zh-CN" altLang="en-US" dirty="0">
                <a:latin typeface="微软雅黑" panose="020B0503020204020204" pitchFamily="34" charset="-122"/>
                <a:ea typeface="微软雅黑" panose="020B0503020204020204" pitchFamily="34" charset="-122"/>
              </a:rPr>
              <a:t>知识蒸馏：实质上就是一个“教学”过程</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旨在将大规模网络模型</a:t>
            </a:r>
            <a:r>
              <a:rPr lang="en-US" altLang="zh-CN" dirty="0">
                <a:latin typeface="微软雅黑" panose="020B0503020204020204" pitchFamily="34" charset="-122"/>
                <a:ea typeface="微软雅黑" panose="020B0503020204020204" pitchFamily="34" charset="-122"/>
              </a:rPr>
              <a:t>T</a:t>
            </a:r>
            <a:r>
              <a:rPr lang="zh-CN" altLang="en-US" dirty="0">
                <a:latin typeface="微软雅黑" panose="020B0503020204020204" pitchFamily="34" charset="-122"/>
                <a:ea typeface="微软雅黑" panose="020B0503020204020204" pitchFamily="34" charset="-122"/>
              </a:rPr>
              <a:t>中蕴含的知识转移到小规模模型</a:t>
            </a:r>
            <a:r>
              <a:rPr lang="en-US" altLang="zh-CN" dirty="0">
                <a:latin typeface="微软雅黑" panose="020B0503020204020204" pitchFamily="34" charset="-122"/>
                <a:ea typeface="微软雅黑" panose="020B0503020204020204" pitchFamily="34" charset="-122"/>
              </a:rPr>
              <a:t>S</a:t>
            </a:r>
            <a:r>
              <a:rPr lang="zh-CN" altLang="en-US" dirty="0">
                <a:latin typeface="微软雅黑" panose="020B0503020204020204" pitchFamily="34" charset="-122"/>
                <a:ea typeface="微软雅黑" panose="020B0503020204020204" pitchFamily="34" charset="-122"/>
              </a:rPr>
              <a:t>中</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使模型</a:t>
            </a:r>
            <a:r>
              <a:rPr lang="en-US" altLang="zh-CN" dirty="0">
                <a:latin typeface="微软雅黑" panose="020B0503020204020204" pitchFamily="34" charset="-122"/>
                <a:ea typeface="微软雅黑" panose="020B0503020204020204" pitchFamily="34" charset="-122"/>
              </a:rPr>
              <a:t>S</a:t>
            </a:r>
            <a:r>
              <a:rPr lang="zh-CN" altLang="en-US" dirty="0">
                <a:latin typeface="微软雅黑" panose="020B0503020204020204" pitchFamily="34" charset="-122"/>
                <a:ea typeface="微软雅黑" panose="020B0503020204020204" pitchFamily="34" charset="-122"/>
              </a:rPr>
              <a:t>尽可能地模仿</a:t>
            </a:r>
            <a:r>
              <a:rPr lang="en-US" altLang="zh-CN" dirty="0">
                <a:latin typeface="微软雅黑" panose="020B0503020204020204" pitchFamily="34" charset="-122"/>
                <a:ea typeface="微软雅黑" panose="020B0503020204020204" pitchFamily="34" charset="-122"/>
              </a:rPr>
              <a:t>T</a:t>
            </a:r>
            <a:r>
              <a:rPr lang="zh-CN" altLang="en-US" dirty="0">
                <a:latin typeface="微软雅黑" panose="020B0503020204020204" pitchFamily="34" charset="-122"/>
                <a:ea typeface="微软雅黑" panose="020B0503020204020204" pitchFamily="34" charset="-122"/>
              </a:rPr>
              <a:t>的行为。</a:t>
            </a:r>
          </a:p>
        </p:txBody>
      </p:sp>
      <p:sp>
        <p:nvSpPr>
          <p:cNvPr id="14" name="文本框 13">
            <a:extLst>
              <a:ext uri="{FF2B5EF4-FFF2-40B4-BE49-F238E27FC236}">
                <a16:creationId xmlns:a16="http://schemas.microsoft.com/office/drawing/2014/main" id="{84EE23FF-1361-4474-AAE3-A65F4851431F}"/>
              </a:ext>
            </a:extLst>
          </p:cNvPr>
          <p:cNvSpPr txBox="1"/>
          <p:nvPr/>
        </p:nvSpPr>
        <p:spPr>
          <a:xfrm>
            <a:off x="1135465" y="2164884"/>
            <a:ext cx="9786666" cy="874407"/>
          </a:xfrm>
          <a:prstGeom prst="rect">
            <a:avLst/>
          </a:prstGeom>
          <a:noFill/>
        </p:spPr>
        <p:txBody>
          <a:bodyPr wrap="square">
            <a:spAutoFit/>
          </a:bodyPr>
          <a:lstStyle/>
          <a:p>
            <a:pPr>
              <a:lnSpc>
                <a:spcPct val="150000"/>
              </a:lnSpc>
            </a:pPr>
            <a:r>
              <a:rPr lang="zh-CN" altLang="en-US" dirty="0">
                <a:latin typeface="微软雅黑" panose="020B0503020204020204" pitchFamily="34" charset="-122"/>
                <a:ea typeface="微软雅黑" panose="020B0503020204020204" pitchFamily="34" charset="-122"/>
              </a:rPr>
              <a:t>参数量化：实际上就是通过将模型中高精度</a:t>
            </a:r>
            <a:r>
              <a:rPr lang="en-US" altLang="zh-CN" dirty="0">
                <a:latin typeface="微软雅黑" panose="020B0503020204020204" pitchFamily="34" charset="-122"/>
                <a:ea typeface="微软雅黑" panose="020B0503020204020204" pitchFamily="34" charset="-122"/>
              </a:rPr>
              <a:t>(32bit</a:t>
            </a:r>
            <a:r>
              <a:rPr lang="zh-CN" altLang="en-US" dirty="0">
                <a:latin typeface="微软雅黑" panose="020B0503020204020204" pitchFamily="34" charset="-122"/>
                <a:ea typeface="微软雅黑" panose="020B0503020204020204" pitchFamily="34" charset="-122"/>
              </a:rPr>
              <a:t>等</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矩阵转换为低精度</a:t>
            </a:r>
            <a:r>
              <a:rPr lang="en-US" altLang="zh-CN" dirty="0">
                <a:latin typeface="微软雅黑" panose="020B0503020204020204" pitchFamily="34" charset="-122"/>
                <a:ea typeface="微软雅黑" panose="020B0503020204020204" pitchFamily="34" charset="-122"/>
              </a:rPr>
              <a:t>(8bit</a:t>
            </a:r>
            <a:r>
              <a:rPr lang="zh-CN" altLang="en-US" dirty="0">
                <a:latin typeface="微软雅黑" panose="020B0503020204020204" pitchFamily="34" charset="-122"/>
                <a:ea typeface="微软雅黑" panose="020B0503020204020204" pitchFamily="34" charset="-122"/>
              </a:rPr>
              <a:t>等</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在矩阵运算以及激活函数等部分中使用低精度来加速推理时间并降低模型对存储空间的要求</a:t>
            </a:r>
            <a:r>
              <a:rPr lang="en-US" altLang="zh-CN"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
        <p:nvSpPr>
          <p:cNvPr id="15" name="文本框 14">
            <a:extLst>
              <a:ext uri="{FF2B5EF4-FFF2-40B4-BE49-F238E27FC236}">
                <a16:creationId xmlns:a16="http://schemas.microsoft.com/office/drawing/2014/main" id="{3971DFE3-0FB0-4E34-921E-DD89620379CB}"/>
              </a:ext>
            </a:extLst>
          </p:cNvPr>
          <p:cNvSpPr txBox="1"/>
          <p:nvPr/>
        </p:nvSpPr>
        <p:spPr>
          <a:xfrm>
            <a:off x="1135465" y="2973277"/>
            <a:ext cx="10426390" cy="874407"/>
          </a:xfrm>
          <a:prstGeom prst="rect">
            <a:avLst/>
          </a:prstGeom>
          <a:noFill/>
        </p:spPr>
        <p:txBody>
          <a:bodyPr wrap="square">
            <a:spAutoFit/>
          </a:bodyPr>
          <a:lstStyle/>
          <a:p>
            <a:pPr>
              <a:lnSpc>
                <a:spcPct val="150000"/>
              </a:lnSpc>
            </a:pPr>
            <a:r>
              <a:rPr lang="zh-CN" altLang="en-US" dirty="0">
                <a:latin typeface="微软雅黑" panose="020B0503020204020204" pitchFamily="34" charset="-122"/>
                <a:ea typeface="微软雅黑" panose="020B0503020204020204" pitchFamily="34" charset="-122"/>
              </a:rPr>
              <a:t>网络剪枝：剪枝(pruning)方法旨在对大规模模型中的权重连接、神经元或者权重矩阵取其精华去其糟粕,将不活跃或对模型影响低的结构予以去除,在保证性能的条件下缩小模型规模.</a:t>
            </a:r>
            <a:endParaRPr lang="en-US" altLang="zh-CN" dirty="0">
              <a:latin typeface="微软雅黑" panose="020B0503020204020204" pitchFamily="34" charset="-122"/>
              <a:ea typeface="微软雅黑" panose="020B0503020204020204" pitchFamily="34" charset="-122"/>
            </a:endParaRPr>
          </a:p>
        </p:txBody>
      </p:sp>
      <p:sp>
        <p:nvSpPr>
          <p:cNvPr id="16" name="文本框 15">
            <a:extLst>
              <a:ext uri="{FF2B5EF4-FFF2-40B4-BE49-F238E27FC236}">
                <a16:creationId xmlns:a16="http://schemas.microsoft.com/office/drawing/2014/main" id="{7BF4B70E-0BA0-456F-8999-CC7EBEA4CAE8}"/>
              </a:ext>
            </a:extLst>
          </p:cNvPr>
          <p:cNvSpPr txBox="1"/>
          <p:nvPr/>
        </p:nvSpPr>
        <p:spPr>
          <a:xfrm>
            <a:off x="1135465" y="3940038"/>
            <a:ext cx="6529038" cy="369332"/>
          </a:xfrm>
          <a:prstGeom prst="rect">
            <a:avLst/>
          </a:prstGeom>
          <a:noFill/>
        </p:spPr>
        <p:txBody>
          <a:bodyPr wrap="square">
            <a:spAutoFit/>
          </a:bodyPr>
          <a:lstStyle/>
          <a:p>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多模态方法：主要涉及视觉和文本两种模态的融合</a:t>
            </a:r>
          </a:p>
        </p:txBody>
      </p:sp>
      <p:sp>
        <p:nvSpPr>
          <p:cNvPr id="17" name="文本框 16">
            <a:extLst>
              <a:ext uri="{FF2B5EF4-FFF2-40B4-BE49-F238E27FC236}">
                <a16:creationId xmlns:a16="http://schemas.microsoft.com/office/drawing/2014/main" id="{70207830-5D51-4FD1-907B-DFE42C641872}"/>
              </a:ext>
            </a:extLst>
          </p:cNvPr>
          <p:cNvSpPr txBox="1"/>
          <p:nvPr/>
        </p:nvSpPr>
        <p:spPr>
          <a:xfrm>
            <a:off x="1135465" y="4447912"/>
            <a:ext cx="8766818" cy="369332"/>
          </a:xfrm>
          <a:prstGeom prst="rect">
            <a:avLst/>
          </a:prstGeom>
          <a:noFill/>
        </p:spPr>
        <p:txBody>
          <a:bodyPr wrap="square">
            <a:spAutoFit/>
          </a:bodyPr>
          <a:lstStyle/>
          <a:p>
            <a:r>
              <a:rPr lang="zh-CN" altLang="en-US" dirty="0">
                <a:latin typeface="微软雅黑" panose="020B0503020204020204" pitchFamily="34" charset="-122"/>
                <a:ea typeface="微软雅黑" panose="020B0503020204020204" pitchFamily="34" charset="-122"/>
              </a:rPr>
              <a:t>方法</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：直接将视觉和文本流进行跨模态预训练</a:t>
            </a:r>
          </a:p>
        </p:txBody>
      </p:sp>
      <p:sp>
        <p:nvSpPr>
          <p:cNvPr id="18" name="文本框 17">
            <a:extLst>
              <a:ext uri="{FF2B5EF4-FFF2-40B4-BE49-F238E27FC236}">
                <a16:creationId xmlns:a16="http://schemas.microsoft.com/office/drawing/2014/main" id="{8ACD01A9-C9B1-406F-8487-0A9DFBADFEF0}"/>
              </a:ext>
            </a:extLst>
          </p:cNvPr>
          <p:cNvSpPr txBox="1"/>
          <p:nvPr/>
        </p:nvSpPr>
        <p:spPr>
          <a:xfrm>
            <a:off x="1135465" y="4853842"/>
            <a:ext cx="8198106" cy="369332"/>
          </a:xfrm>
          <a:prstGeom prst="rect">
            <a:avLst/>
          </a:prstGeom>
          <a:noFill/>
        </p:spPr>
        <p:txBody>
          <a:bodyPr wrap="square">
            <a:spAutoFit/>
          </a:bodyPr>
          <a:lstStyle/>
          <a:p>
            <a:r>
              <a:rPr lang="zh-CN" altLang="en-US" dirty="0">
                <a:latin typeface="微软雅黑" panose="020B0503020204020204" pitchFamily="34" charset="-122"/>
                <a:ea typeface="微软雅黑" panose="020B0503020204020204" pitchFamily="34" charset="-122"/>
              </a:rPr>
              <a:t>方法</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：先对两个模态编码,然后再使用编码后的表示进行跨模态融合</a:t>
            </a:r>
          </a:p>
        </p:txBody>
      </p:sp>
      <p:sp>
        <p:nvSpPr>
          <p:cNvPr id="19" name="文本框 18">
            <a:extLst>
              <a:ext uri="{FF2B5EF4-FFF2-40B4-BE49-F238E27FC236}">
                <a16:creationId xmlns:a16="http://schemas.microsoft.com/office/drawing/2014/main" id="{2233192B-64AE-44EE-AADA-34177BD6D0F8}"/>
              </a:ext>
            </a:extLst>
          </p:cNvPr>
          <p:cNvSpPr txBox="1"/>
          <p:nvPr/>
        </p:nvSpPr>
        <p:spPr>
          <a:xfrm>
            <a:off x="1135464" y="5407882"/>
            <a:ext cx="10220107" cy="646331"/>
          </a:xfrm>
          <a:prstGeom prst="rect">
            <a:avLst/>
          </a:prstGeom>
          <a:noFill/>
        </p:spPr>
        <p:txBody>
          <a:bodyPr wrap="square">
            <a:spAutoFit/>
          </a:bodyPr>
          <a:lstStyle/>
          <a:p>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跨语言方法：使得模型学习不同语言间的一致性，在低资源语言的下游任务上仍能保持良好的性能表现。</a:t>
            </a:r>
          </a:p>
        </p:txBody>
      </p:sp>
    </p:spTree>
    <p:extLst>
      <p:ext uri="{BB962C8B-B14F-4D97-AF65-F5344CB8AC3E}">
        <p14:creationId xmlns:p14="http://schemas.microsoft.com/office/powerpoint/2010/main" val="12523772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7BE8BCC-7236-45DF-B1EE-78F3F20A3C77}"/>
              </a:ext>
            </a:extLst>
          </p:cNvPr>
          <p:cNvSpPr txBox="1"/>
          <p:nvPr/>
        </p:nvSpPr>
        <p:spPr>
          <a:xfrm>
            <a:off x="-1637051" y="308127"/>
            <a:ext cx="8987231"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4578"/>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rPr>
              <a:t>4 </a:t>
            </a:r>
            <a:r>
              <a:rPr kumimoji="0" lang="zh-CN" altLang="en-US" sz="2400" b="0" i="0" u="none" strike="noStrike" kern="1200" cap="none" spc="0" normalizeH="0" baseline="0" noProof="0" dirty="0">
                <a:ln>
                  <a:noFill/>
                </a:ln>
                <a:solidFill>
                  <a:srgbClr val="004578"/>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rPr>
              <a:t>预训练语言模型</a:t>
            </a:r>
            <a:r>
              <a:rPr kumimoji="0" lang="en-US" altLang="zh-CN" sz="2400" b="0" i="0" u="none" strike="noStrike" kern="1200" cap="none" spc="0" normalizeH="0" baseline="0" noProof="0" dirty="0">
                <a:ln>
                  <a:noFill/>
                </a:ln>
                <a:solidFill>
                  <a:srgbClr val="004578"/>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rPr>
              <a:t>——</a:t>
            </a:r>
            <a:r>
              <a:rPr kumimoji="0" lang="zh-CN" altLang="en-US" sz="2400" b="0" i="0" u="none" strike="noStrike" kern="1200" cap="none" spc="0" normalizeH="0" baseline="0" noProof="0" dirty="0">
                <a:ln>
                  <a:noFill/>
                </a:ln>
                <a:solidFill>
                  <a:srgbClr val="004578"/>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rPr>
              <a:t>发展历程</a:t>
            </a:r>
          </a:p>
        </p:txBody>
      </p:sp>
      <p:grpSp>
        <p:nvGrpSpPr>
          <p:cNvPr id="24" name="组合 23"/>
          <p:cNvGrpSpPr/>
          <p:nvPr/>
        </p:nvGrpSpPr>
        <p:grpSpPr>
          <a:xfrm>
            <a:off x="10625098" y="6532"/>
            <a:ext cx="1445604" cy="1030766"/>
            <a:chOff x="597913" y="-30897"/>
            <a:chExt cx="1461155" cy="1030766"/>
          </a:xfrm>
        </p:grpSpPr>
        <p:pic>
          <p:nvPicPr>
            <p:cNvPr id="31" name="图片 3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8141" y="-30897"/>
              <a:ext cx="702231" cy="702231"/>
            </a:xfrm>
            <a:prstGeom prst="rect">
              <a:avLst/>
            </a:prstGeom>
          </p:spPr>
        </p:pic>
        <p:sp>
          <p:nvSpPr>
            <p:cNvPr id="32" name="文本框 31"/>
            <p:cNvSpPr txBox="1"/>
            <p:nvPr/>
          </p:nvSpPr>
          <p:spPr>
            <a:xfrm>
              <a:off x="597913" y="661315"/>
              <a:ext cx="1461155" cy="338554"/>
            </a:xfrm>
            <a:prstGeom prst="rect">
              <a:avLst/>
            </a:prstGeom>
            <a:noFill/>
          </p:spPr>
          <p:txBody>
            <a:bodyPr wrap="square" rtlCol="0">
              <a:spAutoFit/>
            </a:bodyPr>
            <a:lstStyle/>
            <a:p>
              <a:r>
                <a:rPr lang="zh-CN" altLang="en-US" sz="1600" dirty="0">
                  <a:solidFill>
                    <a:srgbClr val="132E65"/>
                  </a:solidFill>
                  <a:latin typeface="华文行楷" panose="02010800040101010101" pitchFamily="2" charset="-122"/>
                  <a:ea typeface="华文行楷" panose="02010800040101010101" pitchFamily="2" charset="-122"/>
                </a:rPr>
                <a:t>天津科技大学</a:t>
              </a:r>
              <a:endParaRPr lang="en-US" altLang="zh-CN" sz="1600" dirty="0">
                <a:solidFill>
                  <a:srgbClr val="132E65"/>
                </a:solidFill>
                <a:latin typeface="华文行楷" panose="02010800040101010101" pitchFamily="2" charset="-122"/>
                <a:ea typeface="华文行楷" panose="02010800040101010101" pitchFamily="2" charset="-122"/>
              </a:endParaRPr>
            </a:p>
          </p:txBody>
        </p:sp>
      </p:grpSp>
      <p:pic>
        <p:nvPicPr>
          <p:cNvPr id="7" name="图片 6">
            <a:extLst>
              <a:ext uri="{FF2B5EF4-FFF2-40B4-BE49-F238E27FC236}">
                <a16:creationId xmlns:a16="http://schemas.microsoft.com/office/drawing/2014/main" id="{88376138-9B8F-4D85-9266-AA9E130DBBD8}"/>
              </a:ext>
            </a:extLst>
          </p:cNvPr>
          <p:cNvPicPr>
            <a:picLocks noChangeAspect="1"/>
          </p:cNvPicPr>
          <p:nvPr/>
        </p:nvPicPr>
        <p:blipFill>
          <a:blip r:embed="rId4"/>
          <a:stretch>
            <a:fillRect/>
          </a:stretch>
        </p:blipFill>
        <p:spPr>
          <a:xfrm>
            <a:off x="576608" y="1304928"/>
            <a:ext cx="10515516" cy="5055346"/>
          </a:xfrm>
          <a:prstGeom prst="rect">
            <a:avLst/>
          </a:prstGeom>
        </p:spPr>
      </p:pic>
    </p:spTree>
    <p:extLst>
      <p:ext uri="{BB962C8B-B14F-4D97-AF65-F5344CB8AC3E}">
        <p14:creationId xmlns:p14="http://schemas.microsoft.com/office/powerpoint/2010/main" val="29596712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7BE8BCC-7236-45DF-B1EE-78F3F20A3C77}"/>
              </a:ext>
            </a:extLst>
          </p:cNvPr>
          <p:cNvSpPr txBox="1"/>
          <p:nvPr/>
        </p:nvSpPr>
        <p:spPr>
          <a:xfrm>
            <a:off x="-1772394" y="209862"/>
            <a:ext cx="8987231"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4578"/>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rPr>
              <a:t>4 </a:t>
            </a:r>
            <a:r>
              <a:rPr kumimoji="0" lang="zh-CN" altLang="en-US" sz="2400" b="0" i="0" u="none" strike="noStrike" kern="1200" cap="none" spc="0" normalizeH="0" baseline="0" noProof="0" dirty="0">
                <a:ln>
                  <a:noFill/>
                </a:ln>
                <a:solidFill>
                  <a:srgbClr val="004578"/>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rPr>
              <a:t>预训练语言模型</a:t>
            </a:r>
            <a:r>
              <a:rPr kumimoji="0" lang="en-US" altLang="zh-CN" sz="2400" b="0" i="0" u="none" strike="noStrike" kern="1200" cap="none" spc="0" normalizeH="0" baseline="0" noProof="0" dirty="0">
                <a:ln>
                  <a:noFill/>
                </a:ln>
                <a:solidFill>
                  <a:srgbClr val="004578"/>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rPr>
              <a:t>——</a:t>
            </a:r>
            <a:r>
              <a:rPr kumimoji="0" lang="zh-CN" altLang="en-US" sz="2400" b="0" i="0" u="none" strike="noStrike" kern="1200" cap="none" spc="0" normalizeH="0" baseline="0" noProof="0" dirty="0">
                <a:ln>
                  <a:noFill/>
                </a:ln>
                <a:solidFill>
                  <a:srgbClr val="004578"/>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rPr>
              <a:t>应用</a:t>
            </a:r>
          </a:p>
        </p:txBody>
      </p:sp>
      <p:grpSp>
        <p:nvGrpSpPr>
          <p:cNvPr id="24" name="组合 23"/>
          <p:cNvGrpSpPr/>
          <p:nvPr/>
        </p:nvGrpSpPr>
        <p:grpSpPr>
          <a:xfrm>
            <a:off x="10625098" y="6532"/>
            <a:ext cx="1445604" cy="1030766"/>
            <a:chOff x="597913" y="-30897"/>
            <a:chExt cx="1461155" cy="1030766"/>
          </a:xfrm>
        </p:grpSpPr>
        <p:pic>
          <p:nvPicPr>
            <p:cNvPr id="31" name="图片 3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8141" y="-30897"/>
              <a:ext cx="702231" cy="702231"/>
            </a:xfrm>
            <a:prstGeom prst="rect">
              <a:avLst/>
            </a:prstGeom>
          </p:spPr>
        </p:pic>
        <p:sp>
          <p:nvSpPr>
            <p:cNvPr id="32" name="文本框 31"/>
            <p:cNvSpPr txBox="1"/>
            <p:nvPr/>
          </p:nvSpPr>
          <p:spPr>
            <a:xfrm>
              <a:off x="597913" y="661315"/>
              <a:ext cx="1461155" cy="338554"/>
            </a:xfrm>
            <a:prstGeom prst="rect">
              <a:avLst/>
            </a:prstGeom>
            <a:noFill/>
          </p:spPr>
          <p:txBody>
            <a:bodyPr wrap="square" rtlCol="0">
              <a:spAutoFit/>
            </a:bodyPr>
            <a:lstStyle/>
            <a:p>
              <a:r>
                <a:rPr lang="zh-CN" altLang="en-US" sz="1600" dirty="0">
                  <a:solidFill>
                    <a:srgbClr val="132E65"/>
                  </a:solidFill>
                  <a:latin typeface="华文行楷" panose="02010800040101010101" pitchFamily="2" charset="-122"/>
                  <a:ea typeface="华文行楷" panose="02010800040101010101" pitchFamily="2" charset="-122"/>
                </a:rPr>
                <a:t>天津科技大学</a:t>
              </a:r>
              <a:endParaRPr lang="en-US" altLang="zh-CN" sz="1600" dirty="0">
                <a:solidFill>
                  <a:srgbClr val="132E65"/>
                </a:solidFill>
                <a:latin typeface="华文行楷" panose="02010800040101010101" pitchFamily="2" charset="-122"/>
                <a:ea typeface="华文行楷" panose="02010800040101010101" pitchFamily="2" charset="-122"/>
              </a:endParaRPr>
            </a:p>
          </p:txBody>
        </p:sp>
      </p:grpSp>
      <p:sp>
        <p:nvSpPr>
          <p:cNvPr id="11" name="文本框 10">
            <a:extLst>
              <a:ext uri="{FF2B5EF4-FFF2-40B4-BE49-F238E27FC236}">
                <a16:creationId xmlns:a16="http://schemas.microsoft.com/office/drawing/2014/main" id="{3141D097-ABB9-4E6F-BAAD-44989DB98DC9}"/>
              </a:ext>
            </a:extLst>
          </p:cNvPr>
          <p:cNvSpPr txBox="1"/>
          <p:nvPr/>
        </p:nvSpPr>
        <p:spPr>
          <a:xfrm>
            <a:off x="800929" y="979303"/>
            <a:ext cx="6529038" cy="458908"/>
          </a:xfrm>
          <a:prstGeom prst="rect">
            <a:avLst/>
          </a:prstGeom>
          <a:noFill/>
        </p:spPr>
        <p:txBody>
          <a:bodyPr wrap="square">
            <a:spAutoFit/>
          </a:bodyPr>
          <a:lstStyle/>
          <a:p>
            <a:pPr>
              <a:lnSpc>
                <a:spcPct val="150000"/>
              </a:lnSpc>
            </a:pPr>
            <a:r>
              <a:rPr lang="zh-CN" altLang="en-US" dirty="0">
                <a:latin typeface="微软雅黑" panose="020B0503020204020204" pitchFamily="34" charset="-122"/>
                <a:ea typeface="微软雅黑" panose="020B0503020204020204" pitchFamily="34" charset="-122"/>
              </a:rPr>
              <a:t>特定方面的情感分析方面：</a:t>
            </a:r>
          </a:p>
        </p:txBody>
      </p:sp>
      <p:sp>
        <p:nvSpPr>
          <p:cNvPr id="10" name="文本框 9">
            <a:extLst>
              <a:ext uri="{FF2B5EF4-FFF2-40B4-BE49-F238E27FC236}">
                <a16:creationId xmlns:a16="http://schemas.microsoft.com/office/drawing/2014/main" id="{3836C5A0-8A89-44B9-ADE2-00C27430AC30}"/>
              </a:ext>
            </a:extLst>
          </p:cNvPr>
          <p:cNvSpPr txBox="1"/>
          <p:nvPr/>
        </p:nvSpPr>
        <p:spPr>
          <a:xfrm>
            <a:off x="800929" y="1526345"/>
            <a:ext cx="9786666" cy="874407"/>
          </a:xfrm>
          <a:prstGeom prst="rect">
            <a:avLst/>
          </a:prstGeom>
          <a:noFill/>
        </p:spPr>
        <p:txBody>
          <a:bodyPr wrap="square">
            <a:spAutoFit/>
          </a:bodyPr>
          <a:lstStyle/>
          <a:p>
            <a:pPr>
              <a:lnSpc>
                <a:spcPct val="150000"/>
              </a:lnSpc>
            </a:pPr>
            <a:r>
              <a:rPr lang="en-US" altLang="zh-CN" dirty="0">
                <a:latin typeface="微软雅黑" panose="020B0503020204020204" pitchFamily="34" charset="-122"/>
                <a:ea typeface="微软雅黑" panose="020B0503020204020204" pitchFamily="34" charset="-122"/>
              </a:rPr>
              <a:t>Sun</a:t>
            </a:r>
            <a:r>
              <a:rPr lang="zh-CN" altLang="en-US" dirty="0">
                <a:latin typeface="微软雅黑" panose="020B0503020204020204" pitchFamily="34" charset="-122"/>
                <a:ea typeface="微软雅黑" panose="020B0503020204020204" pitchFamily="34" charset="-122"/>
              </a:rPr>
              <a:t>等人</a:t>
            </a:r>
            <a:r>
              <a:rPr kumimoji="0" lang="en-US" altLang="zh-CN" sz="1600" b="0" i="0" u="none" strike="noStrike" kern="1200" cap="none" spc="0" normalizeH="0" baseline="90000" noProof="0" dirty="0">
                <a:ln>
                  <a:noFill/>
                </a:ln>
                <a:solidFill>
                  <a:prstClr val="black"/>
                </a:solidFill>
                <a:effectLst/>
                <a:uLnTx/>
                <a:uFillTx/>
                <a:latin typeface="微软雅黑" panose="020B0503020204020204" pitchFamily="34" charset="-122"/>
                <a:ea typeface="微软雅黑" panose="020B0503020204020204" pitchFamily="34" charset="-122"/>
              </a:rPr>
              <a:t>[30]</a:t>
            </a:r>
            <a:r>
              <a:rPr lang="zh-CN" altLang="en-US" dirty="0">
                <a:latin typeface="微软雅黑" panose="020B0503020204020204" pitchFamily="34" charset="-122"/>
                <a:ea typeface="微软雅黑" panose="020B0503020204020204" pitchFamily="34" charset="-122"/>
              </a:rPr>
              <a:t>使用</a:t>
            </a:r>
            <a:r>
              <a:rPr lang="en-US" altLang="zh-CN" dirty="0">
                <a:latin typeface="微软雅黑" panose="020B0503020204020204" pitchFamily="34" charset="-122"/>
                <a:ea typeface="微软雅黑" panose="020B0503020204020204" pitchFamily="34" charset="-122"/>
              </a:rPr>
              <a:t>BERT</a:t>
            </a:r>
            <a:r>
              <a:rPr lang="zh-CN" altLang="en-US" dirty="0">
                <a:latin typeface="微软雅黑" panose="020B0503020204020204" pitchFamily="34" charset="-122"/>
                <a:ea typeface="微软雅黑" panose="020B0503020204020204" pitchFamily="34" charset="-122"/>
              </a:rPr>
              <a:t>模型作为特征抽取器</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并对模型进行微调</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在单句和句对两类输入的方面情感分析任务上都取得了相当大的性能提升</a:t>
            </a:r>
          </a:p>
        </p:txBody>
      </p:sp>
      <p:sp>
        <p:nvSpPr>
          <p:cNvPr id="12" name="文本框 11">
            <a:extLst>
              <a:ext uri="{FF2B5EF4-FFF2-40B4-BE49-F238E27FC236}">
                <a16:creationId xmlns:a16="http://schemas.microsoft.com/office/drawing/2014/main" id="{3BD11CB7-76E2-4448-89CC-2FDA946A8304}"/>
              </a:ext>
            </a:extLst>
          </p:cNvPr>
          <p:cNvSpPr txBox="1"/>
          <p:nvPr/>
        </p:nvSpPr>
        <p:spPr>
          <a:xfrm>
            <a:off x="800929" y="2327086"/>
            <a:ext cx="10171872" cy="874407"/>
          </a:xfrm>
          <a:prstGeom prst="rect">
            <a:avLst/>
          </a:prstGeom>
          <a:noFill/>
        </p:spPr>
        <p:txBody>
          <a:bodyPr wrap="square">
            <a:spAutoFit/>
          </a:bodyPr>
          <a:lstStyle/>
          <a:p>
            <a:pPr>
              <a:lnSpc>
                <a:spcPct val="150000"/>
              </a:lnSpc>
            </a:pPr>
            <a:r>
              <a:rPr lang="zh-CN" altLang="en-US" dirty="0">
                <a:latin typeface="微软雅黑" panose="020B0503020204020204" pitchFamily="34" charset="-122"/>
                <a:ea typeface="微软雅黑" panose="020B0503020204020204" pitchFamily="34" charset="-122"/>
              </a:rPr>
              <a:t>Karimi等人</a:t>
            </a:r>
            <a:r>
              <a:rPr kumimoji="0" lang="en-US" altLang="zh-CN" sz="1600" b="0" i="0" u="none" strike="noStrike" kern="1200" cap="none" spc="0" normalizeH="0" baseline="90000" noProof="0" dirty="0">
                <a:ln>
                  <a:noFill/>
                </a:ln>
                <a:solidFill>
                  <a:prstClr val="black"/>
                </a:solidFill>
                <a:effectLst/>
                <a:uLnTx/>
                <a:uFillTx/>
                <a:latin typeface="微软雅黑" panose="020B0503020204020204" pitchFamily="34" charset="-122"/>
                <a:ea typeface="微软雅黑" panose="020B0503020204020204" pitchFamily="34" charset="-122"/>
              </a:rPr>
              <a:t>[31]</a:t>
            </a:r>
            <a:r>
              <a:rPr lang="zh-CN" altLang="en-US" dirty="0">
                <a:latin typeface="微软雅黑" panose="020B0503020204020204" pitchFamily="34" charset="-122"/>
                <a:ea typeface="微软雅黑" panose="020B0503020204020204" pitchFamily="34" charset="-122"/>
              </a:rPr>
              <a:t>将对抗训练思想引入到模型学习过程，使用后训练 </a:t>
            </a:r>
            <a:r>
              <a:rPr lang="en-US" altLang="zh-CN" dirty="0">
                <a:latin typeface="微软雅黑" panose="020B0503020204020204" pitchFamily="34" charset="-122"/>
                <a:ea typeface="微软雅黑" panose="020B0503020204020204" pitchFamily="34" charset="-122"/>
              </a:rPr>
              <a:t>BERT</a:t>
            </a:r>
            <a:r>
              <a:rPr lang="zh-CN" altLang="en-US" dirty="0">
                <a:latin typeface="微软雅黑" panose="020B0503020204020204" pitchFamily="34" charset="-122"/>
                <a:ea typeface="微软雅黑" panose="020B0503020204020204" pitchFamily="34" charset="-122"/>
              </a:rPr>
              <a:t>作为语言模型</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在方面抽取和方面情感分析两个子任务上都取得了性能上的改进。</a:t>
            </a:r>
          </a:p>
        </p:txBody>
      </p:sp>
      <p:sp>
        <p:nvSpPr>
          <p:cNvPr id="14" name="文本框 13">
            <a:extLst>
              <a:ext uri="{FF2B5EF4-FFF2-40B4-BE49-F238E27FC236}">
                <a16:creationId xmlns:a16="http://schemas.microsoft.com/office/drawing/2014/main" id="{86503B7C-5517-4A0D-B15A-1BEBA8F21586}"/>
              </a:ext>
            </a:extLst>
          </p:cNvPr>
          <p:cNvSpPr txBox="1"/>
          <p:nvPr/>
        </p:nvSpPr>
        <p:spPr>
          <a:xfrm>
            <a:off x="800929" y="3204694"/>
            <a:ext cx="10481423" cy="458908"/>
          </a:xfrm>
          <a:prstGeom prst="rect">
            <a:avLst/>
          </a:prstGeom>
          <a:noFill/>
        </p:spPr>
        <p:txBody>
          <a:bodyPr wrap="square">
            <a:spAutoFit/>
          </a:bodyPr>
          <a:lstStyle/>
          <a:p>
            <a:pPr>
              <a:lnSpc>
                <a:spcPct val="150000"/>
              </a:lnSpc>
            </a:pPr>
            <a:r>
              <a:rPr lang="zh-CN" altLang="en-US" dirty="0">
                <a:latin typeface="微软雅黑" panose="020B0503020204020204" pitchFamily="34" charset="-122"/>
                <a:ea typeface="微软雅黑" panose="020B0503020204020204" pitchFamily="34" charset="-122"/>
              </a:rPr>
              <a:t>Song等人</a:t>
            </a:r>
            <a:r>
              <a:rPr kumimoji="0" lang="en-US" altLang="zh-CN" sz="1600" b="0" i="0" u="none" strike="noStrike" kern="1200" cap="none" spc="0" normalizeH="0" baseline="90000" noProof="0" dirty="0">
                <a:ln>
                  <a:noFill/>
                </a:ln>
                <a:solidFill>
                  <a:prstClr val="black"/>
                </a:solidFill>
                <a:effectLst/>
                <a:uLnTx/>
                <a:uFillTx/>
                <a:latin typeface="微软雅黑" panose="020B0503020204020204" pitchFamily="34" charset="-122"/>
                <a:ea typeface="微软雅黑" panose="020B0503020204020204" pitchFamily="34" charset="-122"/>
              </a:rPr>
              <a:t>[32]</a:t>
            </a:r>
            <a:r>
              <a:rPr lang="zh-CN" altLang="en-US" dirty="0">
                <a:latin typeface="微软雅黑" panose="020B0503020204020204" pitchFamily="34" charset="-122"/>
                <a:ea typeface="微软雅黑" panose="020B0503020204020204" pitchFamily="34" charset="-122"/>
              </a:rPr>
              <a:t>提出使用 BERT隐藏层中蕴含的知识以增强其在基于方面的情感分析任务中的表现。</a:t>
            </a:r>
          </a:p>
        </p:txBody>
      </p:sp>
      <p:sp>
        <p:nvSpPr>
          <p:cNvPr id="15" name="文本框 14">
            <a:extLst>
              <a:ext uri="{FF2B5EF4-FFF2-40B4-BE49-F238E27FC236}">
                <a16:creationId xmlns:a16="http://schemas.microsoft.com/office/drawing/2014/main" id="{6425D00C-0BC7-4A91-A64D-4CF8881E68CC}"/>
              </a:ext>
            </a:extLst>
          </p:cNvPr>
          <p:cNvSpPr txBox="1"/>
          <p:nvPr/>
        </p:nvSpPr>
        <p:spPr>
          <a:xfrm>
            <a:off x="800929" y="4050171"/>
            <a:ext cx="6980662" cy="458908"/>
          </a:xfrm>
          <a:prstGeom prst="rect">
            <a:avLst/>
          </a:prstGeom>
          <a:noFill/>
        </p:spPr>
        <p:txBody>
          <a:bodyPr wrap="square">
            <a:spAutoFit/>
          </a:bodyPr>
          <a:lstStyle/>
          <a:p>
            <a:pPr>
              <a:lnSpc>
                <a:spcPct val="150000"/>
              </a:lnSpc>
            </a:pPr>
            <a:r>
              <a:rPr lang="zh-CN" altLang="en-US" dirty="0">
                <a:latin typeface="微软雅黑" panose="020B0503020204020204" pitchFamily="34" charset="-122"/>
                <a:ea typeface="微软雅黑" panose="020B0503020204020204" pitchFamily="34" charset="-122"/>
              </a:rPr>
              <a:t>序列标注任务方面：</a:t>
            </a:r>
          </a:p>
        </p:txBody>
      </p:sp>
      <p:sp>
        <p:nvSpPr>
          <p:cNvPr id="16" name="文本框 15">
            <a:extLst>
              <a:ext uri="{FF2B5EF4-FFF2-40B4-BE49-F238E27FC236}">
                <a16:creationId xmlns:a16="http://schemas.microsoft.com/office/drawing/2014/main" id="{51DCF833-E5F0-446A-8597-F3720C254671}"/>
              </a:ext>
            </a:extLst>
          </p:cNvPr>
          <p:cNvSpPr txBox="1"/>
          <p:nvPr/>
        </p:nvSpPr>
        <p:spPr>
          <a:xfrm>
            <a:off x="800929" y="4595099"/>
            <a:ext cx="11056535" cy="874407"/>
          </a:xfrm>
          <a:prstGeom prst="rect">
            <a:avLst/>
          </a:prstGeom>
          <a:noFill/>
        </p:spPr>
        <p:txBody>
          <a:bodyPr wrap="square">
            <a:spAutoFit/>
          </a:bodyPr>
          <a:lstStyle/>
          <a:p>
            <a:pPr>
              <a:lnSpc>
                <a:spcPct val="150000"/>
              </a:lnSpc>
            </a:pPr>
            <a:r>
              <a:rPr lang="zh-CN" altLang="en-US" dirty="0">
                <a:latin typeface="微软雅黑" panose="020B0503020204020204" pitchFamily="34" charset="-122"/>
                <a:ea typeface="微软雅黑" panose="020B0503020204020204" pitchFamily="34" charset="-122"/>
              </a:rPr>
              <a:t>Tsai等人</a:t>
            </a:r>
            <a:r>
              <a:rPr kumimoji="0" lang="en-US" altLang="zh-CN" sz="1600" b="0" i="0" u="none" strike="noStrike" kern="1200" cap="none" spc="0" normalizeH="0" baseline="90000" noProof="0" dirty="0">
                <a:ln>
                  <a:noFill/>
                </a:ln>
                <a:solidFill>
                  <a:prstClr val="black"/>
                </a:solidFill>
                <a:effectLst/>
                <a:uLnTx/>
                <a:uFillTx/>
                <a:latin typeface="微软雅黑" panose="020B0503020204020204" pitchFamily="34" charset="-122"/>
                <a:ea typeface="微软雅黑" panose="020B0503020204020204" pitchFamily="34" charset="-122"/>
              </a:rPr>
              <a:t>[33]</a:t>
            </a:r>
            <a:r>
              <a:rPr lang="zh-CN" altLang="en-US" dirty="0">
                <a:latin typeface="微软雅黑" panose="020B0503020204020204" pitchFamily="34" charset="-122"/>
                <a:ea typeface="微软雅黑" panose="020B0503020204020204" pitchFamily="34" charset="-122"/>
              </a:rPr>
              <a:t>提出一种基于 BERT面向多语言的序列标注模型,采用知识蒸馏方法,在多种低资源语言上的词性标注和形态属性预测两个任务上性能较好,并在推理时间上缩短了27倍。</a:t>
            </a:r>
          </a:p>
        </p:txBody>
      </p:sp>
    </p:spTree>
    <p:extLst>
      <p:ext uri="{BB962C8B-B14F-4D97-AF65-F5344CB8AC3E}">
        <p14:creationId xmlns:p14="http://schemas.microsoft.com/office/powerpoint/2010/main" val="39576197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7BE8BCC-7236-45DF-B1EE-78F3F20A3C77}"/>
              </a:ext>
            </a:extLst>
          </p:cNvPr>
          <p:cNvSpPr txBox="1"/>
          <p:nvPr/>
        </p:nvSpPr>
        <p:spPr>
          <a:xfrm>
            <a:off x="-1772394" y="209862"/>
            <a:ext cx="8987231"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4578"/>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rPr>
              <a:t>4 </a:t>
            </a:r>
            <a:r>
              <a:rPr kumimoji="0" lang="zh-CN" altLang="en-US" sz="2400" b="0" i="0" u="none" strike="noStrike" kern="1200" cap="none" spc="0" normalizeH="0" baseline="0" noProof="0" dirty="0">
                <a:ln>
                  <a:noFill/>
                </a:ln>
                <a:solidFill>
                  <a:srgbClr val="004578"/>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rPr>
              <a:t>预训练语言模型</a:t>
            </a:r>
            <a:r>
              <a:rPr kumimoji="0" lang="en-US" altLang="zh-CN" sz="2400" b="0" i="0" u="none" strike="noStrike" kern="1200" cap="none" spc="0" normalizeH="0" baseline="0" noProof="0" dirty="0">
                <a:ln>
                  <a:noFill/>
                </a:ln>
                <a:solidFill>
                  <a:srgbClr val="004578"/>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rPr>
              <a:t>——</a:t>
            </a:r>
            <a:r>
              <a:rPr kumimoji="0" lang="zh-CN" altLang="en-US" sz="2400" b="0" i="0" u="none" strike="noStrike" kern="1200" cap="none" spc="0" normalizeH="0" baseline="0" noProof="0" dirty="0">
                <a:ln>
                  <a:noFill/>
                </a:ln>
                <a:solidFill>
                  <a:srgbClr val="004578"/>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rPr>
              <a:t>应用</a:t>
            </a:r>
          </a:p>
        </p:txBody>
      </p:sp>
      <p:grpSp>
        <p:nvGrpSpPr>
          <p:cNvPr id="24" name="组合 23"/>
          <p:cNvGrpSpPr/>
          <p:nvPr/>
        </p:nvGrpSpPr>
        <p:grpSpPr>
          <a:xfrm>
            <a:off x="10625098" y="6532"/>
            <a:ext cx="1445604" cy="1030766"/>
            <a:chOff x="597913" y="-30897"/>
            <a:chExt cx="1461155" cy="1030766"/>
          </a:xfrm>
        </p:grpSpPr>
        <p:pic>
          <p:nvPicPr>
            <p:cNvPr id="31" name="图片 3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8141" y="-30897"/>
              <a:ext cx="702231" cy="702231"/>
            </a:xfrm>
            <a:prstGeom prst="rect">
              <a:avLst/>
            </a:prstGeom>
          </p:spPr>
        </p:pic>
        <p:sp>
          <p:nvSpPr>
            <p:cNvPr id="32" name="文本框 31"/>
            <p:cNvSpPr txBox="1"/>
            <p:nvPr/>
          </p:nvSpPr>
          <p:spPr>
            <a:xfrm>
              <a:off x="597913" y="661315"/>
              <a:ext cx="1461155" cy="338554"/>
            </a:xfrm>
            <a:prstGeom prst="rect">
              <a:avLst/>
            </a:prstGeom>
            <a:noFill/>
          </p:spPr>
          <p:txBody>
            <a:bodyPr wrap="square" rtlCol="0">
              <a:spAutoFit/>
            </a:bodyPr>
            <a:lstStyle/>
            <a:p>
              <a:r>
                <a:rPr lang="zh-CN" altLang="en-US" sz="1600" dirty="0">
                  <a:solidFill>
                    <a:srgbClr val="132E65"/>
                  </a:solidFill>
                  <a:latin typeface="华文行楷" panose="02010800040101010101" pitchFamily="2" charset="-122"/>
                  <a:ea typeface="华文行楷" panose="02010800040101010101" pitchFamily="2" charset="-122"/>
                </a:rPr>
                <a:t>天津科技大学</a:t>
              </a:r>
              <a:endParaRPr lang="en-US" altLang="zh-CN" sz="1600" dirty="0">
                <a:solidFill>
                  <a:srgbClr val="132E65"/>
                </a:solidFill>
                <a:latin typeface="华文行楷" panose="02010800040101010101" pitchFamily="2" charset="-122"/>
                <a:ea typeface="华文行楷" panose="02010800040101010101" pitchFamily="2" charset="-122"/>
              </a:endParaRPr>
            </a:p>
          </p:txBody>
        </p:sp>
      </p:grpSp>
      <p:sp>
        <p:nvSpPr>
          <p:cNvPr id="11" name="文本框 10">
            <a:extLst>
              <a:ext uri="{FF2B5EF4-FFF2-40B4-BE49-F238E27FC236}">
                <a16:creationId xmlns:a16="http://schemas.microsoft.com/office/drawing/2014/main" id="{3141D097-ABB9-4E6F-BAAD-44989DB98DC9}"/>
              </a:ext>
            </a:extLst>
          </p:cNvPr>
          <p:cNvSpPr txBox="1"/>
          <p:nvPr/>
        </p:nvSpPr>
        <p:spPr>
          <a:xfrm>
            <a:off x="733604" y="1008116"/>
            <a:ext cx="6529038" cy="369332"/>
          </a:xfrm>
          <a:prstGeom prst="rect">
            <a:avLst/>
          </a:prstGeom>
          <a:noFill/>
        </p:spPr>
        <p:txBody>
          <a:bodyPr wrap="square">
            <a:spAutoFit/>
          </a:bodyPr>
          <a:lstStyle/>
          <a:p>
            <a:r>
              <a:rPr lang="zh-CN" altLang="en-US" dirty="0">
                <a:latin typeface="微软雅黑" panose="020B0503020204020204" pitchFamily="34" charset="-122"/>
                <a:ea typeface="微软雅黑" panose="020B0503020204020204" pitchFamily="34" charset="-122"/>
              </a:rPr>
              <a:t>问答系统领域方面：</a:t>
            </a:r>
          </a:p>
        </p:txBody>
      </p:sp>
      <p:sp>
        <p:nvSpPr>
          <p:cNvPr id="13" name="文本框 12">
            <a:extLst>
              <a:ext uri="{FF2B5EF4-FFF2-40B4-BE49-F238E27FC236}">
                <a16:creationId xmlns:a16="http://schemas.microsoft.com/office/drawing/2014/main" id="{17E93B34-C31C-46D1-8162-DEFDBCC55D7C}"/>
              </a:ext>
            </a:extLst>
          </p:cNvPr>
          <p:cNvSpPr txBox="1"/>
          <p:nvPr/>
        </p:nvSpPr>
        <p:spPr>
          <a:xfrm>
            <a:off x="733604" y="1504235"/>
            <a:ext cx="10638263" cy="458908"/>
          </a:xfrm>
          <a:prstGeom prst="rect">
            <a:avLst/>
          </a:prstGeom>
          <a:noFill/>
        </p:spPr>
        <p:txBody>
          <a:bodyPr wrap="square">
            <a:spAutoFit/>
          </a:bodyPr>
          <a:lstStyle/>
          <a:p>
            <a:pPr>
              <a:lnSpc>
                <a:spcPct val="150000"/>
              </a:lnSpc>
            </a:pPr>
            <a:r>
              <a:rPr lang="zh-CN" altLang="en-US" dirty="0">
                <a:latin typeface="微软雅黑" panose="020B0503020204020204" pitchFamily="34" charset="-122"/>
                <a:ea typeface="微软雅黑" panose="020B0503020204020204" pitchFamily="34" charset="-122"/>
              </a:rPr>
              <a:t>Chen等人</a:t>
            </a:r>
            <a:r>
              <a:rPr kumimoji="0" lang="en-US" altLang="zh-CN" sz="1600" b="0" i="0" u="none" strike="noStrike" kern="1200" cap="none" spc="0" normalizeH="0" baseline="90000" noProof="0" dirty="0">
                <a:ln>
                  <a:noFill/>
                </a:ln>
                <a:solidFill>
                  <a:prstClr val="black"/>
                </a:solidFill>
                <a:effectLst/>
                <a:uLnTx/>
                <a:uFillTx/>
                <a:latin typeface="微软雅黑" panose="020B0503020204020204" pitchFamily="34" charset="-122"/>
                <a:ea typeface="微软雅黑" panose="020B0503020204020204" pitchFamily="34" charset="-122"/>
              </a:rPr>
              <a:t>[34]</a:t>
            </a:r>
            <a:r>
              <a:rPr lang="zh-CN" altLang="en-US" dirty="0">
                <a:latin typeface="微软雅黑" panose="020B0503020204020204" pitchFamily="34" charset="-122"/>
                <a:ea typeface="微软雅黑" panose="020B0503020204020204" pitchFamily="34" charset="-122"/>
              </a:rPr>
              <a:t>引入 BERT模型,并对它们进行联合训练,相较于 RNN模型,识别和填充的准确率均有显著提升。</a:t>
            </a:r>
          </a:p>
        </p:txBody>
      </p:sp>
      <p:sp>
        <p:nvSpPr>
          <p:cNvPr id="17" name="文本框 16">
            <a:extLst>
              <a:ext uri="{FF2B5EF4-FFF2-40B4-BE49-F238E27FC236}">
                <a16:creationId xmlns:a16="http://schemas.microsoft.com/office/drawing/2014/main" id="{E793BDE1-3647-46AC-B044-D75EB44A15ED}"/>
              </a:ext>
            </a:extLst>
          </p:cNvPr>
          <p:cNvSpPr txBox="1"/>
          <p:nvPr/>
        </p:nvSpPr>
        <p:spPr>
          <a:xfrm>
            <a:off x="733604" y="1943757"/>
            <a:ext cx="10523033" cy="1705403"/>
          </a:xfrm>
          <a:prstGeom prst="rect">
            <a:avLst/>
          </a:prstGeom>
          <a:noFill/>
        </p:spPr>
        <p:txBody>
          <a:bodyPr wrap="square">
            <a:spAutoFit/>
          </a:bodyPr>
          <a:lstStyle/>
          <a:p>
            <a:pPr>
              <a:lnSpc>
                <a:spcPct val="150000"/>
              </a:lnSpc>
            </a:pPr>
            <a:r>
              <a:rPr lang="zh-CN" altLang="en-US" dirty="0">
                <a:latin typeface="微软雅黑" panose="020B0503020204020204" pitchFamily="34" charset="-122"/>
                <a:ea typeface="微软雅黑" panose="020B0503020204020204" pitchFamily="34" charset="-122"/>
              </a:rPr>
              <a:t>Gulyaev等人</a:t>
            </a:r>
            <a:r>
              <a:rPr kumimoji="0" lang="en-US" altLang="zh-CN" sz="1600" b="0" i="0" u="none" strike="noStrike" kern="1200" cap="none" spc="0" normalizeH="0" baseline="90000" noProof="0" dirty="0">
                <a:ln>
                  <a:noFill/>
                </a:ln>
                <a:solidFill>
                  <a:prstClr val="black"/>
                </a:solidFill>
                <a:effectLst/>
                <a:uLnTx/>
                <a:uFillTx/>
                <a:latin typeface="微软雅黑" panose="020B0503020204020204" pitchFamily="34" charset="-122"/>
                <a:ea typeface="微软雅黑" panose="020B0503020204020204" pitchFamily="34" charset="-122"/>
              </a:rPr>
              <a:t>[35]</a:t>
            </a:r>
            <a:r>
              <a:rPr lang="zh-CN" altLang="en-US" dirty="0">
                <a:latin typeface="微软雅黑" panose="020B0503020204020204" pitchFamily="34" charset="-122"/>
                <a:ea typeface="微软雅黑" panose="020B0503020204020204" pitchFamily="34" charset="-122"/>
              </a:rPr>
              <a:t>针对问答系统中的对话状态跟踪问题,提出了一种基于 BERT的面向目标多任务对话跟踪器(goal-oriented multi-task bert-based dialogue state tracker,简称 GOLOMB),在训练过程中联合学习对话跟踪过程中的多个子任务,将对话历史、可能的意图描述和槽位值共同输入到 BERT中完成编码,在多个评价指标上表现良好。</a:t>
            </a:r>
          </a:p>
        </p:txBody>
      </p:sp>
      <p:sp>
        <p:nvSpPr>
          <p:cNvPr id="18" name="文本框 17">
            <a:extLst>
              <a:ext uri="{FF2B5EF4-FFF2-40B4-BE49-F238E27FC236}">
                <a16:creationId xmlns:a16="http://schemas.microsoft.com/office/drawing/2014/main" id="{81AEDFC5-3E40-4F8A-862C-CEFAE0BCA826}"/>
              </a:ext>
            </a:extLst>
          </p:cNvPr>
          <p:cNvSpPr txBox="1"/>
          <p:nvPr/>
        </p:nvSpPr>
        <p:spPr>
          <a:xfrm>
            <a:off x="716119" y="3649160"/>
            <a:ext cx="6980662" cy="369332"/>
          </a:xfrm>
          <a:prstGeom prst="rect">
            <a:avLst/>
          </a:prstGeom>
          <a:noFill/>
        </p:spPr>
        <p:txBody>
          <a:bodyPr wrap="square">
            <a:spAutoFit/>
          </a:bodyPr>
          <a:lstStyle/>
          <a:p>
            <a:r>
              <a:rPr lang="zh-CN" altLang="en-US" dirty="0">
                <a:latin typeface="微软雅黑" panose="020B0503020204020204" pitchFamily="34" charset="-122"/>
                <a:ea typeface="微软雅黑" panose="020B0503020204020204" pitchFamily="34" charset="-122"/>
              </a:rPr>
              <a:t>机器阅读理解任务方面：</a:t>
            </a:r>
          </a:p>
        </p:txBody>
      </p:sp>
      <p:sp>
        <p:nvSpPr>
          <p:cNvPr id="19" name="文本框 18">
            <a:extLst>
              <a:ext uri="{FF2B5EF4-FFF2-40B4-BE49-F238E27FC236}">
                <a16:creationId xmlns:a16="http://schemas.microsoft.com/office/drawing/2014/main" id="{1EF737AD-DE12-4619-86B5-C5495535ED69}"/>
              </a:ext>
            </a:extLst>
          </p:cNvPr>
          <p:cNvSpPr txBox="1"/>
          <p:nvPr/>
        </p:nvSpPr>
        <p:spPr>
          <a:xfrm>
            <a:off x="716119" y="4020928"/>
            <a:ext cx="10523033" cy="1289905"/>
          </a:xfrm>
          <a:prstGeom prst="rect">
            <a:avLst/>
          </a:prstGeom>
          <a:noFill/>
        </p:spPr>
        <p:txBody>
          <a:bodyPr wrap="square">
            <a:spAutoFit/>
          </a:bodyPr>
          <a:lstStyle/>
          <a:p>
            <a:pPr>
              <a:lnSpc>
                <a:spcPct val="150000"/>
              </a:lnSpc>
            </a:pPr>
            <a:r>
              <a:rPr lang="zh-CN" altLang="en-US" dirty="0">
                <a:latin typeface="微软雅黑" panose="020B0503020204020204" pitchFamily="34" charset="-122"/>
                <a:ea typeface="微软雅黑" panose="020B0503020204020204" pitchFamily="34" charset="-122"/>
              </a:rPr>
              <a:t>Xu等人</a:t>
            </a:r>
            <a:r>
              <a:rPr kumimoji="0" lang="en-US" altLang="zh-CN" sz="1600" b="0" i="0" u="none" strike="noStrike" kern="1200" cap="none" spc="0" normalizeH="0" baseline="90000" noProof="0" dirty="0">
                <a:ln>
                  <a:noFill/>
                </a:ln>
                <a:solidFill>
                  <a:prstClr val="black"/>
                </a:solidFill>
                <a:effectLst/>
                <a:uLnTx/>
                <a:uFillTx/>
                <a:latin typeface="微软雅黑" panose="020B0503020204020204" pitchFamily="34" charset="-122"/>
                <a:ea typeface="微软雅黑" panose="020B0503020204020204" pitchFamily="34" charset="-122"/>
              </a:rPr>
              <a:t>[36]</a:t>
            </a:r>
            <a:r>
              <a:rPr lang="zh-CN" altLang="en-US" dirty="0">
                <a:latin typeface="微软雅黑" panose="020B0503020204020204" pitchFamily="34" charset="-122"/>
                <a:ea typeface="微软雅黑" panose="020B0503020204020204" pitchFamily="34" charset="-122"/>
              </a:rPr>
              <a:t>在机器阅读理解(machine reading comprehension,简称 MRC)任务的基础上提出了评论阅读理解(review reading comprehension,简称 RRC)任务，并提出了一种后训练 </a:t>
            </a:r>
            <a:r>
              <a:rPr lang="en-US" altLang="zh-CN" dirty="0">
                <a:latin typeface="微软雅黑" panose="020B0503020204020204" pitchFamily="34" charset="-122"/>
                <a:ea typeface="微软雅黑" panose="020B0503020204020204" pitchFamily="34" charset="-122"/>
              </a:rPr>
              <a:t>BERT</a:t>
            </a:r>
            <a:r>
              <a:rPr lang="zh-CN" altLang="en-US" dirty="0">
                <a:latin typeface="微软雅黑" panose="020B0503020204020204" pitchFamily="34" charset="-122"/>
                <a:ea typeface="微软雅黑" panose="020B0503020204020204" pitchFamily="34" charset="-122"/>
              </a:rPr>
              <a:t>算法</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以增强对于评论信息的抽取能力。</a:t>
            </a:r>
          </a:p>
        </p:txBody>
      </p:sp>
      <p:sp>
        <p:nvSpPr>
          <p:cNvPr id="21" name="文本框 20">
            <a:extLst>
              <a:ext uri="{FF2B5EF4-FFF2-40B4-BE49-F238E27FC236}">
                <a16:creationId xmlns:a16="http://schemas.microsoft.com/office/drawing/2014/main" id="{E30DAD4B-E241-49AB-A27E-2241AAEC413B}"/>
              </a:ext>
            </a:extLst>
          </p:cNvPr>
          <p:cNvSpPr txBox="1"/>
          <p:nvPr/>
        </p:nvSpPr>
        <p:spPr>
          <a:xfrm>
            <a:off x="716119" y="5310833"/>
            <a:ext cx="10724791" cy="1289905"/>
          </a:xfrm>
          <a:prstGeom prst="rect">
            <a:avLst/>
          </a:prstGeom>
          <a:noFill/>
        </p:spPr>
        <p:txBody>
          <a:bodyPr wrap="square">
            <a:spAutoFit/>
          </a:bodyPr>
          <a:lstStyle/>
          <a:p>
            <a:pPr>
              <a:lnSpc>
                <a:spcPct val="150000"/>
              </a:lnSpc>
            </a:pPr>
            <a:r>
              <a:rPr lang="zh-CN" altLang="en-US" dirty="0">
                <a:latin typeface="微软雅黑" panose="020B0503020204020204" pitchFamily="34" charset="-122"/>
                <a:ea typeface="微软雅黑" panose="020B0503020204020204" pitchFamily="34" charset="-122"/>
              </a:rPr>
              <a:t>杨中成</a:t>
            </a:r>
            <a:r>
              <a:rPr kumimoji="0" lang="en-US" altLang="zh-CN" sz="1600" b="0" i="0" u="none" strike="noStrike" kern="1200" cap="none" spc="0" normalizeH="0" baseline="90000" noProof="0" dirty="0">
                <a:ln>
                  <a:noFill/>
                </a:ln>
                <a:solidFill>
                  <a:prstClr val="black"/>
                </a:solidFill>
                <a:effectLst/>
                <a:uLnTx/>
                <a:uFillTx/>
                <a:latin typeface="微软雅黑" panose="020B0503020204020204" pitchFamily="34" charset="-122"/>
                <a:ea typeface="微软雅黑" panose="020B0503020204020204" pitchFamily="34" charset="-122"/>
              </a:rPr>
              <a:t>[37]</a:t>
            </a:r>
            <a:r>
              <a:rPr lang="zh-CN" altLang="en-US" dirty="0">
                <a:latin typeface="微软雅黑" panose="020B0503020204020204" pitchFamily="34" charset="-122"/>
                <a:ea typeface="微软雅黑" panose="020B0503020204020204" pitchFamily="34" charset="-122"/>
              </a:rPr>
              <a:t>将预训练语言模型融入到机器译文质量评估这一任务当中,将预训练语言模型中提取出的机器译文特征与依存句法信息相融合,以BERT+LSTM+多层感知机作为模型架构,提出了一种句子级的机器译文质量评估方法。</a:t>
            </a:r>
          </a:p>
        </p:txBody>
      </p:sp>
    </p:spTree>
    <p:extLst>
      <p:ext uri="{BB962C8B-B14F-4D97-AF65-F5344CB8AC3E}">
        <p14:creationId xmlns:p14="http://schemas.microsoft.com/office/powerpoint/2010/main" val="4399339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7BE8BCC-7236-45DF-B1EE-78F3F20A3C77}"/>
              </a:ext>
            </a:extLst>
          </p:cNvPr>
          <p:cNvSpPr txBox="1"/>
          <p:nvPr/>
        </p:nvSpPr>
        <p:spPr>
          <a:xfrm>
            <a:off x="-746480" y="200957"/>
            <a:ext cx="5641866"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4578"/>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rPr>
              <a:t>4 </a:t>
            </a:r>
            <a:r>
              <a:rPr kumimoji="0" lang="zh-CN" altLang="en-US" sz="2400" b="0" i="0" u="none" strike="noStrike" kern="1200" cap="none" spc="0" normalizeH="0" baseline="0" noProof="0" dirty="0">
                <a:ln>
                  <a:noFill/>
                </a:ln>
                <a:solidFill>
                  <a:srgbClr val="004578"/>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rPr>
              <a:t>预训练语言模型</a:t>
            </a:r>
          </a:p>
        </p:txBody>
      </p:sp>
      <p:grpSp>
        <p:nvGrpSpPr>
          <p:cNvPr id="24" name="组合 23"/>
          <p:cNvGrpSpPr/>
          <p:nvPr/>
        </p:nvGrpSpPr>
        <p:grpSpPr>
          <a:xfrm>
            <a:off x="10625098" y="6532"/>
            <a:ext cx="1445604" cy="1030766"/>
            <a:chOff x="597913" y="-30897"/>
            <a:chExt cx="1461155" cy="1030766"/>
          </a:xfrm>
        </p:grpSpPr>
        <p:pic>
          <p:nvPicPr>
            <p:cNvPr id="31" name="图片 3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8141" y="-30897"/>
              <a:ext cx="702231" cy="702231"/>
            </a:xfrm>
            <a:prstGeom prst="rect">
              <a:avLst/>
            </a:prstGeom>
          </p:spPr>
        </p:pic>
        <p:sp>
          <p:nvSpPr>
            <p:cNvPr id="32" name="文本框 31"/>
            <p:cNvSpPr txBox="1"/>
            <p:nvPr/>
          </p:nvSpPr>
          <p:spPr>
            <a:xfrm>
              <a:off x="597913" y="661315"/>
              <a:ext cx="1461155" cy="338554"/>
            </a:xfrm>
            <a:prstGeom prst="rect">
              <a:avLst/>
            </a:prstGeom>
            <a:noFill/>
          </p:spPr>
          <p:txBody>
            <a:bodyPr wrap="square" rtlCol="0">
              <a:spAutoFit/>
            </a:bodyPr>
            <a:lstStyle/>
            <a:p>
              <a:r>
                <a:rPr lang="zh-CN" altLang="en-US" sz="1600" dirty="0">
                  <a:solidFill>
                    <a:srgbClr val="132E65"/>
                  </a:solidFill>
                  <a:latin typeface="华文行楷" panose="02010800040101010101" pitchFamily="2" charset="-122"/>
                  <a:ea typeface="华文行楷" panose="02010800040101010101" pitchFamily="2" charset="-122"/>
                </a:rPr>
                <a:t>天津科技大学</a:t>
              </a:r>
              <a:endParaRPr lang="en-US" altLang="zh-CN" sz="1600" dirty="0">
                <a:solidFill>
                  <a:srgbClr val="132E65"/>
                </a:solidFill>
                <a:latin typeface="华文行楷" panose="02010800040101010101" pitchFamily="2" charset="-122"/>
                <a:ea typeface="华文行楷" panose="02010800040101010101" pitchFamily="2" charset="-122"/>
              </a:endParaRPr>
            </a:p>
          </p:txBody>
        </p:sp>
      </p:grpSp>
      <p:sp>
        <p:nvSpPr>
          <p:cNvPr id="16" name="文本框 15">
            <a:extLst>
              <a:ext uri="{FF2B5EF4-FFF2-40B4-BE49-F238E27FC236}">
                <a16:creationId xmlns:a16="http://schemas.microsoft.com/office/drawing/2014/main" id="{35873D72-5599-42D1-A2B2-092DE9E4615A}"/>
              </a:ext>
            </a:extLst>
          </p:cNvPr>
          <p:cNvSpPr txBox="1"/>
          <p:nvPr/>
        </p:nvSpPr>
        <p:spPr>
          <a:xfrm>
            <a:off x="791781" y="1354834"/>
            <a:ext cx="10130349" cy="3970318"/>
          </a:xfrm>
          <a:prstGeom prst="rect">
            <a:avLst/>
          </a:prstGeom>
          <a:noFill/>
        </p:spPr>
        <p:txBody>
          <a:bodyPr wrap="square" rtlCol="0">
            <a:spAutoFit/>
          </a:bodyPr>
          <a:lstStyle/>
          <a:p>
            <a:r>
              <a:rPr lang="en-US" altLang="zh-CN" sz="1400" dirty="0">
                <a:latin typeface="Times New Roman" panose="02020603050405020304" pitchFamily="18" charset="0"/>
                <a:ea typeface="仿宋" panose="02010609060101010101" pitchFamily="49" charset="-122"/>
                <a:cs typeface="Times New Roman" panose="02020603050405020304" pitchFamily="18" charset="0"/>
              </a:rPr>
              <a:t>[30] Sun C, Huang L, </a:t>
            </a:r>
            <a:r>
              <a:rPr lang="en-US" altLang="zh-CN" sz="1400" dirty="0" err="1">
                <a:latin typeface="Times New Roman" panose="02020603050405020304" pitchFamily="18" charset="0"/>
                <a:ea typeface="仿宋" panose="02010609060101010101" pitchFamily="49" charset="-122"/>
                <a:cs typeface="Times New Roman" panose="02020603050405020304" pitchFamily="18" charset="0"/>
              </a:rPr>
              <a:t>Qiu</a:t>
            </a:r>
            <a:r>
              <a:rPr lang="en-US" altLang="zh-CN" sz="1400" dirty="0">
                <a:latin typeface="Times New Roman" panose="02020603050405020304" pitchFamily="18" charset="0"/>
                <a:ea typeface="仿宋" panose="02010609060101010101" pitchFamily="49" charset="-122"/>
                <a:cs typeface="Times New Roman" panose="02020603050405020304" pitchFamily="18" charset="0"/>
              </a:rPr>
              <a:t> X. Utilizing BERT for aspect-based sentiment analysis via constructing auxiliary sentence. In: Proc. of the 2019 Conf. of the North American Chapter of the Association for Computational Linguistics: Human Language Technologies, Volume 1 (Long and Short Papers). 2019. 380–385.</a:t>
            </a:r>
          </a:p>
          <a:p>
            <a:r>
              <a:rPr lang="en-US" altLang="zh-CN" sz="1400" dirty="0">
                <a:latin typeface="Times New Roman" panose="02020603050405020304" pitchFamily="18" charset="0"/>
                <a:ea typeface="仿宋" panose="02010609060101010101" pitchFamily="49" charset="-122"/>
                <a:cs typeface="Times New Roman" panose="02020603050405020304" pitchFamily="18" charset="0"/>
              </a:rPr>
              <a:t>[31] Karimi A, Rossi L, </a:t>
            </a:r>
            <a:r>
              <a:rPr lang="en-US" altLang="zh-CN" sz="1400" dirty="0" err="1">
                <a:latin typeface="Times New Roman" panose="02020603050405020304" pitchFamily="18" charset="0"/>
                <a:ea typeface="仿宋" panose="02010609060101010101" pitchFamily="49" charset="-122"/>
                <a:cs typeface="Times New Roman" panose="02020603050405020304" pitchFamily="18" charset="0"/>
              </a:rPr>
              <a:t>Prati</a:t>
            </a:r>
            <a:r>
              <a:rPr lang="en-US" altLang="zh-CN" sz="1400" dirty="0">
                <a:latin typeface="Times New Roman" panose="02020603050405020304" pitchFamily="18" charset="0"/>
                <a:ea typeface="仿宋" panose="02010609060101010101" pitchFamily="49" charset="-122"/>
                <a:cs typeface="Times New Roman" panose="02020603050405020304" pitchFamily="18" charset="0"/>
              </a:rPr>
              <a:t> A, et al. Adversarial training for aspect-based sentiment analysis with BERT. </a:t>
            </a:r>
            <a:r>
              <a:rPr lang="en-US" altLang="zh-CN" sz="1400" dirty="0" err="1">
                <a:latin typeface="Times New Roman" panose="02020603050405020304" pitchFamily="18" charset="0"/>
                <a:ea typeface="仿宋" panose="02010609060101010101" pitchFamily="49" charset="-122"/>
                <a:cs typeface="Times New Roman" panose="02020603050405020304" pitchFamily="18" charset="0"/>
              </a:rPr>
              <a:t>arXiv</a:t>
            </a:r>
            <a:r>
              <a:rPr lang="en-US" altLang="zh-CN" sz="1400" dirty="0">
                <a:latin typeface="Times New Roman" panose="02020603050405020304" pitchFamily="18" charset="0"/>
                <a:ea typeface="仿宋" panose="02010609060101010101" pitchFamily="49" charset="-122"/>
                <a:cs typeface="Times New Roman" panose="02020603050405020304" pitchFamily="18" charset="0"/>
              </a:rPr>
              <a:t> Preprint </a:t>
            </a:r>
            <a:r>
              <a:rPr lang="en-US" altLang="zh-CN" sz="1400" dirty="0" err="1">
                <a:latin typeface="Times New Roman" panose="02020603050405020304" pitchFamily="18" charset="0"/>
                <a:ea typeface="仿宋" panose="02010609060101010101" pitchFamily="49" charset="-122"/>
                <a:cs typeface="Times New Roman" panose="02020603050405020304" pitchFamily="18" charset="0"/>
              </a:rPr>
              <a:t>arXiv</a:t>
            </a:r>
            <a:r>
              <a:rPr lang="en-US" altLang="zh-CN" sz="1400" dirty="0">
                <a:latin typeface="Times New Roman" panose="02020603050405020304" pitchFamily="18" charset="0"/>
                <a:ea typeface="仿宋" panose="02010609060101010101" pitchFamily="49" charset="-122"/>
                <a:cs typeface="Times New Roman" panose="02020603050405020304" pitchFamily="18" charset="0"/>
              </a:rPr>
              <a:t>: 2001.11316, 2020.</a:t>
            </a:r>
          </a:p>
          <a:p>
            <a:r>
              <a:rPr lang="en-US" altLang="zh-CN" sz="1400" dirty="0">
                <a:latin typeface="Times New Roman" panose="02020603050405020304" pitchFamily="18" charset="0"/>
                <a:ea typeface="仿宋" panose="02010609060101010101" pitchFamily="49" charset="-122"/>
                <a:cs typeface="Times New Roman" panose="02020603050405020304" pitchFamily="18" charset="0"/>
              </a:rPr>
              <a:t>[32] Song Y, Wang J, Liang Z, et al. Utilizing BERT intermediate layers for aspect based sentiment analysis and natural language inference. </a:t>
            </a:r>
            <a:r>
              <a:rPr lang="en-US" altLang="zh-CN" sz="1400" dirty="0" err="1">
                <a:latin typeface="Times New Roman" panose="02020603050405020304" pitchFamily="18" charset="0"/>
                <a:ea typeface="仿宋" panose="02010609060101010101" pitchFamily="49" charset="-122"/>
                <a:cs typeface="Times New Roman" panose="02020603050405020304" pitchFamily="18" charset="0"/>
              </a:rPr>
              <a:t>arXiv</a:t>
            </a:r>
            <a:r>
              <a:rPr lang="en-US" altLang="zh-CN" sz="1400" dirty="0">
                <a:latin typeface="Times New Roman" panose="02020603050405020304" pitchFamily="18" charset="0"/>
                <a:ea typeface="仿宋" panose="02010609060101010101" pitchFamily="49" charset="-122"/>
                <a:cs typeface="Times New Roman" panose="02020603050405020304" pitchFamily="18" charset="0"/>
              </a:rPr>
              <a:t> Preprint </a:t>
            </a:r>
            <a:r>
              <a:rPr lang="en-US" altLang="zh-CN" sz="1400" dirty="0" err="1">
                <a:latin typeface="Times New Roman" panose="02020603050405020304" pitchFamily="18" charset="0"/>
                <a:ea typeface="仿宋" panose="02010609060101010101" pitchFamily="49" charset="-122"/>
                <a:cs typeface="Times New Roman" panose="02020603050405020304" pitchFamily="18" charset="0"/>
              </a:rPr>
              <a:t>arXiv</a:t>
            </a:r>
            <a:r>
              <a:rPr lang="en-US" altLang="zh-CN" sz="1400" dirty="0">
                <a:latin typeface="Times New Roman" panose="02020603050405020304" pitchFamily="18" charset="0"/>
                <a:ea typeface="仿宋" panose="02010609060101010101" pitchFamily="49" charset="-122"/>
                <a:cs typeface="Times New Roman" panose="02020603050405020304" pitchFamily="18" charset="0"/>
              </a:rPr>
              <a:t>: 2002.04815, 2020.</a:t>
            </a:r>
          </a:p>
          <a:p>
            <a:r>
              <a:rPr lang="en-US" altLang="zh-CN" sz="1400" dirty="0">
                <a:latin typeface="Times New Roman" panose="02020603050405020304" pitchFamily="18" charset="0"/>
                <a:ea typeface="仿宋" panose="02010609060101010101" pitchFamily="49" charset="-122"/>
                <a:cs typeface="Times New Roman" panose="02020603050405020304" pitchFamily="18" charset="0"/>
              </a:rPr>
              <a:t>[33] Tsai H, Riesa J, Johnson M, et al. Small and practical BERT models for sequence labeling. In: Proc. of the 2019 Conf. on Empirical Methods in Natural Language Processing and the 9th Int’l Joint Conf. on Natural Language Processing (EMNLP-IJCNLP). 2019. 3623–3627.</a:t>
            </a:r>
          </a:p>
          <a:p>
            <a:r>
              <a:rPr lang="en-US" altLang="zh-CN" sz="1400" dirty="0">
                <a:latin typeface="Times New Roman" panose="02020603050405020304" pitchFamily="18" charset="0"/>
                <a:ea typeface="仿宋" panose="02010609060101010101" pitchFamily="49" charset="-122"/>
                <a:cs typeface="Times New Roman" panose="02020603050405020304" pitchFamily="18" charset="0"/>
              </a:rPr>
              <a:t>[34] Chen Q, </a:t>
            </a:r>
            <a:r>
              <a:rPr lang="en-US" altLang="zh-CN" sz="1400" dirty="0" err="1">
                <a:latin typeface="Times New Roman" panose="02020603050405020304" pitchFamily="18" charset="0"/>
                <a:ea typeface="仿宋" panose="02010609060101010101" pitchFamily="49" charset="-122"/>
                <a:cs typeface="Times New Roman" panose="02020603050405020304" pitchFamily="18" charset="0"/>
              </a:rPr>
              <a:t>Zhuo</a:t>
            </a:r>
            <a:r>
              <a:rPr lang="en-US" altLang="zh-CN" sz="1400" dirty="0">
                <a:latin typeface="Times New Roman" panose="02020603050405020304" pitchFamily="18" charset="0"/>
                <a:ea typeface="仿宋" panose="02010609060101010101" pitchFamily="49" charset="-122"/>
                <a:cs typeface="Times New Roman" panose="02020603050405020304" pitchFamily="18" charset="0"/>
              </a:rPr>
              <a:t> Z, Wang W. BERT for joint intent classification and slot filling. </a:t>
            </a:r>
            <a:r>
              <a:rPr lang="en-US" altLang="zh-CN" sz="1400" dirty="0" err="1">
                <a:latin typeface="Times New Roman" panose="02020603050405020304" pitchFamily="18" charset="0"/>
                <a:ea typeface="仿宋" panose="02010609060101010101" pitchFamily="49" charset="-122"/>
                <a:cs typeface="Times New Roman" panose="02020603050405020304" pitchFamily="18" charset="0"/>
              </a:rPr>
              <a:t>arXiv</a:t>
            </a:r>
            <a:r>
              <a:rPr lang="en-US" altLang="zh-CN" sz="1400" dirty="0">
                <a:latin typeface="Times New Roman" panose="02020603050405020304" pitchFamily="18" charset="0"/>
                <a:ea typeface="仿宋" panose="02010609060101010101" pitchFamily="49" charset="-122"/>
                <a:cs typeface="Times New Roman" panose="02020603050405020304" pitchFamily="18" charset="0"/>
              </a:rPr>
              <a:t> Preprint </a:t>
            </a:r>
            <a:r>
              <a:rPr lang="en-US" altLang="zh-CN" sz="1400" dirty="0" err="1">
                <a:latin typeface="Times New Roman" panose="02020603050405020304" pitchFamily="18" charset="0"/>
                <a:ea typeface="仿宋" panose="02010609060101010101" pitchFamily="49" charset="-122"/>
                <a:cs typeface="Times New Roman" panose="02020603050405020304" pitchFamily="18" charset="0"/>
              </a:rPr>
              <a:t>arXiv</a:t>
            </a:r>
            <a:r>
              <a:rPr lang="en-US" altLang="zh-CN" sz="1400" dirty="0">
                <a:latin typeface="Times New Roman" panose="02020603050405020304" pitchFamily="18" charset="0"/>
                <a:ea typeface="仿宋" panose="02010609060101010101" pitchFamily="49" charset="-122"/>
                <a:cs typeface="Times New Roman" panose="02020603050405020304" pitchFamily="18" charset="0"/>
              </a:rPr>
              <a:t>: 1902.10909, 2019.</a:t>
            </a:r>
          </a:p>
          <a:p>
            <a:r>
              <a:rPr lang="en-US" altLang="zh-CN" sz="1400" dirty="0">
                <a:latin typeface="Times New Roman" panose="02020603050405020304" pitchFamily="18" charset="0"/>
                <a:ea typeface="仿宋" panose="02010609060101010101" pitchFamily="49" charset="-122"/>
                <a:cs typeface="Times New Roman" panose="02020603050405020304" pitchFamily="18" charset="0"/>
              </a:rPr>
              <a:t>[35] </a:t>
            </a:r>
            <a:r>
              <a:rPr lang="en-US" altLang="zh-CN" sz="1400" dirty="0" err="1">
                <a:latin typeface="Times New Roman" panose="02020603050405020304" pitchFamily="18" charset="0"/>
                <a:ea typeface="仿宋" panose="02010609060101010101" pitchFamily="49" charset="-122"/>
                <a:cs typeface="Times New Roman" panose="02020603050405020304" pitchFamily="18" charset="0"/>
              </a:rPr>
              <a:t>Gulyaev</a:t>
            </a:r>
            <a:r>
              <a:rPr lang="en-US" altLang="zh-CN" sz="1400" dirty="0">
                <a:latin typeface="Times New Roman" panose="02020603050405020304" pitchFamily="18" charset="0"/>
                <a:ea typeface="仿宋" panose="02010609060101010101" pitchFamily="49" charset="-122"/>
                <a:cs typeface="Times New Roman" panose="02020603050405020304" pitchFamily="18" charset="0"/>
              </a:rPr>
              <a:t> P, </a:t>
            </a:r>
            <a:r>
              <a:rPr lang="en-US" altLang="zh-CN" sz="1400" dirty="0" err="1">
                <a:latin typeface="Times New Roman" panose="02020603050405020304" pitchFamily="18" charset="0"/>
                <a:ea typeface="仿宋" panose="02010609060101010101" pitchFamily="49" charset="-122"/>
                <a:cs typeface="Times New Roman" panose="02020603050405020304" pitchFamily="18" charset="0"/>
              </a:rPr>
              <a:t>Elistratova</a:t>
            </a:r>
            <a:r>
              <a:rPr lang="en-US" altLang="zh-CN" sz="1400" dirty="0">
                <a:latin typeface="Times New Roman" panose="02020603050405020304" pitchFamily="18" charset="0"/>
                <a:ea typeface="仿宋" panose="02010609060101010101" pitchFamily="49" charset="-122"/>
                <a:cs typeface="Times New Roman" panose="02020603050405020304" pitchFamily="18" charset="0"/>
              </a:rPr>
              <a:t> E, </a:t>
            </a:r>
            <a:r>
              <a:rPr lang="en-US" altLang="zh-CN" sz="1400" dirty="0" err="1">
                <a:latin typeface="Times New Roman" panose="02020603050405020304" pitchFamily="18" charset="0"/>
                <a:ea typeface="仿宋" panose="02010609060101010101" pitchFamily="49" charset="-122"/>
                <a:cs typeface="Times New Roman" panose="02020603050405020304" pitchFamily="18" charset="0"/>
              </a:rPr>
              <a:t>Konovalov</a:t>
            </a:r>
            <a:r>
              <a:rPr lang="en-US" altLang="zh-CN" sz="1400" dirty="0">
                <a:latin typeface="Times New Roman" panose="02020603050405020304" pitchFamily="18" charset="0"/>
                <a:ea typeface="仿宋" panose="02010609060101010101" pitchFamily="49" charset="-122"/>
                <a:cs typeface="Times New Roman" panose="02020603050405020304" pitchFamily="18" charset="0"/>
              </a:rPr>
              <a:t> V, et al. Goal-oriented multi-task BERT-based dialogue state tracker. </a:t>
            </a:r>
            <a:r>
              <a:rPr lang="en-US" altLang="zh-CN" sz="1400" dirty="0" err="1">
                <a:latin typeface="Times New Roman" panose="02020603050405020304" pitchFamily="18" charset="0"/>
                <a:ea typeface="仿宋" panose="02010609060101010101" pitchFamily="49" charset="-122"/>
                <a:cs typeface="Times New Roman" panose="02020603050405020304" pitchFamily="18" charset="0"/>
              </a:rPr>
              <a:t>arXiv</a:t>
            </a:r>
            <a:r>
              <a:rPr lang="en-US" altLang="zh-CN" sz="1400" dirty="0">
                <a:latin typeface="Times New Roman" panose="02020603050405020304" pitchFamily="18" charset="0"/>
                <a:ea typeface="仿宋" panose="02010609060101010101" pitchFamily="49" charset="-122"/>
                <a:cs typeface="Times New Roman" panose="02020603050405020304" pitchFamily="18" charset="0"/>
              </a:rPr>
              <a:t> Preprint </a:t>
            </a:r>
            <a:r>
              <a:rPr lang="en-US" altLang="zh-CN" sz="1400" dirty="0" err="1">
                <a:latin typeface="Times New Roman" panose="02020603050405020304" pitchFamily="18" charset="0"/>
                <a:ea typeface="仿宋" panose="02010609060101010101" pitchFamily="49" charset="-122"/>
                <a:cs typeface="Times New Roman" panose="02020603050405020304" pitchFamily="18" charset="0"/>
              </a:rPr>
              <a:t>arXiv</a:t>
            </a:r>
            <a:r>
              <a:rPr lang="en-US" altLang="zh-CN" sz="1400" dirty="0">
                <a:latin typeface="Times New Roman" panose="02020603050405020304" pitchFamily="18" charset="0"/>
                <a:ea typeface="仿宋" panose="02010609060101010101" pitchFamily="49" charset="-122"/>
                <a:cs typeface="Times New Roman" panose="02020603050405020304" pitchFamily="18" charset="0"/>
              </a:rPr>
              <a:t>: 2002.02450, 2020.</a:t>
            </a:r>
          </a:p>
          <a:p>
            <a:r>
              <a:rPr lang="en-US" altLang="zh-CN" sz="1400" dirty="0">
                <a:latin typeface="Times New Roman" panose="02020603050405020304" pitchFamily="18" charset="0"/>
                <a:ea typeface="仿宋" panose="02010609060101010101" pitchFamily="49" charset="-122"/>
                <a:cs typeface="Times New Roman" panose="02020603050405020304" pitchFamily="18" charset="0"/>
              </a:rPr>
              <a:t>[36] Xu H, Liu B, Shu L, et al. BERT post-training for review reading comprehension and aspect-based sentiment analysis. In: Proc. of the 2019 Conf. of the North American Chapter of the Association for Computational Linguistics: Human Language Technologies, Volume 1 (Long and Short Papers). 2019. 2324–2335.</a:t>
            </a:r>
          </a:p>
          <a:p>
            <a:r>
              <a:rPr lang="en-US" altLang="zh-CN" sz="1400" dirty="0">
                <a:latin typeface="Times New Roman" panose="02020603050405020304" pitchFamily="18" charset="0"/>
                <a:ea typeface="仿宋" panose="02010609060101010101" pitchFamily="49" charset="-122"/>
                <a:cs typeface="Times New Roman" panose="02020603050405020304" pitchFamily="18" charset="0"/>
              </a:rPr>
              <a:t>[37] Yang ZC. Quality estimation of machine translation using pre-training language model [Ph.D. Thesis]. Beijing: Beijing </a:t>
            </a:r>
            <a:r>
              <a:rPr lang="en-US" altLang="zh-CN" sz="1400" dirty="0" err="1">
                <a:latin typeface="Times New Roman" panose="02020603050405020304" pitchFamily="18" charset="0"/>
                <a:ea typeface="仿宋" panose="02010609060101010101" pitchFamily="49" charset="-122"/>
                <a:cs typeface="Times New Roman" panose="02020603050405020304" pitchFamily="18" charset="0"/>
              </a:rPr>
              <a:t>Jiaotong</a:t>
            </a:r>
            <a:r>
              <a:rPr lang="en-US" altLang="zh-CN" sz="1400" dirty="0">
                <a:latin typeface="Times New Roman" panose="02020603050405020304" pitchFamily="18" charset="0"/>
                <a:ea typeface="仿宋" panose="02010609060101010101" pitchFamily="49" charset="-122"/>
                <a:cs typeface="Times New Roman" panose="02020603050405020304" pitchFamily="18" charset="0"/>
              </a:rPr>
              <a:t> University, 2019 (in Chinese with English abstract).</a:t>
            </a:r>
          </a:p>
        </p:txBody>
      </p:sp>
    </p:spTree>
    <p:extLst>
      <p:ext uri="{BB962C8B-B14F-4D97-AF65-F5344CB8AC3E}">
        <p14:creationId xmlns:p14="http://schemas.microsoft.com/office/powerpoint/2010/main" val="6147037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9C58A4E-098F-4650-8D06-3F0F0864346E}"/>
              </a:ext>
            </a:extLst>
          </p:cNvPr>
          <p:cNvSpPr/>
          <p:nvPr/>
        </p:nvSpPr>
        <p:spPr>
          <a:xfrm>
            <a:off x="600075" y="676275"/>
            <a:ext cx="10991850" cy="5505450"/>
          </a:xfrm>
          <a:prstGeom prst="rect">
            <a:avLst/>
          </a:prstGeom>
          <a:solidFill>
            <a:srgbClr val="F2F2F2"/>
          </a:solidFill>
          <a:ln>
            <a:noFill/>
          </a:ln>
          <a:effectLst>
            <a:outerShdw blurRad="330200" dir="2700000" sx="101000" sy="101000" algn="tl"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cxnSp>
        <p:nvCxnSpPr>
          <p:cNvPr id="5" name="直接连接符 4">
            <a:extLst>
              <a:ext uri="{FF2B5EF4-FFF2-40B4-BE49-F238E27FC236}">
                <a16:creationId xmlns:a16="http://schemas.microsoft.com/office/drawing/2014/main" id="{8A6E0889-C16C-4403-8432-5611E6652FFC}"/>
              </a:ext>
            </a:extLst>
          </p:cNvPr>
          <p:cNvCxnSpPr>
            <a:cxnSpLocks/>
          </p:cNvCxnSpPr>
          <p:nvPr/>
        </p:nvCxnSpPr>
        <p:spPr>
          <a:xfrm>
            <a:off x="3386878" y="2849254"/>
            <a:ext cx="5418245" cy="0"/>
          </a:xfrm>
          <a:prstGeom prst="line">
            <a:avLst/>
          </a:prstGeom>
          <a:ln w="19050">
            <a:solidFill>
              <a:srgbClr val="004098"/>
            </a:solidFill>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145600F1-D570-46F7-9E3E-81D22A6BA5D6}"/>
              </a:ext>
            </a:extLst>
          </p:cNvPr>
          <p:cNvSpPr txBox="1"/>
          <p:nvPr/>
        </p:nvSpPr>
        <p:spPr>
          <a:xfrm>
            <a:off x="3293074" y="2957866"/>
            <a:ext cx="5605853" cy="769441"/>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4400" b="0" i="0" u="none" strike="noStrike" kern="1200" cap="none" spc="0" normalizeH="0" baseline="0" noProof="0" dirty="0">
                <a:ln>
                  <a:noFill/>
                </a:ln>
                <a:solidFill>
                  <a:srgbClr val="004578"/>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rPr>
              <a:t>语言模型的未来发展</a:t>
            </a:r>
          </a:p>
        </p:txBody>
      </p:sp>
      <p:cxnSp>
        <p:nvCxnSpPr>
          <p:cNvPr id="7" name="直接连接符 6">
            <a:extLst>
              <a:ext uri="{FF2B5EF4-FFF2-40B4-BE49-F238E27FC236}">
                <a16:creationId xmlns:a16="http://schemas.microsoft.com/office/drawing/2014/main" id="{D60D66E3-7891-49B7-8D10-BA804CC96984}"/>
              </a:ext>
            </a:extLst>
          </p:cNvPr>
          <p:cNvCxnSpPr>
            <a:cxnSpLocks/>
          </p:cNvCxnSpPr>
          <p:nvPr/>
        </p:nvCxnSpPr>
        <p:spPr>
          <a:xfrm>
            <a:off x="3386878" y="3878922"/>
            <a:ext cx="5418245" cy="0"/>
          </a:xfrm>
          <a:prstGeom prst="line">
            <a:avLst/>
          </a:prstGeom>
          <a:ln w="19050">
            <a:solidFill>
              <a:srgbClr val="004098"/>
            </a:solidFill>
          </a:ln>
        </p:spPr>
        <p:style>
          <a:lnRef idx="1">
            <a:schemeClr val="accent1"/>
          </a:lnRef>
          <a:fillRef idx="0">
            <a:schemeClr val="accent1"/>
          </a:fillRef>
          <a:effectRef idx="0">
            <a:schemeClr val="accent1"/>
          </a:effectRef>
          <a:fontRef idx="minor">
            <a:schemeClr val="tx1"/>
          </a:fontRef>
        </p:style>
      </p:cxnSp>
      <p:sp>
        <p:nvSpPr>
          <p:cNvPr id="10" name="椭圆 9">
            <a:extLst>
              <a:ext uri="{FF2B5EF4-FFF2-40B4-BE49-F238E27FC236}">
                <a16:creationId xmlns:a16="http://schemas.microsoft.com/office/drawing/2014/main" id="{733B284A-20AC-47F1-AEB3-B7C7E124906B}"/>
              </a:ext>
            </a:extLst>
          </p:cNvPr>
          <p:cNvSpPr/>
          <p:nvPr/>
        </p:nvSpPr>
        <p:spPr>
          <a:xfrm>
            <a:off x="5367338" y="1214438"/>
            <a:ext cx="1457325" cy="1457325"/>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5400" b="0" i="0" u="none" strike="noStrike" kern="1200" cap="none" spc="0" normalizeH="0" baseline="0" noProof="0" dirty="0">
                <a:ln>
                  <a:noFill/>
                </a:ln>
                <a:solidFill>
                  <a:prstClr val="white"/>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rPr>
              <a:t>05</a:t>
            </a:r>
            <a:endParaRPr kumimoji="0" lang="zh-CN" altLang="en-US" sz="5400" b="0" i="0" u="none" strike="noStrike" kern="1200" cap="none" spc="0" normalizeH="0" baseline="0" noProof="0" dirty="0">
              <a:ln>
                <a:noFill/>
              </a:ln>
              <a:solidFill>
                <a:prstClr val="white"/>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Tree>
    <p:extLst>
      <p:ext uri="{BB962C8B-B14F-4D97-AF65-F5344CB8AC3E}">
        <p14:creationId xmlns:p14="http://schemas.microsoft.com/office/powerpoint/2010/main" val="36007693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7BE8BCC-7236-45DF-B1EE-78F3F20A3C77}"/>
              </a:ext>
            </a:extLst>
          </p:cNvPr>
          <p:cNvSpPr txBox="1"/>
          <p:nvPr/>
        </p:nvSpPr>
        <p:spPr>
          <a:xfrm>
            <a:off x="-2218443" y="237079"/>
            <a:ext cx="8987231"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4578"/>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rPr>
              <a:t>5 </a:t>
            </a:r>
            <a:r>
              <a:rPr kumimoji="0" lang="zh-CN" altLang="en-US" sz="2400" b="0" i="0" u="none" strike="noStrike" kern="1200" cap="none" spc="0" normalizeH="0" baseline="0" noProof="0" dirty="0">
                <a:ln>
                  <a:noFill/>
                </a:ln>
                <a:solidFill>
                  <a:srgbClr val="004578"/>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rPr>
              <a:t>语言模型的未来发展</a:t>
            </a:r>
          </a:p>
        </p:txBody>
      </p:sp>
      <p:grpSp>
        <p:nvGrpSpPr>
          <p:cNvPr id="24" name="组合 23"/>
          <p:cNvGrpSpPr/>
          <p:nvPr/>
        </p:nvGrpSpPr>
        <p:grpSpPr>
          <a:xfrm>
            <a:off x="10625098" y="6532"/>
            <a:ext cx="1445604" cy="1030766"/>
            <a:chOff x="597913" y="-30897"/>
            <a:chExt cx="1461155" cy="1030766"/>
          </a:xfrm>
        </p:grpSpPr>
        <p:pic>
          <p:nvPicPr>
            <p:cNvPr id="31" name="图片 3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8141" y="-30897"/>
              <a:ext cx="702231" cy="702231"/>
            </a:xfrm>
            <a:prstGeom prst="rect">
              <a:avLst/>
            </a:prstGeom>
          </p:spPr>
        </p:pic>
        <p:sp>
          <p:nvSpPr>
            <p:cNvPr id="32" name="文本框 31"/>
            <p:cNvSpPr txBox="1"/>
            <p:nvPr/>
          </p:nvSpPr>
          <p:spPr>
            <a:xfrm>
              <a:off x="597913" y="661315"/>
              <a:ext cx="1461155" cy="338554"/>
            </a:xfrm>
            <a:prstGeom prst="rect">
              <a:avLst/>
            </a:prstGeom>
            <a:noFill/>
          </p:spPr>
          <p:txBody>
            <a:bodyPr wrap="square" rtlCol="0">
              <a:spAutoFit/>
            </a:bodyPr>
            <a:lstStyle/>
            <a:p>
              <a:r>
                <a:rPr lang="zh-CN" altLang="en-US" sz="1600" dirty="0">
                  <a:solidFill>
                    <a:srgbClr val="132E65"/>
                  </a:solidFill>
                  <a:latin typeface="华文行楷" panose="02010800040101010101" pitchFamily="2" charset="-122"/>
                  <a:ea typeface="华文行楷" panose="02010800040101010101" pitchFamily="2" charset="-122"/>
                </a:rPr>
                <a:t>天津科技大学</a:t>
              </a:r>
              <a:endParaRPr lang="en-US" altLang="zh-CN" sz="1600" dirty="0">
                <a:solidFill>
                  <a:srgbClr val="132E65"/>
                </a:solidFill>
                <a:latin typeface="华文行楷" panose="02010800040101010101" pitchFamily="2" charset="-122"/>
                <a:ea typeface="华文行楷" panose="02010800040101010101" pitchFamily="2" charset="-122"/>
              </a:endParaRPr>
            </a:p>
          </p:txBody>
        </p:sp>
      </p:grpSp>
      <p:sp>
        <p:nvSpPr>
          <p:cNvPr id="12" name="文本框 11">
            <a:extLst>
              <a:ext uri="{FF2B5EF4-FFF2-40B4-BE49-F238E27FC236}">
                <a16:creationId xmlns:a16="http://schemas.microsoft.com/office/drawing/2014/main" id="{2EC6874C-AF92-4058-A633-ECB928F4D47B}"/>
              </a:ext>
            </a:extLst>
          </p:cNvPr>
          <p:cNvSpPr txBox="1"/>
          <p:nvPr/>
        </p:nvSpPr>
        <p:spPr>
          <a:xfrm>
            <a:off x="1048214" y="1232875"/>
            <a:ext cx="7203688" cy="458908"/>
          </a:xfrm>
          <a:prstGeom prst="rect">
            <a:avLst/>
          </a:prstGeom>
          <a:noFill/>
        </p:spPr>
        <p:txBody>
          <a:bodyPr wrap="square">
            <a:spAutoFit/>
          </a:bodyPr>
          <a:lstStyle/>
          <a:p>
            <a:pPr>
              <a:lnSpc>
                <a:spcPct val="150000"/>
              </a:lnSpc>
            </a:pP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模型轻量化，将大规模模型蒸馏至更为简单的网络结构</a:t>
            </a:r>
          </a:p>
        </p:txBody>
      </p:sp>
      <p:sp>
        <p:nvSpPr>
          <p:cNvPr id="14" name="文本框 13">
            <a:extLst>
              <a:ext uri="{FF2B5EF4-FFF2-40B4-BE49-F238E27FC236}">
                <a16:creationId xmlns:a16="http://schemas.microsoft.com/office/drawing/2014/main" id="{E344B5B4-D0D0-42E7-B15B-A317C955F446}"/>
              </a:ext>
            </a:extLst>
          </p:cNvPr>
          <p:cNvSpPr txBox="1"/>
          <p:nvPr/>
        </p:nvSpPr>
        <p:spPr>
          <a:xfrm>
            <a:off x="1048213" y="2003695"/>
            <a:ext cx="10221296" cy="458908"/>
          </a:xfrm>
          <a:prstGeom prst="rect">
            <a:avLst/>
          </a:prstGeom>
          <a:noFill/>
        </p:spPr>
        <p:txBody>
          <a:bodyPr wrap="square">
            <a:spAutoFit/>
          </a:bodyPr>
          <a:lstStyle/>
          <a:p>
            <a:pPr>
              <a:lnSpc>
                <a:spcPct val="150000"/>
              </a:lnSpc>
            </a:pP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多模态融合方面，最大限度地保留编码后的信息，将计算机视觉领域的先进方法引入到模型中</a:t>
            </a:r>
          </a:p>
        </p:txBody>
      </p:sp>
      <p:sp>
        <p:nvSpPr>
          <p:cNvPr id="15" name="文本框 14">
            <a:extLst>
              <a:ext uri="{FF2B5EF4-FFF2-40B4-BE49-F238E27FC236}">
                <a16:creationId xmlns:a16="http://schemas.microsoft.com/office/drawing/2014/main" id="{07C7975C-BD10-44F2-80F7-227CEBFDD21E}"/>
              </a:ext>
            </a:extLst>
          </p:cNvPr>
          <p:cNvSpPr txBox="1"/>
          <p:nvPr/>
        </p:nvSpPr>
        <p:spPr>
          <a:xfrm>
            <a:off x="1048213" y="2703685"/>
            <a:ext cx="10058400" cy="458908"/>
          </a:xfrm>
          <a:prstGeom prst="rect">
            <a:avLst/>
          </a:prstGeom>
          <a:noFill/>
        </p:spPr>
        <p:txBody>
          <a:bodyPr wrap="square">
            <a:spAutoFit/>
          </a:bodyPr>
          <a:lstStyle/>
          <a:p>
            <a:pPr>
              <a:lnSpc>
                <a:spcPct val="150000"/>
              </a:lnSpc>
            </a:pP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跨语言融合方面，进一步预训练目标任务，引入多语言监督数据集生成和增强算法</a:t>
            </a:r>
          </a:p>
        </p:txBody>
      </p:sp>
      <p:sp>
        <p:nvSpPr>
          <p:cNvPr id="16" name="文本框 15">
            <a:extLst>
              <a:ext uri="{FF2B5EF4-FFF2-40B4-BE49-F238E27FC236}">
                <a16:creationId xmlns:a16="http://schemas.microsoft.com/office/drawing/2014/main" id="{8CA67068-F29B-4CBE-B488-DF728A7B5AD1}"/>
              </a:ext>
            </a:extLst>
          </p:cNvPr>
          <p:cNvSpPr txBox="1"/>
          <p:nvPr/>
        </p:nvSpPr>
        <p:spPr>
          <a:xfrm>
            <a:off x="1048212" y="3429000"/>
            <a:ext cx="10214518" cy="874407"/>
          </a:xfrm>
          <a:prstGeom prst="rect">
            <a:avLst/>
          </a:prstGeom>
          <a:noFill/>
        </p:spPr>
        <p:txBody>
          <a:bodyPr wrap="square">
            <a:spAutoFit/>
          </a:bodyPr>
          <a:lstStyle/>
          <a:p>
            <a:pPr>
              <a:lnSpc>
                <a:spcPct val="150000"/>
              </a:lnSpc>
            </a:pPr>
            <a:r>
              <a:rPr lang="en-US" altLang="zh-CN" dirty="0">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知识图谱融合方面，将知识图谱中丰富的内在知识和内部推理形成的信息融入到预训练语言模型当中；通过外源知识的补充和引导</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对预训练数据进行启发式指导下的数据增强</a:t>
            </a:r>
          </a:p>
        </p:txBody>
      </p:sp>
      <p:sp>
        <p:nvSpPr>
          <p:cNvPr id="20" name="文本框 19">
            <a:extLst>
              <a:ext uri="{FF2B5EF4-FFF2-40B4-BE49-F238E27FC236}">
                <a16:creationId xmlns:a16="http://schemas.microsoft.com/office/drawing/2014/main" id="{2B651097-7835-437D-988B-82FADD2A621D}"/>
              </a:ext>
            </a:extLst>
          </p:cNvPr>
          <p:cNvSpPr txBox="1"/>
          <p:nvPr/>
        </p:nvSpPr>
        <p:spPr>
          <a:xfrm>
            <a:off x="1054992" y="4569814"/>
            <a:ext cx="10214517" cy="874407"/>
          </a:xfrm>
          <a:prstGeom prst="rect">
            <a:avLst/>
          </a:prstGeom>
          <a:noFill/>
        </p:spPr>
        <p:txBody>
          <a:bodyPr wrap="square">
            <a:spAutoFit/>
          </a:bodyPr>
          <a:lstStyle/>
          <a:p>
            <a:pPr>
              <a:lnSpc>
                <a:spcPct val="150000"/>
              </a:lnSpc>
            </a:pPr>
            <a:r>
              <a:rPr lang="en-US" altLang="zh-CN" dirty="0">
                <a:latin typeface="微软雅黑" panose="020B0503020204020204" pitchFamily="34" charset="-122"/>
                <a:ea typeface="微软雅黑" panose="020B0503020204020204" pitchFamily="34" charset="-122"/>
              </a:rPr>
              <a:t>(5)</a:t>
            </a:r>
            <a:r>
              <a:rPr lang="zh-CN" altLang="en-US" dirty="0">
                <a:latin typeface="微软雅黑" panose="020B0503020204020204" pitchFamily="34" charset="-122"/>
                <a:ea typeface="微软雅黑" panose="020B0503020204020204" pitchFamily="34" charset="-122"/>
              </a:rPr>
              <a:t>预训练语言模型可解释性方面，对预训练语言模型的内在机理以及注意力机制的交互方式进行分析和解释</a:t>
            </a:r>
          </a:p>
        </p:txBody>
      </p:sp>
    </p:spTree>
    <p:extLst>
      <p:ext uri="{BB962C8B-B14F-4D97-AF65-F5344CB8AC3E}">
        <p14:creationId xmlns:p14="http://schemas.microsoft.com/office/powerpoint/2010/main" val="52662376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p:cNvGrpSpPr/>
          <p:nvPr/>
        </p:nvGrpSpPr>
        <p:grpSpPr>
          <a:xfrm>
            <a:off x="10625098" y="6532"/>
            <a:ext cx="1445604" cy="1030766"/>
            <a:chOff x="597913" y="-30897"/>
            <a:chExt cx="1461155" cy="1030766"/>
          </a:xfrm>
        </p:grpSpPr>
        <p:pic>
          <p:nvPicPr>
            <p:cNvPr id="31" name="图片 3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8141" y="-30897"/>
              <a:ext cx="702231" cy="702231"/>
            </a:xfrm>
            <a:prstGeom prst="rect">
              <a:avLst/>
            </a:prstGeom>
          </p:spPr>
        </p:pic>
        <p:sp>
          <p:nvSpPr>
            <p:cNvPr id="32" name="文本框 31"/>
            <p:cNvSpPr txBox="1"/>
            <p:nvPr/>
          </p:nvSpPr>
          <p:spPr>
            <a:xfrm>
              <a:off x="597913" y="661315"/>
              <a:ext cx="1461155" cy="338554"/>
            </a:xfrm>
            <a:prstGeom prst="rect">
              <a:avLst/>
            </a:prstGeom>
            <a:noFill/>
          </p:spPr>
          <p:txBody>
            <a:bodyPr wrap="square" rtlCol="0">
              <a:spAutoFit/>
            </a:bodyPr>
            <a:lstStyle/>
            <a:p>
              <a:r>
                <a:rPr lang="zh-CN" altLang="en-US" sz="1600" dirty="0">
                  <a:solidFill>
                    <a:srgbClr val="132E65"/>
                  </a:solidFill>
                  <a:latin typeface="华文行楷" panose="02010800040101010101" pitchFamily="2" charset="-122"/>
                  <a:ea typeface="华文行楷" panose="02010800040101010101" pitchFamily="2" charset="-122"/>
                </a:rPr>
                <a:t>天津科技大学</a:t>
              </a:r>
              <a:endParaRPr lang="en-US" altLang="zh-CN" sz="1600" dirty="0">
                <a:solidFill>
                  <a:srgbClr val="132E65"/>
                </a:solidFill>
                <a:latin typeface="华文行楷" panose="02010800040101010101" pitchFamily="2" charset="-122"/>
                <a:ea typeface="华文行楷" panose="02010800040101010101" pitchFamily="2" charset="-122"/>
              </a:endParaRPr>
            </a:p>
          </p:txBody>
        </p:sp>
      </p:grpSp>
      <p:cxnSp>
        <p:nvCxnSpPr>
          <p:cNvPr id="11" name="直接连接符 10">
            <a:extLst>
              <a:ext uri="{FF2B5EF4-FFF2-40B4-BE49-F238E27FC236}">
                <a16:creationId xmlns:a16="http://schemas.microsoft.com/office/drawing/2014/main" id="{36F9C967-2978-4D84-8C4E-4336F6C59C9B}"/>
              </a:ext>
            </a:extLst>
          </p:cNvPr>
          <p:cNvCxnSpPr>
            <a:cxnSpLocks/>
          </p:cNvCxnSpPr>
          <p:nvPr/>
        </p:nvCxnSpPr>
        <p:spPr>
          <a:xfrm>
            <a:off x="2831364" y="543965"/>
            <a:ext cx="6105525" cy="0"/>
          </a:xfrm>
          <a:prstGeom prst="line">
            <a:avLst/>
          </a:prstGeom>
          <a:ln w="19050">
            <a:solidFill>
              <a:srgbClr val="004098"/>
            </a:solidFill>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889472F8-BE23-4ED3-8021-89DE5C7A9931}"/>
              </a:ext>
            </a:extLst>
          </p:cNvPr>
          <p:cNvSpPr txBox="1"/>
          <p:nvPr/>
        </p:nvSpPr>
        <p:spPr>
          <a:xfrm>
            <a:off x="2817075" y="652577"/>
            <a:ext cx="6119814" cy="769441"/>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lang="zh-CN" altLang="en-US" sz="4400" dirty="0">
                <a:solidFill>
                  <a:srgbClr val="004578"/>
                </a:solidFill>
                <a:latin typeface="字魂59号-创粗黑" panose="00000500000000000000" pitchFamily="2" charset="-122"/>
                <a:ea typeface="字魂59号-创粗黑" panose="00000500000000000000" pitchFamily="2" charset="-122"/>
                <a:sym typeface="字魂59号-创粗黑" panose="00000500000000000000" pitchFamily="2" charset="-122"/>
              </a:rPr>
              <a:t>小组分工</a:t>
            </a:r>
            <a:endParaRPr kumimoji="0" lang="zh-CN" altLang="en-US" sz="4400" b="0" i="0" u="none" strike="noStrike" kern="1200" cap="none" spc="0" normalizeH="0" baseline="0" noProof="0" dirty="0">
              <a:ln>
                <a:noFill/>
              </a:ln>
              <a:solidFill>
                <a:srgbClr val="004578"/>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cxnSp>
        <p:nvCxnSpPr>
          <p:cNvPr id="17" name="直接连接符 16">
            <a:extLst>
              <a:ext uri="{FF2B5EF4-FFF2-40B4-BE49-F238E27FC236}">
                <a16:creationId xmlns:a16="http://schemas.microsoft.com/office/drawing/2014/main" id="{EF085ED9-7416-471B-A028-5F22CCF3A5AD}"/>
              </a:ext>
            </a:extLst>
          </p:cNvPr>
          <p:cNvCxnSpPr>
            <a:cxnSpLocks/>
          </p:cNvCxnSpPr>
          <p:nvPr/>
        </p:nvCxnSpPr>
        <p:spPr>
          <a:xfrm>
            <a:off x="2831364" y="1532131"/>
            <a:ext cx="6105525" cy="0"/>
          </a:xfrm>
          <a:prstGeom prst="line">
            <a:avLst/>
          </a:prstGeom>
          <a:ln w="19050">
            <a:solidFill>
              <a:srgbClr val="004098"/>
            </a:solidFill>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44314111-2AD4-4B2A-9EC5-3B65A1F10A44}"/>
              </a:ext>
            </a:extLst>
          </p:cNvPr>
          <p:cNvSpPr txBox="1"/>
          <p:nvPr/>
        </p:nvSpPr>
        <p:spPr>
          <a:xfrm>
            <a:off x="4175320" y="3297993"/>
            <a:ext cx="7203688" cy="458908"/>
          </a:xfrm>
          <a:prstGeom prst="rect">
            <a:avLst/>
          </a:prstGeom>
          <a:noFill/>
        </p:spPr>
        <p:txBody>
          <a:bodyPr wrap="square">
            <a:spAutoFit/>
          </a:bodyPr>
          <a:lstStyle/>
          <a:p>
            <a:pPr>
              <a:lnSpc>
                <a:spcPct val="150000"/>
              </a:lnSpc>
            </a:pPr>
            <a:r>
              <a:rPr lang="en-US" altLang="zh-CN" dirty="0">
                <a:latin typeface="微软雅黑" panose="020B0503020204020204" pitchFamily="34" charset="-122"/>
                <a:ea typeface="微软雅黑" panose="020B0503020204020204" pitchFamily="34" charset="-122"/>
              </a:rPr>
              <a:t>PPT</a:t>
            </a:r>
            <a:r>
              <a:rPr lang="zh-CN" altLang="en-US" dirty="0">
                <a:latin typeface="微软雅黑" panose="020B0503020204020204" pitchFamily="34" charset="-122"/>
                <a:ea typeface="微软雅黑" panose="020B0503020204020204" pitchFamily="34" charset="-122"/>
              </a:rPr>
              <a:t>：李慧 吴世伟</a:t>
            </a:r>
          </a:p>
        </p:txBody>
      </p:sp>
      <p:sp>
        <p:nvSpPr>
          <p:cNvPr id="9" name="文本框 8">
            <a:extLst>
              <a:ext uri="{FF2B5EF4-FFF2-40B4-BE49-F238E27FC236}">
                <a16:creationId xmlns:a16="http://schemas.microsoft.com/office/drawing/2014/main" id="{755DB24A-96AC-4336-B165-7C370B9494EC}"/>
              </a:ext>
            </a:extLst>
          </p:cNvPr>
          <p:cNvSpPr txBox="1"/>
          <p:nvPr/>
        </p:nvSpPr>
        <p:spPr>
          <a:xfrm>
            <a:off x="4175320" y="2614315"/>
            <a:ext cx="7203688" cy="458908"/>
          </a:xfrm>
          <a:prstGeom prst="rect">
            <a:avLst/>
          </a:prstGeom>
          <a:noFill/>
        </p:spPr>
        <p:txBody>
          <a:bodyPr wrap="square">
            <a:spAutoFit/>
          </a:bodyPr>
          <a:lstStyle/>
          <a:p>
            <a:pPr>
              <a:lnSpc>
                <a:spcPct val="150000"/>
              </a:lnSpc>
            </a:pPr>
            <a:r>
              <a:rPr lang="zh-CN" altLang="en-US" dirty="0">
                <a:latin typeface="微软雅黑" panose="020B0503020204020204" pitchFamily="34" charset="-122"/>
                <a:ea typeface="微软雅黑" panose="020B0503020204020204" pitchFamily="34" charset="-122"/>
              </a:rPr>
              <a:t>文献翻译及资料查询：吴世伟 刘垚</a:t>
            </a:r>
          </a:p>
        </p:txBody>
      </p:sp>
      <p:sp>
        <p:nvSpPr>
          <p:cNvPr id="10" name="文本框 9">
            <a:extLst>
              <a:ext uri="{FF2B5EF4-FFF2-40B4-BE49-F238E27FC236}">
                <a16:creationId xmlns:a16="http://schemas.microsoft.com/office/drawing/2014/main" id="{1C33DFD1-5E00-43FA-9A4D-ED9840B95605}"/>
              </a:ext>
            </a:extLst>
          </p:cNvPr>
          <p:cNvSpPr txBox="1"/>
          <p:nvPr/>
        </p:nvSpPr>
        <p:spPr>
          <a:xfrm>
            <a:off x="4175320" y="4215809"/>
            <a:ext cx="7203688" cy="458908"/>
          </a:xfrm>
          <a:prstGeom prst="rect">
            <a:avLst/>
          </a:prstGeom>
          <a:noFill/>
        </p:spPr>
        <p:txBody>
          <a:bodyPr wrap="square">
            <a:spAutoFit/>
          </a:bodyPr>
          <a:lstStyle/>
          <a:p>
            <a:pPr>
              <a:lnSpc>
                <a:spcPct val="150000"/>
              </a:lnSpc>
            </a:pPr>
            <a:r>
              <a:rPr lang="zh-CN" altLang="en-US" dirty="0">
                <a:latin typeface="微软雅黑" panose="020B0503020204020204" pitchFamily="34" charset="-122"/>
                <a:ea typeface="微软雅黑" panose="020B0503020204020204" pitchFamily="34" charset="-122"/>
              </a:rPr>
              <a:t>问题回答：吴世伟 刘垚</a:t>
            </a:r>
          </a:p>
        </p:txBody>
      </p:sp>
      <p:sp>
        <p:nvSpPr>
          <p:cNvPr id="12" name="文本框 11">
            <a:extLst>
              <a:ext uri="{FF2B5EF4-FFF2-40B4-BE49-F238E27FC236}">
                <a16:creationId xmlns:a16="http://schemas.microsoft.com/office/drawing/2014/main" id="{0A1429CA-C119-4861-AB99-A7C8DF9F116F}"/>
              </a:ext>
            </a:extLst>
          </p:cNvPr>
          <p:cNvSpPr txBox="1"/>
          <p:nvPr/>
        </p:nvSpPr>
        <p:spPr>
          <a:xfrm>
            <a:off x="4175320" y="3756901"/>
            <a:ext cx="7203688" cy="458908"/>
          </a:xfrm>
          <a:prstGeom prst="rect">
            <a:avLst/>
          </a:prstGeom>
          <a:noFill/>
        </p:spPr>
        <p:txBody>
          <a:bodyPr wrap="square">
            <a:spAutoFit/>
          </a:bodyPr>
          <a:lstStyle/>
          <a:p>
            <a:pPr>
              <a:lnSpc>
                <a:spcPct val="150000"/>
              </a:lnSpc>
            </a:pPr>
            <a:r>
              <a:rPr lang="zh-CN" altLang="en-US" dirty="0">
                <a:latin typeface="微软雅黑" panose="020B0503020204020204" pitchFamily="34" charset="-122"/>
                <a:ea typeface="微软雅黑" panose="020B0503020204020204" pitchFamily="34" charset="-122"/>
              </a:rPr>
              <a:t>主讲人：李慧</a:t>
            </a:r>
          </a:p>
        </p:txBody>
      </p:sp>
    </p:spTree>
    <p:extLst>
      <p:ext uri="{BB962C8B-B14F-4D97-AF65-F5344CB8AC3E}">
        <p14:creationId xmlns:p14="http://schemas.microsoft.com/office/powerpoint/2010/main" val="17372464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7BE8BCC-7236-45DF-B1EE-78F3F20A3C77}"/>
              </a:ext>
            </a:extLst>
          </p:cNvPr>
          <p:cNvSpPr txBox="1"/>
          <p:nvPr/>
        </p:nvSpPr>
        <p:spPr>
          <a:xfrm>
            <a:off x="22954" y="241684"/>
            <a:ext cx="2621091"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4578"/>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rPr>
              <a:t>1 </a:t>
            </a:r>
            <a:r>
              <a:rPr kumimoji="0" lang="zh-CN" altLang="en-US" sz="2400" b="0" i="0" u="none" strike="noStrike" kern="1200" cap="none" spc="0" normalizeH="0" baseline="0" noProof="0" dirty="0">
                <a:ln>
                  <a:noFill/>
                </a:ln>
                <a:solidFill>
                  <a:srgbClr val="004578"/>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rPr>
              <a:t>什么是语言模型</a:t>
            </a:r>
          </a:p>
        </p:txBody>
      </p:sp>
      <p:sp>
        <p:nvSpPr>
          <p:cNvPr id="28" name="矩形 27">
            <a:extLst>
              <a:ext uri="{FF2B5EF4-FFF2-40B4-BE49-F238E27FC236}">
                <a16:creationId xmlns:a16="http://schemas.microsoft.com/office/drawing/2014/main" id="{16D4A7DC-17D9-4752-BF5D-64F472D84DC6}"/>
              </a:ext>
            </a:extLst>
          </p:cNvPr>
          <p:cNvSpPr/>
          <p:nvPr/>
        </p:nvSpPr>
        <p:spPr>
          <a:xfrm>
            <a:off x="1077912" y="1037298"/>
            <a:ext cx="9306014" cy="1144288"/>
          </a:xfrm>
          <a:prstGeom prst="rect">
            <a:avLst/>
          </a:prstGeom>
        </p:spPr>
        <p:txBody>
          <a:bodyPr wrap="square">
            <a:spAutoFit/>
          </a:bodyPr>
          <a:lstStyle/>
          <a:p>
            <a:pPr marL="0" marR="0" lvl="0" indent="0" algn="l" defTabSz="914400" rtl="0" eaLnBrk="1" fontAlgn="auto" latinLnBrk="0" hangingPunct="1">
              <a:lnSpc>
                <a:spcPct val="130000"/>
              </a:lnSpc>
              <a:spcBef>
                <a:spcPts val="0"/>
              </a:spcBef>
              <a:spcAft>
                <a:spcPts val="0"/>
              </a:spcAft>
              <a:buClrTx/>
              <a:buSzTx/>
              <a:buFontTx/>
              <a:buNone/>
              <a:tabLst/>
              <a:defRPr/>
            </a:pPr>
            <a:r>
              <a:rPr kumimoji="0" lang="zh-CN" altLang="en-US"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sym typeface="字魂59号-创粗黑" panose="00000500000000000000" pitchFamily="2" charset="-122"/>
              </a:rPr>
              <a:t>语言模型</a:t>
            </a:r>
            <a:r>
              <a:rPr lang="en-US" altLang="zh-CN" b="0" i="0" dirty="0">
                <a:solidFill>
                  <a:srgbClr val="121212"/>
                </a:solidFill>
                <a:effectLst/>
                <a:latin typeface="微软雅黑" panose="020B0503020204020204" pitchFamily="34" charset="-122"/>
                <a:ea typeface="微软雅黑" panose="020B0503020204020204" pitchFamily="34" charset="-122"/>
              </a:rPr>
              <a:t>(language model, LM)</a:t>
            </a:r>
            <a:r>
              <a:rPr kumimoji="0" lang="zh-CN" altLang="en-US"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sym typeface="字魂59号-创粗黑" panose="00000500000000000000" pitchFamily="2" charset="-122"/>
              </a:rPr>
              <a:t>是自然语言处理的一个核心问题</a:t>
            </a:r>
            <a:r>
              <a:rPr lang="zh-CN" altLang="en-US" dirty="0">
                <a:solidFill>
                  <a:prstClr val="black"/>
                </a:solidFill>
                <a:latin typeface="微软雅黑" panose="020B0503020204020204" pitchFamily="34" charset="-122"/>
                <a:ea typeface="微软雅黑" panose="020B0503020204020204" pitchFamily="34" charset="-122"/>
                <a:sym typeface="字魂59号-创粗黑" panose="00000500000000000000" pitchFamily="2" charset="-122"/>
              </a:rPr>
              <a:t>，</a:t>
            </a:r>
            <a:r>
              <a:rPr kumimoji="0" lang="zh-CN" altLang="en-US"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sym typeface="字魂59号-创粗黑" panose="00000500000000000000" pitchFamily="2" charset="-122"/>
              </a:rPr>
              <a:t>其本质就是在回答一个问题：对于一个给定的文本序列，是否具有合理性并对其合理性进行量化。</a:t>
            </a:r>
            <a:endParaRPr kumimoji="0" lang="en-US" altLang="zh-CN"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sym typeface="字魂59号-创粗黑" panose="00000500000000000000" pitchFamily="2" charset="-122"/>
            </a:endParaRPr>
          </a:p>
          <a:p>
            <a:pPr marL="0" marR="0" lvl="0" indent="0" algn="l" defTabSz="914400" rtl="0" eaLnBrk="1" fontAlgn="auto" latinLnBrk="0" hangingPunct="1">
              <a:lnSpc>
                <a:spcPct val="130000"/>
              </a:lnSpc>
              <a:spcBef>
                <a:spcPts val="0"/>
              </a:spcBef>
              <a:spcAft>
                <a:spcPts val="0"/>
              </a:spcAft>
              <a:buClrTx/>
              <a:buSzTx/>
              <a:buFontTx/>
              <a:buNone/>
              <a:tabLst/>
              <a:defRPr/>
            </a:pPr>
            <a:r>
              <a:rPr kumimoji="0" lang="zh-CN" altLang="en-US"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sym typeface="字魂59号-创粗黑" panose="00000500000000000000" pitchFamily="2" charset="-122"/>
              </a:rPr>
              <a:t>对语言模型的研究实际上就是探究如何对语言内隐知识进行表示的过程</a:t>
            </a:r>
            <a:r>
              <a:rPr lang="zh-CN" altLang="en-US" dirty="0">
                <a:solidFill>
                  <a:prstClr val="black"/>
                </a:solidFill>
                <a:latin typeface="微软雅黑" panose="020B0503020204020204" pitchFamily="34" charset="-122"/>
                <a:ea typeface="微软雅黑" panose="020B0503020204020204" pitchFamily="34" charset="-122"/>
                <a:sym typeface="字魂59号-创粗黑" panose="00000500000000000000" pitchFamily="2" charset="-122"/>
              </a:rPr>
              <a:t>。</a:t>
            </a:r>
            <a:endParaRPr kumimoji="0" lang="zh-CN" altLang="en-US"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sym typeface="字魂59号-创粗黑" panose="00000500000000000000" pitchFamily="2" charset="-122"/>
            </a:endParaRPr>
          </a:p>
        </p:txBody>
      </p:sp>
      <p:grpSp>
        <p:nvGrpSpPr>
          <p:cNvPr id="24" name="组合 23"/>
          <p:cNvGrpSpPr/>
          <p:nvPr/>
        </p:nvGrpSpPr>
        <p:grpSpPr>
          <a:xfrm>
            <a:off x="10625098" y="6532"/>
            <a:ext cx="1445604" cy="1030766"/>
            <a:chOff x="597913" y="-30897"/>
            <a:chExt cx="1461155" cy="1030766"/>
          </a:xfrm>
        </p:grpSpPr>
        <p:pic>
          <p:nvPicPr>
            <p:cNvPr id="31" name="图片 3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8141" y="-30897"/>
              <a:ext cx="702231" cy="702231"/>
            </a:xfrm>
            <a:prstGeom prst="rect">
              <a:avLst/>
            </a:prstGeom>
          </p:spPr>
        </p:pic>
        <p:sp>
          <p:nvSpPr>
            <p:cNvPr id="32" name="文本框 31"/>
            <p:cNvSpPr txBox="1"/>
            <p:nvPr/>
          </p:nvSpPr>
          <p:spPr>
            <a:xfrm>
              <a:off x="597913" y="661315"/>
              <a:ext cx="1461155" cy="338554"/>
            </a:xfrm>
            <a:prstGeom prst="rect">
              <a:avLst/>
            </a:prstGeom>
            <a:noFill/>
          </p:spPr>
          <p:txBody>
            <a:bodyPr wrap="square" rtlCol="0">
              <a:spAutoFit/>
            </a:bodyPr>
            <a:lstStyle/>
            <a:p>
              <a:r>
                <a:rPr lang="zh-CN" altLang="en-US" sz="1600" dirty="0">
                  <a:solidFill>
                    <a:srgbClr val="132E65"/>
                  </a:solidFill>
                  <a:latin typeface="华文行楷" panose="02010800040101010101" pitchFamily="2" charset="-122"/>
                  <a:ea typeface="华文行楷" panose="02010800040101010101" pitchFamily="2" charset="-122"/>
                </a:rPr>
                <a:t>天津科技大学</a:t>
              </a:r>
              <a:endParaRPr lang="en-US" altLang="zh-CN" sz="1600" dirty="0">
                <a:solidFill>
                  <a:srgbClr val="132E65"/>
                </a:solidFill>
                <a:latin typeface="华文行楷" panose="02010800040101010101" pitchFamily="2" charset="-122"/>
                <a:ea typeface="华文行楷" panose="02010800040101010101" pitchFamily="2" charset="-122"/>
              </a:endParaRPr>
            </a:p>
          </p:txBody>
        </p:sp>
      </p:grpSp>
      <p:sp>
        <p:nvSpPr>
          <p:cNvPr id="35" name="文本框 34">
            <a:extLst>
              <a:ext uri="{FF2B5EF4-FFF2-40B4-BE49-F238E27FC236}">
                <a16:creationId xmlns:a16="http://schemas.microsoft.com/office/drawing/2014/main" id="{DF2ACA3B-BF8D-46AA-B763-DFACB1D3A2F3}"/>
              </a:ext>
            </a:extLst>
          </p:cNvPr>
          <p:cNvSpPr txBox="1"/>
          <p:nvPr/>
        </p:nvSpPr>
        <p:spPr>
          <a:xfrm>
            <a:off x="1077912" y="2604024"/>
            <a:ext cx="7524763" cy="369332"/>
          </a:xfrm>
          <a:prstGeom prst="rect">
            <a:avLst/>
          </a:prstGeom>
          <a:noFill/>
        </p:spPr>
        <p:txBody>
          <a:bodyPr wrap="square">
            <a:spAutoFit/>
          </a:bodyPr>
          <a:lstStyle/>
          <a:p>
            <a:r>
              <a:rPr lang="zh-CN" altLang="en-US" i="0" dirty="0">
                <a:solidFill>
                  <a:srgbClr val="121212"/>
                </a:solidFill>
                <a:effectLst/>
                <a:latin typeface="微软雅黑" panose="020B0503020204020204" pitchFamily="34" charset="-122"/>
                <a:ea typeface="微软雅黑" panose="020B0503020204020204" pitchFamily="34" charset="-122"/>
              </a:rPr>
              <a:t>简单地说，语言模型就是用来计算一个句子的概率的模型</a:t>
            </a:r>
            <a:endParaRPr lang="zh-CN" altLang="en-US"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36" name="文本框 35">
                <a:extLst>
                  <a:ext uri="{FF2B5EF4-FFF2-40B4-BE49-F238E27FC236}">
                    <a16:creationId xmlns:a16="http://schemas.microsoft.com/office/drawing/2014/main" id="{F6DB17F5-2D9B-48DB-A3F9-CCE257C7A8D7}"/>
                  </a:ext>
                </a:extLst>
              </p:cNvPr>
              <p:cNvSpPr txBox="1"/>
              <p:nvPr/>
            </p:nvSpPr>
            <p:spPr>
              <a:xfrm>
                <a:off x="1136434" y="3374611"/>
                <a:ext cx="8124610" cy="381515"/>
              </a:xfrm>
              <a:prstGeom prst="rect">
                <a:avLst/>
              </a:prstGeom>
              <a:noFill/>
            </p:spPr>
            <p:txBody>
              <a:bodyPr wrap="square">
                <a:spAutoFit/>
              </a:bodyPr>
              <a:lstStyle/>
              <a:p>
                <a:r>
                  <a:rPr lang="zh-CN" altLang="en-US" b="0" i="0" dirty="0">
                    <a:solidFill>
                      <a:srgbClr val="121212"/>
                    </a:solidFill>
                    <a:effectLst/>
                    <a:latin typeface="微软雅黑" panose="020B0503020204020204" pitchFamily="34" charset="-122"/>
                    <a:ea typeface="微软雅黑" panose="020B0503020204020204" pitchFamily="34" charset="-122"/>
                  </a:rPr>
                  <a:t>给定句子（词语序列）</a:t>
                </a:r>
                <a14:m>
                  <m:oMath xmlns:m="http://schemas.openxmlformats.org/officeDocument/2006/math">
                    <m:r>
                      <a:rPr lang="en-US" altLang="zh-CN" b="0" i="1" smtClean="0">
                        <a:solidFill>
                          <a:srgbClr val="121212"/>
                        </a:solidFill>
                        <a:effectLst/>
                        <a:latin typeface="Cambria Math" panose="02040503050406030204" pitchFamily="18" charset="0"/>
                      </a:rPr>
                      <m:t>𝑆</m:t>
                    </m:r>
                    <m:r>
                      <a:rPr lang="en-US" altLang="zh-CN" b="0" i="1" smtClean="0">
                        <a:solidFill>
                          <a:srgbClr val="121212"/>
                        </a:solidFill>
                        <a:effectLst/>
                        <a:latin typeface="Cambria Math" panose="02040503050406030204" pitchFamily="18" charset="0"/>
                      </a:rPr>
                      <m:t>=</m:t>
                    </m:r>
                    <m:sSub>
                      <m:sSubPr>
                        <m:ctrlPr>
                          <a:rPr lang="en-US" altLang="zh-CN" i="1">
                            <a:solidFill>
                              <a:srgbClr val="121212"/>
                            </a:solidFill>
                            <a:latin typeface="Cambria Math" panose="02040503050406030204" pitchFamily="18" charset="0"/>
                          </a:rPr>
                        </m:ctrlPr>
                      </m:sSubPr>
                      <m:e>
                        <m:r>
                          <a:rPr lang="en-US" altLang="zh-CN" b="0" i="1" smtClean="0">
                            <a:solidFill>
                              <a:srgbClr val="121212"/>
                            </a:solidFill>
                            <a:latin typeface="Cambria Math" panose="02040503050406030204" pitchFamily="18" charset="0"/>
                          </a:rPr>
                          <m:t>𝑋</m:t>
                        </m:r>
                      </m:e>
                      <m:sub>
                        <m:r>
                          <a:rPr lang="en-US" altLang="zh-CN" i="1">
                            <a:solidFill>
                              <a:srgbClr val="121212"/>
                            </a:solidFill>
                            <a:latin typeface="Cambria Math" panose="02040503050406030204" pitchFamily="18" charset="0"/>
                          </a:rPr>
                          <m:t>1,</m:t>
                        </m:r>
                      </m:sub>
                    </m:sSub>
                    <m:r>
                      <a:rPr lang="en-US" altLang="zh-CN" b="0" i="1" smtClean="0">
                        <a:solidFill>
                          <a:srgbClr val="121212"/>
                        </a:solidFill>
                        <a:latin typeface="Cambria Math" panose="02040503050406030204" pitchFamily="18" charset="0"/>
                      </a:rPr>
                      <m:t> </m:t>
                    </m:r>
                    <m:sSub>
                      <m:sSubPr>
                        <m:ctrlPr>
                          <a:rPr lang="en-US" altLang="zh-CN" i="1">
                            <a:solidFill>
                              <a:srgbClr val="121212"/>
                            </a:solidFill>
                            <a:latin typeface="Cambria Math" panose="02040503050406030204" pitchFamily="18" charset="0"/>
                          </a:rPr>
                        </m:ctrlPr>
                      </m:sSubPr>
                      <m:e>
                        <m:r>
                          <a:rPr lang="en-US" altLang="zh-CN" b="0" i="1" smtClean="0">
                            <a:solidFill>
                              <a:srgbClr val="121212"/>
                            </a:solidFill>
                            <a:latin typeface="Cambria Math" panose="02040503050406030204" pitchFamily="18" charset="0"/>
                          </a:rPr>
                          <m:t>𝑋</m:t>
                        </m:r>
                      </m:e>
                      <m:sub>
                        <m:r>
                          <a:rPr lang="en-US" altLang="zh-CN" b="0" i="1" smtClean="0">
                            <a:solidFill>
                              <a:srgbClr val="121212"/>
                            </a:solidFill>
                            <a:latin typeface="Cambria Math" panose="02040503050406030204" pitchFamily="18" charset="0"/>
                          </a:rPr>
                          <m:t>2</m:t>
                        </m:r>
                        <m:r>
                          <a:rPr lang="en-US" altLang="zh-CN" i="1">
                            <a:solidFill>
                              <a:srgbClr val="121212"/>
                            </a:solidFill>
                            <a:latin typeface="Cambria Math" panose="02040503050406030204" pitchFamily="18" charset="0"/>
                          </a:rPr>
                          <m:t>,</m:t>
                        </m:r>
                      </m:sub>
                    </m:sSub>
                  </m:oMath>
                </a14:m>
                <a:r>
                  <a:rPr lang="zh-CN" altLang="en-US" b="0" i="0" dirty="0">
                    <a:solidFill>
                      <a:srgbClr val="121212"/>
                    </a:solidFill>
                    <a:effectLst/>
                    <a:latin typeface="微软雅黑" panose="020B0503020204020204" pitchFamily="34" charset="-122"/>
                    <a:ea typeface="微软雅黑" panose="020B0503020204020204" pitchFamily="34" charset="-122"/>
                  </a:rPr>
                  <a:t> </a:t>
                </a:r>
                <a14:m>
                  <m:oMath xmlns:m="http://schemas.openxmlformats.org/officeDocument/2006/math">
                    <m:sSub>
                      <m:sSubPr>
                        <m:ctrlPr>
                          <a:rPr lang="en-US" altLang="zh-CN" i="1">
                            <a:solidFill>
                              <a:srgbClr val="121212"/>
                            </a:solidFill>
                            <a:latin typeface="Cambria Math" panose="02040503050406030204" pitchFamily="18" charset="0"/>
                          </a:rPr>
                        </m:ctrlPr>
                      </m:sSubPr>
                      <m:e>
                        <m:r>
                          <a:rPr lang="en-US" altLang="zh-CN" b="0" i="1" smtClean="0">
                            <a:solidFill>
                              <a:srgbClr val="121212"/>
                            </a:solidFill>
                            <a:latin typeface="Cambria Math" panose="02040503050406030204" pitchFamily="18" charset="0"/>
                          </a:rPr>
                          <m:t>𝑋</m:t>
                        </m:r>
                      </m:e>
                      <m:sub>
                        <m:r>
                          <a:rPr lang="en-US" altLang="zh-CN" b="0" i="1" smtClean="0">
                            <a:solidFill>
                              <a:srgbClr val="121212"/>
                            </a:solidFill>
                            <a:latin typeface="Cambria Math" panose="02040503050406030204" pitchFamily="18" charset="0"/>
                          </a:rPr>
                          <m:t>3</m:t>
                        </m:r>
                        <m:r>
                          <a:rPr lang="en-US" altLang="zh-CN" i="1">
                            <a:solidFill>
                              <a:srgbClr val="121212"/>
                            </a:solidFill>
                            <a:latin typeface="Cambria Math" panose="02040503050406030204" pitchFamily="18" charset="0"/>
                          </a:rPr>
                          <m:t>,</m:t>
                        </m:r>
                        <m:r>
                          <a:rPr lang="en-US" altLang="zh-CN" b="0" i="1" smtClean="0">
                            <a:solidFill>
                              <a:srgbClr val="121212"/>
                            </a:solidFill>
                            <a:latin typeface="Cambria Math" panose="02040503050406030204" pitchFamily="18" charset="0"/>
                          </a:rPr>
                          <m:t>……..,</m:t>
                        </m:r>
                      </m:sub>
                    </m:sSub>
                    <m:sSub>
                      <m:sSubPr>
                        <m:ctrlPr>
                          <a:rPr lang="en-US" altLang="zh-CN" i="1">
                            <a:solidFill>
                              <a:srgbClr val="121212"/>
                            </a:solidFill>
                            <a:latin typeface="Cambria Math" panose="02040503050406030204" pitchFamily="18" charset="0"/>
                          </a:rPr>
                        </m:ctrlPr>
                      </m:sSubPr>
                      <m:e>
                        <m:r>
                          <a:rPr lang="en-US" altLang="zh-CN" b="0" i="1" smtClean="0">
                            <a:solidFill>
                              <a:srgbClr val="121212"/>
                            </a:solidFill>
                            <a:latin typeface="Cambria Math" panose="02040503050406030204" pitchFamily="18" charset="0"/>
                          </a:rPr>
                          <m:t>𝑋</m:t>
                        </m:r>
                      </m:e>
                      <m:sub>
                        <m:r>
                          <a:rPr lang="en-US" altLang="zh-CN" b="0" i="1" smtClean="0">
                            <a:solidFill>
                              <a:srgbClr val="121212"/>
                            </a:solidFill>
                            <a:latin typeface="Cambria Math" panose="02040503050406030204" pitchFamily="18" charset="0"/>
                          </a:rPr>
                          <m:t>𝑛</m:t>
                        </m:r>
                        <m:r>
                          <a:rPr lang="en-US" altLang="zh-CN" i="1">
                            <a:solidFill>
                              <a:srgbClr val="121212"/>
                            </a:solidFill>
                            <a:latin typeface="Cambria Math" panose="02040503050406030204" pitchFamily="18" charset="0"/>
                          </a:rPr>
                          <m:t>,</m:t>
                        </m:r>
                      </m:sub>
                    </m:sSub>
                  </m:oMath>
                </a14:m>
                <a:r>
                  <a:rPr lang="zh-CN" altLang="en-US" b="0" i="0" dirty="0">
                    <a:solidFill>
                      <a:srgbClr val="121212"/>
                    </a:solidFill>
                    <a:effectLst/>
                    <a:latin typeface="微软雅黑" panose="020B0503020204020204" pitchFamily="34" charset="-122"/>
                    <a:ea typeface="微软雅黑" panose="020B0503020204020204" pitchFamily="34" charset="-122"/>
                  </a:rPr>
                  <a:t>它的概率可以表示为联合概率链：</a:t>
                </a:r>
              </a:p>
            </p:txBody>
          </p:sp>
        </mc:Choice>
        <mc:Fallback xmlns="">
          <p:sp>
            <p:nvSpPr>
              <p:cNvPr id="36" name="文本框 35">
                <a:extLst>
                  <a:ext uri="{FF2B5EF4-FFF2-40B4-BE49-F238E27FC236}">
                    <a16:creationId xmlns:a16="http://schemas.microsoft.com/office/drawing/2014/main" id="{F6DB17F5-2D9B-48DB-A3F9-CCE257C7A8D7}"/>
                  </a:ext>
                </a:extLst>
              </p:cNvPr>
              <p:cNvSpPr txBox="1">
                <a:spLocks noRot="1" noChangeAspect="1" noMove="1" noResize="1" noEditPoints="1" noAdjustHandles="1" noChangeArrowheads="1" noChangeShapeType="1" noTextEdit="1"/>
              </p:cNvSpPr>
              <p:nvPr/>
            </p:nvSpPr>
            <p:spPr>
              <a:xfrm>
                <a:off x="1136434" y="3374611"/>
                <a:ext cx="8124610" cy="381515"/>
              </a:xfrm>
              <a:prstGeom prst="rect">
                <a:avLst/>
              </a:prstGeom>
              <a:blipFill>
                <a:blip r:embed="rId4"/>
                <a:stretch>
                  <a:fillRect l="-600" t="-9677" b="-22581"/>
                </a:stretch>
              </a:blipFill>
            </p:spPr>
            <p:txBody>
              <a:bodyPr/>
              <a:lstStyle/>
              <a:p>
                <a:r>
                  <a:rPr lang="zh-CN" altLang="en-US">
                    <a:noFill/>
                  </a:rPr>
                  <a:t> </a:t>
                </a:r>
              </a:p>
            </p:txBody>
          </p:sp>
        </mc:Fallback>
      </mc:AlternateContent>
      <p:pic>
        <p:nvPicPr>
          <p:cNvPr id="17" name="图片 16">
            <a:extLst>
              <a:ext uri="{FF2B5EF4-FFF2-40B4-BE49-F238E27FC236}">
                <a16:creationId xmlns:a16="http://schemas.microsoft.com/office/drawing/2014/main" id="{02D30F8C-CB7E-4654-8949-960C8D4EC351}"/>
              </a:ext>
            </a:extLst>
          </p:cNvPr>
          <p:cNvPicPr>
            <a:picLocks noChangeAspect="1"/>
          </p:cNvPicPr>
          <p:nvPr/>
        </p:nvPicPr>
        <p:blipFill>
          <a:blip r:embed="rId5"/>
          <a:stretch>
            <a:fillRect/>
          </a:stretch>
        </p:blipFill>
        <p:spPr>
          <a:xfrm>
            <a:off x="1077912" y="4433002"/>
            <a:ext cx="8682370" cy="516149"/>
          </a:xfrm>
          <a:prstGeom prst="rect">
            <a:avLst/>
          </a:prstGeom>
        </p:spPr>
      </p:pic>
    </p:spTree>
    <p:extLst>
      <p:ext uri="{BB962C8B-B14F-4D97-AF65-F5344CB8AC3E}">
        <p14:creationId xmlns:p14="http://schemas.microsoft.com/office/powerpoint/2010/main" val="38652842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7BE8BCC-7236-45DF-B1EE-78F3F20A3C77}"/>
              </a:ext>
            </a:extLst>
          </p:cNvPr>
          <p:cNvSpPr txBox="1"/>
          <p:nvPr/>
        </p:nvSpPr>
        <p:spPr>
          <a:xfrm>
            <a:off x="22954" y="241684"/>
            <a:ext cx="3634646"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dirty="0">
                <a:solidFill>
                  <a:srgbClr val="004578"/>
                </a:solidFill>
                <a:latin typeface="字魂59号-创粗黑" panose="00000500000000000000" pitchFamily="2" charset="-122"/>
                <a:ea typeface="字魂59号-创粗黑" panose="00000500000000000000" pitchFamily="2" charset="-122"/>
                <a:sym typeface="字魂59号-创粗黑" panose="00000500000000000000" pitchFamily="2" charset="-122"/>
              </a:rPr>
              <a:t>语言模型研究历程</a:t>
            </a:r>
            <a:endParaRPr kumimoji="0" lang="zh-CN" altLang="en-US" sz="2400" b="0" i="0" u="none" strike="noStrike" kern="1200" cap="none" spc="0" normalizeH="0" baseline="0" noProof="0" dirty="0">
              <a:ln>
                <a:noFill/>
              </a:ln>
              <a:solidFill>
                <a:srgbClr val="004578"/>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nvGrpSpPr>
          <p:cNvPr id="24" name="组合 23"/>
          <p:cNvGrpSpPr/>
          <p:nvPr/>
        </p:nvGrpSpPr>
        <p:grpSpPr>
          <a:xfrm>
            <a:off x="10625098" y="6532"/>
            <a:ext cx="1445604" cy="1030766"/>
            <a:chOff x="597913" y="-30897"/>
            <a:chExt cx="1461155" cy="1030766"/>
          </a:xfrm>
        </p:grpSpPr>
        <p:pic>
          <p:nvPicPr>
            <p:cNvPr id="31" name="图片 3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8141" y="-30897"/>
              <a:ext cx="702231" cy="702231"/>
            </a:xfrm>
            <a:prstGeom prst="rect">
              <a:avLst/>
            </a:prstGeom>
          </p:spPr>
        </p:pic>
        <p:sp>
          <p:nvSpPr>
            <p:cNvPr id="32" name="文本框 31"/>
            <p:cNvSpPr txBox="1"/>
            <p:nvPr/>
          </p:nvSpPr>
          <p:spPr>
            <a:xfrm>
              <a:off x="597913" y="661315"/>
              <a:ext cx="1461155" cy="338554"/>
            </a:xfrm>
            <a:prstGeom prst="rect">
              <a:avLst/>
            </a:prstGeom>
            <a:noFill/>
          </p:spPr>
          <p:txBody>
            <a:bodyPr wrap="square" rtlCol="0">
              <a:spAutoFit/>
            </a:bodyPr>
            <a:lstStyle/>
            <a:p>
              <a:r>
                <a:rPr lang="zh-CN" altLang="en-US" sz="1600" dirty="0">
                  <a:solidFill>
                    <a:srgbClr val="132E65"/>
                  </a:solidFill>
                  <a:latin typeface="华文行楷" panose="02010800040101010101" pitchFamily="2" charset="-122"/>
                  <a:ea typeface="华文行楷" panose="02010800040101010101" pitchFamily="2" charset="-122"/>
                </a:rPr>
                <a:t>天津科技大学</a:t>
              </a:r>
              <a:endParaRPr lang="en-US" altLang="zh-CN" sz="1600" dirty="0">
                <a:solidFill>
                  <a:srgbClr val="132E65"/>
                </a:solidFill>
                <a:latin typeface="华文行楷" panose="02010800040101010101" pitchFamily="2" charset="-122"/>
                <a:ea typeface="华文行楷" panose="02010800040101010101" pitchFamily="2" charset="-122"/>
              </a:endParaRPr>
            </a:p>
          </p:txBody>
        </p:sp>
      </p:grpSp>
      <p:sp>
        <p:nvSpPr>
          <p:cNvPr id="33" name="文本框 32">
            <a:extLst>
              <a:ext uri="{FF2B5EF4-FFF2-40B4-BE49-F238E27FC236}">
                <a16:creationId xmlns:a16="http://schemas.microsoft.com/office/drawing/2014/main" id="{A284C918-481E-4E04-BCB8-78611564E0CB}"/>
              </a:ext>
            </a:extLst>
          </p:cNvPr>
          <p:cNvSpPr txBox="1"/>
          <p:nvPr/>
        </p:nvSpPr>
        <p:spPr>
          <a:xfrm>
            <a:off x="1607107" y="1904960"/>
            <a:ext cx="2651446" cy="1754326"/>
          </a:xfrm>
          <a:prstGeom prst="rect">
            <a:avLst/>
          </a:prstGeom>
          <a:noFill/>
        </p:spPr>
        <p:txBody>
          <a:bodyPr wrap="square">
            <a:spAutoFit/>
          </a:bodyPr>
          <a:lstStyle/>
          <a:p>
            <a:r>
              <a:rPr lang="zh-CN" altLang="en-US" dirty="0"/>
              <a:t>基于规则</a:t>
            </a:r>
            <a:endParaRPr lang="en-US" altLang="zh-CN" dirty="0"/>
          </a:p>
          <a:p>
            <a:r>
              <a:rPr lang="zh-CN" altLang="en-US" dirty="0"/>
              <a:t>对语言学知识和领域知识有较高要求</a:t>
            </a:r>
            <a:endParaRPr lang="en-US" altLang="zh-CN" dirty="0"/>
          </a:p>
          <a:p>
            <a:r>
              <a:rPr lang="zh-CN" altLang="en-US" dirty="0"/>
              <a:t>可能脱离实际</a:t>
            </a:r>
            <a:endParaRPr lang="en-US" altLang="zh-CN" dirty="0"/>
          </a:p>
          <a:p>
            <a:r>
              <a:rPr lang="zh-CN" altLang="en-US" dirty="0"/>
              <a:t>规则灵活性差</a:t>
            </a:r>
            <a:endParaRPr lang="en-US" altLang="zh-CN" dirty="0"/>
          </a:p>
          <a:p>
            <a:r>
              <a:rPr lang="zh-CN" altLang="en-US" dirty="0"/>
              <a:t>引入新规则易引发冲突</a:t>
            </a:r>
          </a:p>
        </p:txBody>
      </p:sp>
      <p:cxnSp>
        <p:nvCxnSpPr>
          <p:cNvPr id="10" name="直接连接符 9">
            <a:extLst>
              <a:ext uri="{FF2B5EF4-FFF2-40B4-BE49-F238E27FC236}">
                <a16:creationId xmlns:a16="http://schemas.microsoft.com/office/drawing/2014/main" id="{1EFD609C-1ECE-4B5F-92F2-300236D367DE}"/>
              </a:ext>
            </a:extLst>
          </p:cNvPr>
          <p:cNvCxnSpPr>
            <a:cxnSpLocks/>
          </p:cNvCxnSpPr>
          <p:nvPr/>
        </p:nvCxnSpPr>
        <p:spPr>
          <a:xfrm>
            <a:off x="0" y="3765499"/>
            <a:ext cx="12192000" cy="0"/>
          </a:xfrm>
          <a:prstGeom prst="line">
            <a:avLst/>
          </a:prstGeom>
          <a:ln w="31750">
            <a:solidFill>
              <a:srgbClr val="004578"/>
            </a:solidFill>
            <a:prstDash val="dash"/>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58BAC2E1-937D-418A-A802-4498D20BCCEE}"/>
              </a:ext>
            </a:extLst>
          </p:cNvPr>
          <p:cNvSpPr txBox="1"/>
          <p:nvPr/>
        </p:nvSpPr>
        <p:spPr>
          <a:xfrm>
            <a:off x="1617165" y="1517573"/>
            <a:ext cx="3217349" cy="400110"/>
          </a:xfrm>
          <a:prstGeom prst="rect">
            <a:avLst/>
          </a:prstGeom>
          <a:noFill/>
        </p:spPr>
        <p:txBody>
          <a:bodyPr wrap="square" rtlCol="0">
            <a:spAutoFit/>
          </a:bodyPr>
          <a:lstStyle/>
          <a:p>
            <a:r>
              <a:rPr lang="zh-CN" altLang="en-US" sz="2000" dirty="0">
                <a:latin typeface="微软雅黑" panose="020B0503020204020204" charset="-122"/>
                <a:ea typeface="微软雅黑" panose="020B0503020204020204" charset="-122"/>
                <a:cs typeface="经典细隶书简" panose="02010609000101010101" pitchFamily="49" charset="-122"/>
              </a:rPr>
              <a:t>文法规则语言模型</a:t>
            </a:r>
          </a:p>
        </p:txBody>
      </p:sp>
      <p:grpSp>
        <p:nvGrpSpPr>
          <p:cNvPr id="16" name="组合 15">
            <a:extLst>
              <a:ext uri="{FF2B5EF4-FFF2-40B4-BE49-F238E27FC236}">
                <a16:creationId xmlns:a16="http://schemas.microsoft.com/office/drawing/2014/main" id="{37F33DA8-2D06-41EE-89FE-CF014E433D59}"/>
              </a:ext>
            </a:extLst>
          </p:cNvPr>
          <p:cNvGrpSpPr/>
          <p:nvPr/>
        </p:nvGrpSpPr>
        <p:grpSpPr>
          <a:xfrm>
            <a:off x="1550188" y="3757747"/>
            <a:ext cx="133954" cy="1398874"/>
            <a:chOff x="1771046" y="3429000"/>
            <a:chExt cx="133954" cy="1398874"/>
          </a:xfrm>
        </p:grpSpPr>
        <p:cxnSp>
          <p:nvCxnSpPr>
            <p:cNvPr id="17" name="直接连接符 16">
              <a:extLst>
                <a:ext uri="{FF2B5EF4-FFF2-40B4-BE49-F238E27FC236}">
                  <a16:creationId xmlns:a16="http://schemas.microsoft.com/office/drawing/2014/main" id="{6A93B2A7-3078-4BE5-84E2-76FBE83998B1}"/>
                </a:ext>
              </a:extLst>
            </p:cNvPr>
            <p:cNvCxnSpPr/>
            <p:nvPr/>
          </p:nvCxnSpPr>
          <p:spPr>
            <a:xfrm>
              <a:off x="1838023" y="3429000"/>
              <a:ext cx="0" cy="1264920"/>
            </a:xfrm>
            <a:prstGeom prst="line">
              <a:avLst/>
            </a:prstGeom>
            <a:ln w="12700">
              <a:solidFill>
                <a:srgbClr val="004578"/>
              </a:solidFill>
            </a:ln>
          </p:spPr>
          <p:style>
            <a:lnRef idx="1">
              <a:schemeClr val="accent1"/>
            </a:lnRef>
            <a:fillRef idx="0">
              <a:schemeClr val="accent1"/>
            </a:fillRef>
            <a:effectRef idx="0">
              <a:schemeClr val="accent1"/>
            </a:effectRef>
            <a:fontRef idx="minor">
              <a:schemeClr val="tx1"/>
            </a:fontRef>
          </p:style>
        </p:cxnSp>
        <p:sp>
          <p:nvSpPr>
            <p:cNvPr id="18" name="椭圆 17">
              <a:extLst>
                <a:ext uri="{FF2B5EF4-FFF2-40B4-BE49-F238E27FC236}">
                  <a16:creationId xmlns:a16="http://schemas.microsoft.com/office/drawing/2014/main" id="{58C5CCCD-C3F8-4582-879D-AA58E52F64F8}"/>
                </a:ext>
              </a:extLst>
            </p:cNvPr>
            <p:cNvSpPr/>
            <p:nvPr/>
          </p:nvSpPr>
          <p:spPr>
            <a:xfrm>
              <a:off x="1771046" y="4693920"/>
              <a:ext cx="133954" cy="133954"/>
            </a:xfrm>
            <a:prstGeom prst="ellipse">
              <a:avLst/>
            </a:prstGeom>
            <a:noFill/>
            <a:ln>
              <a:solidFill>
                <a:srgbClr val="0045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 name="组合 18">
            <a:extLst>
              <a:ext uri="{FF2B5EF4-FFF2-40B4-BE49-F238E27FC236}">
                <a16:creationId xmlns:a16="http://schemas.microsoft.com/office/drawing/2014/main" id="{9D10A267-9CED-4489-A0FC-CDC8243D6AA2}"/>
              </a:ext>
            </a:extLst>
          </p:cNvPr>
          <p:cNvGrpSpPr/>
          <p:nvPr/>
        </p:nvGrpSpPr>
        <p:grpSpPr>
          <a:xfrm>
            <a:off x="3763694" y="3765499"/>
            <a:ext cx="133954" cy="1921388"/>
            <a:chOff x="1771046" y="3429000"/>
            <a:chExt cx="133954" cy="1921388"/>
          </a:xfrm>
        </p:grpSpPr>
        <p:cxnSp>
          <p:nvCxnSpPr>
            <p:cNvPr id="20" name="直接连接符 19">
              <a:extLst>
                <a:ext uri="{FF2B5EF4-FFF2-40B4-BE49-F238E27FC236}">
                  <a16:creationId xmlns:a16="http://schemas.microsoft.com/office/drawing/2014/main" id="{EAED7E2C-4437-4338-89F9-4C9D0430EA33}"/>
                </a:ext>
              </a:extLst>
            </p:cNvPr>
            <p:cNvCxnSpPr>
              <a:endCxn id="21" idx="0"/>
            </p:cNvCxnSpPr>
            <p:nvPr/>
          </p:nvCxnSpPr>
          <p:spPr>
            <a:xfrm>
              <a:off x="1838023" y="3429000"/>
              <a:ext cx="0" cy="1787434"/>
            </a:xfrm>
            <a:prstGeom prst="line">
              <a:avLst/>
            </a:prstGeom>
            <a:ln w="12700">
              <a:solidFill>
                <a:srgbClr val="004578"/>
              </a:solidFill>
            </a:ln>
          </p:spPr>
          <p:style>
            <a:lnRef idx="1">
              <a:schemeClr val="accent1"/>
            </a:lnRef>
            <a:fillRef idx="0">
              <a:schemeClr val="accent1"/>
            </a:fillRef>
            <a:effectRef idx="0">
              <a:schemeClr val="accent1"/>
            </a:effectRef>
            <a:fontRef idx="minor">
              <a:schemeClr val="tx1"/>
            </a:fontRef>
          </p:style>
        </p:cxnSp>
        <p:sp>
          <p:nvSpPr>
            <p:cNvPr id="21" name="椭圆 20">
              <a:extLst>
                <a:ext uri="{FF2B5EF4-FFF2-40B4-BE49-F238E27FC236}">
                  <a16:creationId xmlns:a16="http://schemas.microsoft.com/office/drawing/2014/main" id="{B286899F-77B3-47FE-BC4C-72680C81C639}"/>
                </a:ext>
              </a:extLst>
            </p:cNvPr>
            <p:cNvSpPr/>
            <p:nvPr/>
          </p:nvSpPr>
          <p:spPr>
            <a:xfrm>
              <a:off x="1771046" y="5216434"/>
              <a:ext cx="133954" cy="133954"/>
            </a:xfrm>
            <a:prstGeom prst="ellipse">
              <a:avLst/>
            </a:prstGeom>
            <a:noFill/>
            <a:ln>
              <a:solidFill>
                <a:srgbClr val="0045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2" name="组合 21">
            <a:extLst>
              <a:ext uri="{FF2B5EF4-FFF2-40B4-BE49-F238E27FC236}">
                <a16:creationId xmlns:a16="http://schemas.microsoft.com/office/drawing/2014/main" id="{B9DC07AF-5FBA-4BA7-B204-6ED686677CD6}"/>
              </a:ext>
            </a:extLst>
          </p:cNvPr>
          <p:cNvGrpSpPr/>
          <p:nvPr/>
        </p:nvGrpSpPr>
        <p:grpSpPr>
          <a:xfrm>
            <a:off x="5626100" y="2366625"/>
            <a:ext cx="133954" cy="1398874"/>
            <a:chOff x="1771046" y="3429000"/>
            <a:chExt cx="133954" cy="1398874"/>
          </a:xfrm>
          <a:scene3d>
            <a:camera prst="orthographicFront">
              <a:rot lat="0" lon="0" rev="10800000"/>
            </a:camera>
            <a:lightRig rig="threePt" dir="t"/>
          </a:scene3d>
        </p:grpSpPr>
        <p:cxnSp>
          <p:nvCxnSpPr>
            <p:cNvPr id="23" name="直接连接符 22">
              <a:extLst>
                <a:ext uri="{FF2B5EF4-FFF2-40B4-BE49-F238E27FC236}">
                  <a16:creationId xmlns:a16="http://schemas.microsoft.com/office/drawing/2014/main" id="{A577E6CC-8B31-414E-B6A3-CD711A91B9D4}"/>
                </a:ext>
              </a:extLst>
            </p:cNvPr>
            <p:cNvCxnSpPr/>
            <p:nvPr/>
          </p:nvCxnSpPr>
          <p:spPr>
            <a:xfrm>
              <a:off x="1838023" y="3429000"/>
              <a:ext cx="0" cy="1264920"/>
            </a:xfrm>
            <a:prstGeom prst="line">
              <a:avLst/>
            </a:prstGeom>
            <a:ln w="12700">
              <a:solidFill>
                <a:srgbClr val="004578"/>
              </a:solidFill>
            </a:ln>
          </p:spPr>
          <p:style>
            <a:lnRef idx="1">
              <a:schemeClr val="accent1"/>
            </a:lnRef>
            <a:fillRef idx="0">
              <a:schemeClr val="accent1"/>
            </a:fillRef>
            <a:effectRef idx="0">
              <a:schemeClr val="accent1"/>
            </a:effectRef>
            <a:fontRef idx="minor">
              <a:schemeClr val="tx1"/>
            </a:fontRef>
          </p:style>
        </p:cxnSp>
        <p:sp>
          <p:nvSpPr>
            <p:cNvPr id="25" name="椭圆 24">
              <a:extLst>
                <a:ext uri="{FF2B5EF4-FFF2-40B4-BE49-F238E27FC236}">
                  <a16:creationId xmlns:a16="http://schemas.microsoft.com/office/drawing/2014/main" id="{186FC26A-722E-4DF1-990C-C8C6403F5BED}"/>
                </a:ext>
              </a:extLst>
            </p:cNvPr>
            <p:cNvSpPr/>
            <p:nvPr/>
          </p:nvSpPr>
          <p:spPr>
            <a:xfrm>
              <a:off x="1771046" y="4693920"/>
              <a:ext cx="133954" cy="133954"/>
            </a:xfrm>
            <a:prstGeom prst="ellipse">
              <a:avLst/>
            </a:prstGeom>
            <a:noFill/>
            <a:ln>
              <a:solidFill>
                <a:srgbClr val="0045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6" name="组合 25">
            <a:extLst>
              <a:ext uri="{FF2B5EF4-FFF2-40B4-BE49-F238E27FC236}">
                <a16:creationId xmlns:a16="http://schemas.microsoft.com/office/drawing/2014/main" id="{7A6AFFCE-E321-4CCA-AA8F-C5398DC433B2}"/>
              </a:ext>
            </a:extLst>
          </p:cNvPr>
          <p:cNvGrpSpPr/>
          <p:nvPr/>
        </p:nvGrpSpPr>
        <p:grpSpPr>
          <a:xfrm>
            <a:off x="9085111" y="1836359"/>
            <a:ext cx="133954" cy="1921388"/>
            <a:chOff x="1771046" y="3429000"/>
            <a:chExt cx="133954" cy="1921388"/>
          </a:xfrm>
          <a:scene3d>
            <a:camera prst="orthographicFront">
              <a:rot lat="0" lon="0" rev="10800000"/>
            </a:camera>
            <a:lightRig rig="threePt" dir="t"/>
          </a:scene3d>
        </p:grpSpPr>
        <p:cxnSp>
          <p:nvCxnSpPr>
            <p:cNvPr id="29" name="直接连接符 28">
              <a:extLst>
                <a:ext uri="{FF2B5EF4-FFF2-40B4-BE49-F238E27FC236}">
                  <a16:creationId xmlns:a16="http://schemas.microsoft.com/office/drawing/2014/main" id="{B31DB6EC-C042-4BFE-9F8D-024A17D630D5}"/>
                </a:ext>
              </a:extLst>
            </p:cNvPr>
            <p:cNvCxnSpPr>
              <a:endCxn id="30" idx="0"/>
            </p:cNvCxnSpPr>
            <p:nvPr/>
          </p:nvCxnSpPr>
          <p:spPr>
            <a:xfrm>
              <a:off x="1838023" y="3429000"/>
              <a:ext cx="0" cy="1787434"/>
            </a:xfrm>
            <a:prstGeom prst="line">
              <a:avLst/>
            </a:prstGeom>
            <a:ln w="12700">
              <a:solidFill>
                <a:srgbClr val="004578"/>
              </a:solidFill>
            </a:ln>
          </p:spPr>
          <p:style>
            <a:lnRef idx="1">
              <a:schemeClr val="accent1"/>
            </a:lnRef>
            <a:fillRef idx="0">
              <a:schemeClr val="accent1"/>
            </a:fillRef>
            <a:effectRef idx="0">
              <a:schemeClr val="accent1"/>
            </a:effectRef>
            <a:fontRef idx="minor">
              <a:schemeClr val="tx1"/>
            </a:fontRef>
          </p:style>
        </p:cxnSp>
        <p:sp>
          <p:nvSpPr>
            <p:cNvPr id="30" name="椭圆 29">
              <a:extLst>
                <a:ext uri="{FF2B5EF4-FFF2-40B4-BE49-F238E27FC236}">
                  <a16:creationId xmlns:a16="http://schemas.microsoft.com/office/drawing/2014/main" id="{C1D0F371-A8EB-48D6-BDE5-2A6FABC8FDDC}"/>
                </a:ext>
              </a:extLst>
            </p:cNvPr>
            <p:cNvSpPr/>
            <p:nvPr/>
          </p:nvSpPr>
          <p:spPr>
            <a:xfrm>
              <a:off x="1771046" y="5216434"/>
              <a:ext cx="133954" cy="133954"/>
            </a:xfrm>
            <a:prstGeom prst="ellipse">
              <a:avLst/>
            </a:prstGeom>
            <a:noFill/>
            <a:ln>
              <a:solidFill>
                <a:srgbClr val="0045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5" name="文本框 34">
            <a:extLst>
              <a:ext uri="{FF2B5EF4-FFF2-40B4-BE49-F238E27FC236}">
                <a16:creationId xmlns:a16="http://schemas.microsoft.com/office/drawing/2014/main" id="{400D33BE-5D92-4941-860C-8D99AF05CC40}"/>
              </a:ext>
            </a:extLst>
          </p:cNvPr>
          <p:cNvSpPr txBox="1"/>
          <p:nvPr/>
        </p:nvSpPr>
        <p:spPr>
          <a:xfrm>
            <a:off x="3931137" y="4294158"/>
            <a:ext cx="2550922" cy="400110"/>
          </a:xfrm>
          <a:prstGeom prst="rect">
            <a:avLst/>
          </a:prstGeom>
          <a:noFill/>
        </p:spPr>
        <p:txBody>
          <a:bodyPr wrap="square" rtlCol="0">
            <a:spAutoFit/>
          </a:bodyPr>
          <a:lstStyle/>
          <a:p>
            <a:pPr lvl="0"/>
            <a:r>
              <a:rPr lang="zh-CN" altLang="en-US" sz="2000" dirty="0">
                <a:solidFill>
                  <a:prstClr val="black"/>
                </a:solidFill>
                <a:latin typeface="微软雅黑" panose="020B0503020204020204" charset="-122"/>
                <a:ea typeface="微软雅黑" panose="020B0503020204020204" charset="-122"/>
                <a:cs typeface="经典细隶书简" panose="02010609000101010101" pitchFamily="49" charset="-122"/>
              </a:rPr>
              <a:t>概率语言模型</a:t>
            </a:r>
          </a:p>
        </p:txBody>
      </p:sp>
      <p:sp>
        <p:nvSpPr>
          <p:cNvPr id="40" name="文本框 39">
            <a:extLst>
              <a:ext uri="{FF2B5EF4-FFF2-40B4-BE49-F238E27FC236}">
                <a16:creationId xmlns:a16="http://schemas.microsoft.com/office/drawing/2014/main" id="{44BA4705-EB98-4866-82DF-F384A8840756}"/>
              </a:ext>
            </a:extLst>
          </p:cNvPr>
          <p:cNvSpPr txBox="1"/>
          <p:nvPr/>
        </p:nvSpPr>
        <p:spPr>
          <a:xfrm>
            <a:off x="5785454" y="1423382"/>
            <a:ext cx="2550922" cy="400110"/>
          </a:xfrm>
          <a:prstGeom prst="rect">
            <a:avLst/>
          </a:prstGeom>
          <a:noFill/>
        </p:spPr>
        <p:txBody>
          <a:bodyPr wrap="square" rtlCol="0">
            <a:spAutoFit/>
          </a:bodyPr>
          <a:lstStyle/>
          <a:p>
            <a:r>
              <a:rPr lang="zh-CN" altLang="en-US" sz="2000" dirty="0">
                <a:latin typeface="微软雅黑" panose="020B0503020204020204" charset="-122"/>
                <a:ea typeface="微软雅黑" panose="020B0503020204020204" charset="-122"/>
                <a:cs typeface="经典细隶书简" panose="02010609000101010101" pitchFamily="49" charset="-122"/>
              </a:rPr>
              <a:t>神经概率语言模型</a:t>
            </a:r>
          </a:p>
        </p:txBody>
      </p:sp>
      <p:sp>
        <p:nvSpPr>
          <p:cNvPr id="45" name="文本框 44">
            <a:extLst>
              <a:ext uri="{FF2B5EF4-FFF2-40B4-BE49-F238E27FC236}">
                <a16:creationId xmlns:a16="http://schemas.microsoft.com/office/drawing/2014/main" id="{018F6024-A014-4B44-A9A0-4AD198D6F27F}"/>
              </a:ext>
            </a:extLst>
          </p:cNvPr>
          <p:cNvSpPr txBox="1"/>
          <p:nvPr/>
        </p:nvSpPr>
        <p:spPr>
          <a:xfrm>
            <a:off x="8416842" y="4138474"/>
            <a:ext cx="3016361" cy="400110"/>
          </a:xfrm>
          <a:prstGeom prst="rect">
            <a:avLst/>
          </a:prstGeom>
          <a:noFill/>
        </p:spPr>
        <p:txBody>
          <a:bodyPr wrap="square" rtlCol="0">
            <a:spAutoFit/>
          </a:bodyPr>
          <a:lstStyle/>
          <a:p>
            <a:pPr lvl="0"/>
            <a:r>
              <a:rPr lang="zh-CN" altLang="en-US" sz="2000" dirty="0">
                <a:solidFill>
                  <a:prstClr val="black"/>
                </a:solidFill>
                <a:latin typeface="微软雅黑" panose="020B0503020204020204" charset="-122"/>
                <a:ea typeface="微软雅黑" panose="020B0503020204020204" charset="-122"/>
                <a:cs typeface="经典细隶书简" panose="02010609000101010101" pitchFamily="49" charset="-122"/>
              </a:rPr>
              <a:t>预训练语言模型</a:t>
            </a:r>
          </a:p>
        </p:txBody>
      </p:sp>
      <p:sp>
        <p:nvSpPr>
          <p:cNvPr id="49" name="椭圆 48">
            <a:extLst>
              <a:ext uri="{FF2B5EF4-FFF2-40B4-BE49-F238E27FC236}">
                <a16:creationId xmlns:a16="http://schemas.microsoft.com/office/drawing/2014/main" id="{02F9EDD8-C966-419F-B43B-6F0D3A8BF85C}"/>
              </a:ext>
            </a:extLst>
          </p:cNvPr>
          <p:cNvSpPr/>
          <p:nvPr/>
        </p:nvSpPr>
        <p:spPr>
          <a:xfrm>
            <a:off x="908814" y="1427434"/>
            <a:ext cx="641374" cy="641374"/>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01</a:t>
            </a:r>
            <a:endParaRPr lang="zh-CN" altLang="en-US" sz="2000" dirty="0"/>
          </a:p>
        </p:txBody>
      </p:sp>
      <p:sp>
        <p:nvSpPr>
          <p:cNvPr id="50" name="椭圆 49">
            <a:extLst>
              <a:ext uri="{FF2B5EF4-FFF2-40B4-BE49-F238E27FC236}">
                <a16:creationId xmlns:a16="http://schemas.microsoft.com/office/drawing/2014/main" id="{7BB18605-468F-40F0-B10C-7BD9160258BC}"/>
              </a:ext>
            </a:extLst>
          </p:cNvPr>
          <p:cNvSpPr/>
          <p:nvPr/>
        </p:nvSpPr>
        <p:spPr>
          <a:xfrm>
            <a:off x="3122320" y="4173526"/>
            <a:ext cx="641374" cy="641374"/>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02</a:t>
            </a:r>
            <a:endParaRPr lang="zh-CN" altLang="en-US" sz="2000" dirty="0"/>
          </a:p>
        </p:txBody>
      </p:sp>
      <p:sp>
        <p:nvSpPr>
          <p:cNvPr id="51" name="椭圆 50">
            <a:extLst>
              <a:ext uri="{FF2B5EF4-FFF2-40B4-BE49-F238E27FC236}">
                <a16:creationId xmlns:a16="http://schemas.microsoft.com/office/drawing/2014/main" id="{7E24424C-865D-4F8A-8F87-5D1857BCDD08}"/>
              </a:ext>
            </a:extLst>
          </p:cNvPr>
          <p:cNvSpPr/>
          <p:nvPr/>
        </p:nvSpPr>
        <p:spPr>
          <a:xfrm>
            <a:off x="5134022" y="1302750"/>
            <a:ext cx="641374" cy="641374"/>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03</a:t>
            </a:r>
            <a:endParaRPr lang="zh-CN" altLang="en-US" sz="2000" dirty="0"/>
          </a:p>
        </p:txBody>
      </p:sp>
      <p:sp>
        <p:nvSpPr>
          <p:cNvPr id="52" name="椭圆 51">
            <a:extLst>
              <a:ext uri="{FF2B5EF4-FFF2-40B4-BE49-F238E27FC236}">
                <a16:creationId xmlns:a16="http://schemas.microsoft.com/office/drawing/2014/main" id="{4AFEDA74-27F6-46BD-93B5-7870BEC93963}"/>
              </a:ext>
            </a:extLst>
          </p:cNvPr>
          <p:cNvSpPr/>
          <p:nvPr/>
        </p:nvSpPr>
        <p:spPr>
          <a:xfrm>
            <a:off x="7719956" y="4017842"/>
            <a:ext cx="641374" cy="641374"/>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04</a:t>
            </a:r>
            <a:endParaRPr lang="zh-CN" altLang="en-US" sz="2000" dirty="0"/>
          </a:p>
        </p:txBody>
      </p:sp>
      <p:sp>
        <p:nvSpPr>
          <p:cNvPr id="53" name="文本框 52">
            <a:extLst>
              <a:ext uri="{FF2B5EF4-FFF2-40B4-BE49-F238E27FC236}">
                <a16:creationId xmlns:a16="http://schemas.microsoft.com/office/drawing/2014/main" id="{A1F5275B-D5E6-4CA4-883B-B61327D587AB}"/>
              </a:ext>
            </a:extLst>
          </p:cNvPr>
          <p:cNvSpPr txBox="1"/>
          <p:nvPr/>
        </p:nvSpPr>
        <p:spPr>
          <a:xfrm>
            <a:off x="5801879" y="1869467"/>
            <a:ext cx="2651446" cy="1477328"/>
          </a:xfrm>
          <a:prstGeom prst="rect">
            <a:avLst/>
          </a:prstGeom>
          <a:noFill/>
        </p:spPr>
        <p:txBody>
          <a:bodyPr wrap="square">
            <a:spAutoFit/>
          </a:bodyPr>
          <a:lstStyle/>
          <a:p>
            <a:r>
              <a:rPr lang="zh-CN" altLang="en-US" dirty="0"/>
              <a:t>融入神经网络</a:t>
            </a:r>
            <a:endParaRPr lang="en-US" altLang="zh-CN" dirty="0"/>
          </a:p>
          <a:p>
            <a:r>
              <a:rPr lang="zh-CN" altLang="en-US" dirty="0"/>
              <a:t>层次不够深入</a:t>
            </a:r>
            <a:endParaRPr lang="en-US" altLang="zh-CN" dirty="0"/>
          </a:p>
          <a:p>
            <a:r>
              <a:rPr lang="zh-CN" altLang="en-US" dirty="0"/>
              <a:t>无法动态调整相应的编码表示</a:t>
            </a:r>
            <a:endParaRPr lang="en-US" altLang="zh-CN" dirty="0"/>
          </a:p>
          <a:p>
            <a:r>
              <a:rPr lang="zh-CN" altLang="en-US" dirty="0"/>
              <a:t>没有表示高层次信息</a:t>
            </a:r>
            <a:endParaRPr lang="en-US" altLang="zh-CN" dirty="0"/>
          </a:p>
        </p:txBody>
      </p:sp>
      <p:sp>
        <p:nvSpPr>
          <p:cNvPr id="54" name="文本框 53">
            <a:extLst>
              <a:ext uri="{FF2B5EF4-FFF2-40B4-BE49-F238E27FC236}">
                <a16:creationId xmlns:a16="http://schemas.microsoft.com/office/drawing/2014/main" id="{4DA1DF43-74DA-4555-8719-3011A7B76ECD}"/>
              </a:ext>
            </a:extLst>
          </p:cNvPr>
          <p:cNvSpPr txBox="1"/>
          <p:nvPr/>
        </p:nvSpPr>
        <p:spPr>
          <a:xfrm>
            <a:off x="3964625" y="4703430"/>
            <a:ext cx="2651446" cy="1754326"/>
          </a:xfrm>
          <a:prstGeom prst="rect">
            <a:avLst/>
          </a:prstGeom>
          <a:noFill/>
        </p:spPr>
        <p:txBody>
          <a:bodyPr wrap="square">
            <a:spAutoFit/>
          </a:bodyPr>
          <a:lstStyle/>
          <a:p>
            <a:r>
              <a:rPr lang="zh-CN" altLang="en-US" b="0" i="0" dirty="0">
                <a:solidFill>
                  <a:srgbClr val="000000"/>
                </a:solidFill>
                <a:effectLst/>
                <a:latin typeface="PingFang SC"/>
              </a:rPr>
              <a:t>对句子的概率分布进行建模</a:t>
            </a:r>
            <a:endParaRPr lang="en-US" altLang="zh-CN" b="0" i="0" dirty="0">
              <a:solidFill>
                <a:srgbClr val="000000"/>
              </a:solidFill>
              <a:effectLst/>
              <a:latin typeface="PingFang SC"/>
            </a:endParaRPr>
          </a:p>
          <a:p>
            <a:r>
              <a:rPr lang="zh-CN" altLang="en-US" dirty="0"/>
              <a:t>长距离依赖建模能力较差</a:t>
            </a:r>
            <a:endParaRPr lang="en-US" altLang="zh-CN" dirty="0"/>
          </a:p>
          <a:p>
            <a:r>
              <a:rPr lang="zh-CN" altLang="en-US" dirty="0"/>
              <a:t>无法解决一词多义的问题</a:t>
            </a:r>
            <a:endParaRPr lang="en-US" altLang="zh-CN" dirty="0"/>
          </a:p>
        </p:txBody>
      </p:sp>
      <p:sp>
        <p:nvSpPr>
          <p:cNvPr id="55" name="文本框 54">
            <a:extLst>
              <a:ext uri="{FF2B5EF4-FFF2-40B4-BE49-F238E27FC236}">
                <a16:creationId xmlns:a16="http://schemas.microsoft.com/office/drawing/2014/main" id="{E3D373E8-ADCE-4ADF-87B4-2985CF56B0D6}"/>
              </a:ext>
            </a:extLst>
          </p:cNvPr>
          <p:cNvSpPr txBox="1"/>
          <p:nvPr/>
        </p:nvSpPr>
        <p:spPr>
          <a:xfrm>
            <a:off x="8416842" y="4650254"/>
            <a:ext cx="2651446" cy="1200329"/>
          </a:xfrm>
          <a:prstGeom prst="rect">
            <a:avLst/>
          </a:prstGeom>
          <a:noFill/>
        </p:spPr>
        <p:txBody>
          <a:bodyPr wrap="square">
            <a:spAutoFit/>
          </a:bodyPr>
          <a:lstStyle/>
          <a:p>
            <a:r>
              <a:rPr lang="zh-CN" altLang="en-US" dirty="0"/>
              <a:t>自监督任务训练</a:t>
            </a:r>
          </a:p>
          <a:p>
            <a:r>
              <a:rPr lang="zh-CN" altLang="en-US" b="0" i="0" dirty="0">
                <a:solidFill>
                  <a:srgbClr val="121212"/>
                </a:solidFill>
                <a:effectLst/>
                <a:latin typeface="-apple-system"/>
              </a:rPr>
              <a:t>模型参数不再随机初始化</a:t>
            </a:r>
            <a:endParaRPr lang="en-US" altLang="zh-CN" b="0" i="0" dirty="0">
              <a:solidFill>
                <a:srgbClr val="121212"/>
              </a:solidFill>
              <a:effectLst/>
              <a:latin typeface="-apple-system"/>
            </a:endParaRPr>
          </a:p>
          <a:p>
            <a:r>
              <a:rPr lang="zh-CN" altLang="en-US" b="0" i="0" dirty="0">
                <a:solidFill>
                  <a:srgbClr val="121212"/>
                </a:solidFill>
                <a:effectLst/>
                <a:latin typeface="-apple-system"/>
              </a:rPr>
              <a:t>提升下游任务效果</a:t>
            </a:r>
            <a:endParaRPr lang="en-US" altLang="zh-CN" dirty="0"/>
          </a:p>
        </p:txBody>
      </p:sp>
    </p:spTree>
    <p:extLst>
      <p:ext uri="{BB962C8B-B14F-4D97-AF65-F5344CB8AC3E}">
        <p14:creationId xmlns:p14="http://schemas.microsoft.com/office/powerpoint/2010/main" val="7002086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9C58A4E-098F-4650-8D06-3F0F0864346E}"/>
              </a:ext>
            </a:extLst>
          </p:cNvPr>
          <p:cNvSpPr/>
          <p:nvPr/>
        </p:nvSpPr>
        <p:spPr>
          <a:xfrm>
            <a:off x="600075" y="676275"/>
            <a:ext cx="10991850" cy="5505450"/>
          </a:xfrm>
          <a:prstGeom prst="rect">
            <a:avLst/>
          </a:prstGeom>
          <a:solidFill>
            <a:srgbClr val="F2F2F2"/>
          </a:solidFill>
          <a:ln>
            <a:noFill/>
          </a:ln>
          <a:effectLst>
            <a:outerShdw blurRad="330200" dir="2700000" sx="101000" sy="101000" algn="tl"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cxnSp>
        <p:nvCxnSpPr>
          <p:cNvPr id="5" name="直接连接符 4">
            <a:extLst>
              <a:ext uri="{FF2B5EF4-FFF2-40B4-BE49-F238E27FC236}">
                <a16:creationId xmlns:a16="http://schemas.microsoft.com/office/drawing/2014/main" id="{8A6E0889-C16C-4403-8432-5611E6652FFC}"/>
              </a:ext>
            </a:extLst>
          </p:cNvPr>
          <p:cNvCxnSpPr>
            <a:cxnSpLocks/>
          </p:cNvCxnSpPr>
          <p:nvPr/>
        </p:nvCxnSpPr>
        <p:spPr>
          <a:xfrm>
            <a:off x="3386878" y="2849254"/>
            <a:ext cx="5418245" cy="0"/>
          </a:xfrm>
          <a:prstGeom prst="line">
            <a:avLst/>
          </a:prstGeom>
          <a:ln w="19050">
            <a:solidFill>
              <a:srgbClr val="004098"/>
            </a:solidFill>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145600F1-D570-46F7-9E3E-81D22A6BA5D6}"/>
              </a:ext>
            </a:extLst>
          </p:cNvPr>
          <p:cNvSpPr txBox="1"/>
          <p:nvPr/>
        </p:nvSpPr>
        <p:spPr>
          <a:xfrm>
            <a:off x="3293074" y="2957866"/>
            <a:ext cx="5605853" cy="769441"/>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en-US" altLang="zh-CN" sz="4400" b="0" i="0" u="none" strike="noStrike" kern="1200" cap="none" spc="0" normalizeH="0" baseline="0" noProof="0" dirty="0">
                <a:ln>
                  <a:noFill/>
                </a:ln>
                <a:solidFill>
                  <a:srgbClr val="004578"/>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rPr>
              <a:t>N-gram</a:t>
            </a:r>
            <a:r>
              <a:rPr kumimoji="0" lang="zh-CN" altLang="en-US" sz="4400" b="0" i="0" u="none" strike="noStrike" kern="1200" cap="none" spc="0" normalizeH="0" baseline="0" noProof="0" dirty="0">
                <a:ln>
                  <a:noFill/>
                </a:ln>
                <a:solidFill>
                  <a:srgbClr val="004578"/>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rPr>
              <a:t>语言模型</a:t>
            </a:r>
          </a:p>
        </p:txBody>
      </p:sp>
      <p:cxnSp>
        <p:nvCxnSpPr>
          <p:cNvPr id="7" name="直接连接符 6">
            <a:extLst>
              <a:ext uri="{FF2B5EF4-FFF2-40B4-BE49-F238E27FC236}">
                <a16:creationId xmlns:a16="http://schemas.microsoft.com/office/drawing/2014/main" id="{D60D66E3-7891-49B7-8D10-BA804CC96984}"/>
              </a:ext>
            </a:extLst>
          </p:cNvPr>
          <p:cNvCxnSpPr>
            <a:cxnSpLocks/>
          </p:cNvCxnSpPr>
          <p:nvPr/>
        </p:nvCxnSpPr>
        <p:spPr>
          <a:xfrm>
            <a:off x="3386878" y="3878922"/>
            <a:ext cx="5418245" cy="0"/>
          </a:xfrm>
          <a:prstGeom prst="line">
            <a:avLst/>
          </a:prstGeom>
          <a:ln w="19050">
            <a:solidFill>
              <a:srgbClr val="004098"/>
            </a:solidFill>
          </a:ln>
        </p:spPr>
        <p:style>
          <a:lnRef idx="1">
            <a:schemeClr val="accent1"/>
          </a:lnRef>
          <a:fillRef idx="0">
            <a:schemeClr val="accent1"/>
          </a:fillRef>
          <a:effectRef idx="0">
            <a:schemeClr val="accent1"/>
          </a:effectRef>
          <a:fontRef idx="minor">
            <a:schemeClr val="tx1"/>
          </a:fontRef>
        </p:style>
      </p:cxnSp>
      <p:sp>
        <p:nvSpPr>
          <p:cNvPr id="10" name="椭圆 9">
            <a:extLst>
              <a:ext uri="{FF2B5EF4-FFF2-40B4-BE49-F238E27FC236}">
                <a16:creationId xmlns:a16="http://schemas.microsoft.com/office/drawing/2014/main" id="{733B284A-20AC-47F1-AEB3-B7C7E124906B}"/>
              </a:ext>
            </a:extLst>
          </p:cNvPr>
          <p:cNvSpPr/>
          <p:nvPr/>
        </p:nvSpPr>
        <p:spPr>
          <a:xfrm>
            <a:off x="5367338" y="1214438"/>
            <a:ext cx="1457325" cy="1457325"/>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5400" b="0" i="0" u="none" strike="noStrike" kern="1200" cap="none" spc="0" normalizeH="0" baseline="0" noProof="0" dirty="0">
                <a:ln>
                  <a:noFill/>
                </a:ln>
                <a:solidFill>
                  <a:prstClr val="white"/>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rPr>
              <a:t>02</a:t>
            </a:r>
            <a:endParaRPr kumimoji="0" lang="zh-CN" altLang="en-US" sz="5400" b="0" i="0" u="none" strike="noStrike" kern="1200" cap="none" spc="0" normalizeH="0" baseline="0" noProof="0" dirty="0">
              <a:ln>
                <a:noFill/>
              </a:ln>
              <a:solidFill>
                <a:prstClr val="white"/>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Tree>
    <p:extLst>
      <p:ext uri="{BB962C8B-B14F-4D97-AF65-F5344CB8AC3E}">
        <p14:creationId xmlns:p14="http://schemas.microsoft.com/office/powerpoint/2010/main" val="31862082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7BE8BCC-7236-45DF-B1EE-78F3F20A3C77}"/>
              </a:ext>
            </a:extLst>
          </p:cNvPr>
          <p:cNvSpPr txBox="1"/>
          <p:nvPr/>
        </p:nvSpPr>
        <p:spPr>
          <a:xfrm>
            <a:off x="22954" y="241684"/>
            <a:ext cx="3788265"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4578"/>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rPr>
              <a:t>2 N-gram</a:t>
            </a:r>
            <a:r>
              <a:rPr kumimoji="0" lang="zh-CN" altLang="en-US" sz="2400" b="0" i="0" u="none" strike="noStrike" kern="1200" cap="none" spc="0" normalizeH="0" baseline="0" noProof="0" dirty="0">
                <a:ln>
                  <a:noFill/>
                </a:ln>
                <a:solidFill>
                  <a:srgbClr val="004578"/>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rPr>
              <a:t>语言模型</a:t>
            </a:r>
            <a:r>
              <a:rPr lang="en-US" altLang="zh-CN" sz="1600" baseline="90000" dirty="0">
                <a:solidFill>
                  <a:srgbClr val="000000"/>
                </a:solidFill>
                <a:effectLst/>
                <a:latin typeface="微软雅黑" panose="020B0503020204020204" pitchFamily="34" charset="-122"/>
                <a:ea typeface="微软雅黑" panose="020B0503020204020204" pitchFamily="34" charset="-122"/>
              </a:rPr>
              <a:t>[1] </a:t>
            </a:r>
            <a:endParaRPr kumimoji="0" lang="zh-CN" altLang="en-US" sz="2400" b="0" i="0" u="none" strike="noStrike" kern="1200" cap="none" spc="0" normalizeH="0" baseline="90000" noProof="0" dirty="0">
              <a:ln>
                <a:noFill/>
              </a:ln>
              <a:solidFill>
                <a:srgbClr val="004578"/>
              </a:solidFill>
              <a:effectLst/>
              <a:uLnTx/>
              <a:uFillTx/>
              <a:latin typeface="微软雅黑" panose="020B0503020204020204" pitchFamily="34" charset="-122"/>
              <a:ea typeface="微软雅黑" panose="020B0503020204020204" pitchFamily="34" charset="-122"/>
              <a:sym typeface="字魂59号-创粗黑" panose="00000500000000000000" pitchFamily="2" charset="-122"/>
            </a:endParaRPr>
          </a:p>
        </p:txBody>
      </p:sp>
      <p:grpSp>
        <p:nvGrpSpPr>
          <p:cNvPr id="24" name="组合 23"/>
          <p:cNvGrpSpPr/>
          <p:nvPr/>
        </p:nvGrpSpPr>
        <p:grpSpPr>
          <a:xfrm>
            <a:off x="10625098" y="6532"/>
            <a:ext cx="1445604" cy="1030766"/>
            <a:chOff x="597913" y="-30897"/>
            <a:chExt cx="1461155" cy="1030766"/>
          </a:xfrm>
        </p:grpSpPr>
        <p:pic>
          <p:nvPicPr>
            <p:cNvPr id="31" name="图片 3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8141" y="-30897"/>
              <a:ext cx="702231" cy="702231"/>
            </a:xfrm>
            <a:prstGeom prst="rect">
              <a:avLst/>
            </a:prstGeom>
          </p:spPr>
        </p:pic>
        <p:sp>
          <p:nvSpPr>
            <p:cNvPr id="32" name="文本框 31"/>
            <p:cNvSpPr txBox="1"/>
            <p:nvPr/>
          </p:nvSpPr>
          <p:spPr>
            <a:xfrm>
              <a:off x="597913" y="661315"/>
              <a:ext cx="1461155" cy="338554"/>
            </a:xfrm>
            <a:prstGeom prst="rect">
              <a:avLst/>
            </a:prstGeom>
            <a:noFill/>
          </p:spPr>
          <p:txBody>
            <a:bodyPr wrap="square" rtlCol="0">
              <a:spAutoFit/>
            </a:bodyPr>
            <a:lstStyle/>
            <a:p>
              <a:r>
                <a:rPr lang="zh-CN" altLang="en-US" sz="1600" dirty="0">
                  <a:solidFill>
                    <a:srgbClr val="132E65"/>
                  </a:solidFill>
                  <a:latin typeface="华文行楷" panose="02010800040101010101" pitchFamily="2" charset="-122"/>
                  <a:ea typeface="华文行楷" panose="02010800040101010101" pitchFamily="2" charset="-122"/>
                </a:rPr>
                <a:t>天津科技大学</a:t>
              </a:r>
              <a:endParaRPr lang="en-US" altLang="zh-CN" sz="1600" dirty="0">
                <a:solidFill>
                  <a:srgbClr val="132E65"/>
                </a:solidFill>
                <a:latin typeface="华文行楷" panose="02010800040101010101" pitchFamily="2" charset="-122"/>
                <a:ea typeface="华文行楷" panose="02010800040101010101" pitchFamily="2" charset="-122"/>
              </a:endParaRPr>
            </a:p>
          </p:txBody>
        </p:sp>
      </p:grpSp>
      <p:sp>
        <p:nvSpPr>
          <p:cNvPr id="16" name="文本框 15">
            <a:extLst>
              <a:ext uri="{FF2B5EF4-FFF2-40B4-BE49-F238E27FC236}">
                <a16:creationId xmlns:a16="http://schemas.microsoft.com/office/drawing/2014/main" id="{697779FC-9135-4D90-9E89-E4B09A7559DC}"/>
              </a:ext>
            </a:extLst>
          </p:cNvPr>
          <p:cNvSpPr txBox="1"/>
          <p:nvPr/>
        </p:nvSpPr>
        <p:spPr>
          <a:xfrm>
            <a:off x="1191297" y="1108306"/>
            <a:ext cx="9119477" cy="1754326"/>
          </a:xfrm>
          <a:prstGeom prst="rect">
            <a:avLst/>
          </a:prstGeom>
          <a:noFill/>
        </p:spPr>
        <p:txBody>
          <a:bodyPr wrap="square">
            <a:spAutoFit/>
          </a:bodyPr>
          <a:lstStyle/>
          <a:p>
            <a:pPr algn="l"/>
            <a:r>
              <a:rPr lang="zh-CN" altLang="en-US" dirty="0">
                <a:solidFill>
                  <a:srgbClr val="121212"/>
                </a:solidFill>
                <a:latin typeface="微软雅黑" panose="020B0503020204020204" pitchFamily="34" charset="-122"/>
                <a:ea typeface="微软雅黑" panose="020B0503020204020204" pitchFamily="34" charset="-122"/>
              </a:rPr>
              <a:t>联合概率链法则表示的</a:t>
            </a:r>
            <a:r>
              <a:rPr lang="zh-CN" altLang="en-US" i="0" dirty="0">
                <a:solidFill>
                  <a:srgbClr val="121212"/>
                </a:solidFill>
                <a:effectLst/>
                <a:latin typeface="微软雅黑" panose="020B0503020204020204" pitchFamily="34" charset="-122"/>
                <a:ea typeface="微软雅黑" panose="020B0503020204020204" pitchFamily="34" charset="-122"/>
              </a:rPr>
              <a:t>缺陷：</a:t>
            </a:r>
            <a:endParaRPr lang="en-US" altLang="zh-CN" i="0" dirty="0">
              <a:solidFill>
                <a:srgbClr val="121212"/>
              </a:solidFill>
              <a:effectLst/>
              <a:latin typeface="微软雅黑" panose="020B0503020204020204" pitchFamily="34" charset="-122"/>
              <a:ea typeface="微软雅黑" panose="020B0503020204020204" pitchFamily="34" charset="-122"/>
            </a:endParaRPr>
          </a:p>
          <a:p>
            <a:pPr algn="l"/>
            <a:endParaRPr lang="zh-CN" altLang="en-US" i="0" dirty="0">
              <a:solidFill>
                <a:srgbClr val="121212"/>
              </a:solidFill>
              <a:effectLst/>
              <a:latin typeface="微软雅黑" panose="020B0503020204020204" pitchFamily="34" charset="-122"/>
              <a:ea typeface="微软雅黑" panose="020B0503020204020204" pitchFamily="34" charset="-122"/>
            </a:endParaRPr>
          </a:p>
          <a:p>
            <a:pPr algn="l">
              <a:buFont typeface="+mj-lt"/>
              <a:buAutoNum type="arabicPeriod"/>
            </a:pPr>
            <a:r>
              <a:rPr lang="zh-CN" altLang="en-US" i="0" dirty="0">
                <a:solidFill>
                  <a:srgbClr val="121212"/>
                </a:solidFill>
                <a:effectLst/>
                <a:latin typeface="微软雅黑" panose="020B0503020204020204" pitchFamily="34" charset="-122"/>
                <a:ea typeface="微软雅黑" panose="020B0503020204020204" pitchFamily="34" charset="-122"/>
              </a:rPr>
              <a:t>参数空间过大：条件概率</a:t>
            </a:r>
            <a:r>
              <a:rPr lang="en-US" altLang="zh-CN" i="0" dirty="0">
                <a:solidFill>
                  <a:srgbClr val="121212"/>
                </a:solidFill>
                <a:effectLst/>
                <a:latin typeface="微软雅黑" panose="020B0503020204020204" pitchFamily="34" charset="-122"/>
                <a:ea typeface="微软雅黑" panose="020B0503020204020204" pitchFamily="34" charset="-122"/>
              </a:rPr>
              <a:t>P(xn|x1,x2,..,xn-1)</a:t>
            </a:r>
            <a:r>
              <a:rPr lang="zh-CN" altLang="en-US" i="0" dirty="0">
                <a:solidFill>
                  <a:srgbClr val="121212"/>
                </a:solidFill>
                <a:effectLst/>
                <a:latin typeface="微软雅黑" panose="020B0503020204020204" pitchFamily="34" charset="-122"/>
                <a:ea typeface="微软雅黑" panose="020B0503020204020204" pitchFamily="34" charset="-122"/>
              </a:rPr>
              <a:t>的可能性太多，无法估算，不可能有用；</a:t>
            </a:r>
            <a:endParaRPr lang="en-US" altLang="zh-CN" i="0" dirty="0">
              <a:solidFill>
                <a:srgbClr val="121212"/>
              </a:solidFill>
              <a:effectLst/>
              <a:latin typeface="微软雅黑" panose="020B0503020204020204" pitchFamily="34" charset="-122"/>
              <a:ea typeface="微软雅黑" panose="020B0503020204020204" pitchFamily="34" charset="-122"/>
            </a:endParaRPr>
          </a:p>
          <a:p>
            <a:pPr algn="l"/>
            <a:endParaRPr lang="zh-CN" altLang="en-US" i="0" dirty="0">
              <a:solidFill>
                <a:srgbClr val="121212"/>
              </a:solidFill>
              <a:effectLst/>
              <a:latin typeface="微软雅黑" panose="020B0503020204020204" pitchFamily="34" charset="-122"/>
              <a:ea typeface="微软雅黑" panose="020B0503020204020204" pitchFamily="34" charset="-122"/>
            </a:endParaRPr>
          </a:p>
          <a:p>
            <a:pPr algn="l"/>
            <a:r>
              <a:rPr lang="en-US" altLang="zh-CN" i="0" dirty="0">
                <a:solidFill>
                  <a:srgbClr val="121212"/>
                </a:solidFill>
                <a:effectLst/>
                <a:latin typeface="微软雅黑" panose="020B0503020204020204" pitchFamily="34" charset="-122"/>
                <a:ea typeface="微软雅黑" panose="020B0503020204020204" pitchFamily="34" charset="-122"/>
              </a:rPr>
              <a:t>2.</a:t>
            </a:r>
            <a:r>
              <a:rPr lang="zh-CN" altLang="en-US" i="0" dirty="0">
                <a:solidFill>
                  <a:srgbClr val="121212"/>
                </a:solidFill>
                <a:effectLst/>
                <a:latin typeface="微软雅黑" panose="020B0503020204020204" pitchFamily="34" charset="-122"/>
                <a:ea typeface="微软雅黑" panose="020B0503020204020204" pitchFamily="34" charset="-122"/>
              </a:rPr>
              <a:t>数据稀疏严重：对于非常多词对的组合，在语料库中都没有出现，依据最大似然估计得到的概率将会是</a:t>
            </a:r>
            <a:r>
              <a:rPr lang="en-US" altLang="zh-CN" i="0" dirty="0">
                <a:solidFill>
                  <a:srgbClr val="121212"/>
                </a:solidFill>
                <a:effectLst/>
                <a:latin typeface="微软雅黑" panose="020B0503020204020204" pitchFamily="34" charset="-122"/>
                <a:ea typeface="微软雅黑" panose="020B0503020204020204" pitchFamily="34" charset="-122"/>
              </a:rPr>
              <a:t>0</a:t>
            </a:r>
            <a:r>
              <a:rPr lang="zh-CN" altLang="en-US" i="0" dirty="0">
                <a:solidFill>
                  <a:srgbClr val="121212"/>
                </a:solidFill>
                <a:effectLst/>
                <a:latin typeface="微软雅黑" panose="020B0503020204020204" pitchFamily="34" charset="-122"/>
                <a:ea typeface="微软雅黑" panose="020B0503020204020204" pitchFamily="34" charset="-122"/>
              </a:rPr>
              <a:t>。</a:t>
            </a:r>
          </a:p>
        </p:txBody>
      </p:sp>
      <p:sp>
        <p:nvSpPr>
          <p:cNvPr id="17" name="矩形 16">
            <a:extLst>
              <a:ext uri="{FF2B5EF4-FFF2-40B4-BE49-F238E27FC236}">
                <a16:creationId xmlns:a16="http://schemas.microsoft.com/office/drawing/2014/main" id="{E8D11A61-3C76-40E9-872D-95C5FE3B745F}"/>
              </a:ext>
            </a:extLst>
          </p:cNvPr>
          <p:cNvSpPr/>
          <p:nvPr/>
        </p:nvSpPr>
        <p:spPr>
          <a:xfrm>
            <a:off x="1191297" y="3349758"/>
            <a:ext cx="9306014" cy="777457"/>
          </a:xfrm>
          <a:prstGeom prst="rect">
            <a:avLst/>
          </a:prstGeom>
        </p:spPr>
        <p:txBody>
          <a:bodyPr wrap="square">
            <a:spAutoFit/>
          </a:bodyPr>
          <a:lstStyle/>
          <a:p>
            <a:pPr marL="0" marR="0" lvl="0" indent="0" algn="l" defTabSz="914400" rtl="0" eaLnBrk="1" fontAlgn="auto" latinLnBrk="0" hangingPunct="1">
              <a:lnSpc>
                <a:spcPct val="130000"/>
              </a:lnSpc>
              <a:spcBef>
                <a:spcPts val="0"/>
              </a:spcBef>
              <a:spcAft>
                <a:spcPts val="0"/>
              </a:spcAft>
              <a:buClrTx/>
              <a:buSzTx/>
              <a:buFontTx/>
              <a:buNone/>
              <a:tabLst/>
              <a:defRPr/>
            </a:pPr>
            <a:r>
              <a:rPr kumimoji="0" lang="zh-CN" altLang="en-US"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sym typeface="字魂59号-创粗黑" panose="00000500000000000000" pitchFamily="2" charset="-122"/>
              </a:rPr>
              <a:t>对向量</a:t>
            </a:r>
            <a:r>
              <a:rPr kumimoji="0" lang="en-US" altLang="zh-CN"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sym typeface="字魂59号-创粗黑" panose="00000500000000000000" pitchFamily="2" charset="-122"/>
              </a:rPr>
              <a:t>X</a:t>
            </a:r>
            <a:r>
              <a:rPr kumimoji="0" lang="zh-CN" altLang="en-US"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sym typeface="字魂59号-创粗黑" panose="00000500000000000000" pitchFamily="2" charset="-122"/>
              </a:rPr>
              <a:t>采用马尔可夫假设：随意一个词出现的概率只与它前面出现的有限的一个或者几个词有关。得到</a:t>
            </a:r>
            <a:r>
              <a:rPr kumimoji="0" lang="en-US" altLang="zh-CN"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sym typeface="字魂59号-创粗黑" panose="00000500000000000000" pitchFamily="2" charset="-122"/>
              </a:rPr>
              <a:t>N-gram</a:t>
            </a:r>
            <a:r>
              <a:rPr kumimoji="0" lang="zh-CN" altLang="en-US"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sym typeface="字魂59号-创粗黑" panose="00000500000000000000" pitchFamily="2" charset="-122"/>
              </a:rPr>
              <a:t>语言模型。</a:t>
            </a:r>
          </a:p>
        </p:txBody>
      </p:sp>
      <p:sp>
        <p:nvSpPr>
          <p:cNvPr id="3" name="文本框 2">
            <a:extLst>
              <a:ext uri="{FF2B5EF4-FFF2-40B4-BE49-F238E27FC236}">
                <a16:creationId xmlns:a16="http://schemas.microsoft.com/office/drawing/2014/main" id="{E24D8269-7022-45D4-816E-954C67EDCB66}"/>
              </a:ext>
            </a:extLst>
          </p:cNvPr>
          <p:cNvSpPr txBox="1"/>
          <p:nvPr/>
        </p:nvSpPr>
        <p:spPr>
          <a:xfrm>
            <a:off x="1109566" y="6418768"/>
            <a:ext cx="5075877" cy="276999"/>
          </a:xfrm>
          <a:prstGeom prst="rect">
            <a:avLst/>
          </a:prstGeom>
          <a:noFill/>
        </p:spPr>
        <p:txBody>
          <a:bodyPr wrap="none" rtlCol="0">
            <a:spAutoFit/>
          </a:bodyPr>
          <a:lstStyle/>
          <a:p>
            <a:r>
              <a:rPr lang="en-US" altLang="zh-CN" sz="1200" dirty="0">
                <a:latin typeface="Times New Roman" panose="02020603050405020304" pitchFamily="18" charset="0"/>
                <a:cs typeface="Times New Roman" panose="02020603050405020304" pitchFamily="18" charset="0"/>
              </a:rPr>
              <a:t>[1] Forney GD. The </a:t>
            </a:r>
            <a:r>
              <a:rPr lang="en-US" altLang="zh-CN" sz="1200" dirty="0" err="1">
                <a:latin typeface="Times New Roman" panose="02020603050405020304" pitchFamily="18" charset="0"/>
                <a:cs typeface="Times New Roman" panose="02020603050405020304" pitchFamily="18" charset="0"/>
              </a:rPr>
              <a:t>viterbi</a:t>
            </a:r>
            <a:r>
              <a:rPr lang="en-US" altLang="zh-CN" sz="1200" dirty="0">
                <a:latin typeface="Times New Roman" panose="02020603050405020304" pitchFamily="18" charset="0"/>
                <a:cs typeface="Times New Roman" panose="02020603050405020304" pitchFamily="18" charset="0"/>
              </a:rPr>
              <a:t> algorithm. Proc. of the IEEE, 1973,61(3):268–278. </a:t>
            </a:r>
            <a:endParaRPr lang="zh-CN" alt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115218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7BE8BCC-7236-45DF-B1EE-78F3F20A3C77}"/>
              </a:ext>
            </a:extLst>
          </p:cNvPr>
          <p:cNvSpPr txBox="1"/>
          <p:nvPr/>
        </p:nvSpPr>
        <p:spPr>
          <a:xfrm>
            <a:off x="22954" y="241684"/>
            <a:ext cx="3700483"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4578"/>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rPr>
              <a:t>2 N-gram</a:t>
            </a:r>
            <a:r>
              <a:rPr kumimoji="0" lang="zh-CN" altLang="en-US" sz="2400" b="0" i="0" u="none" strike="noStrike" kern="1200" cap="none" spc="0" normalizeH="0" baseline="0" noProof="0" dirty="0">
                <a:ln>
                  <a:noFill/>
                </a:ln>
                <a:solidFill>
                  <a:srgbClr val="004578"/>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rPr>
              <a:t>语言模型</a:t>
            </a:r>
          </a:p>
        </p:txBody>
      </p:sp>
      <p:sp>
        <p:nvSpPr>
          <p:cNvPr id="28" name="矩形 27">
            <a:extLst>
              <a:ext uri="{FF2B5EF4-FFF2-40B4-BE49-F238E27FC236}">
                <a16:creationId xmlns:a16="http://schemas.microsoft.com/office/drawing/2014/main" id="{16D4A7DC-17D9-4752-BF5D-64F472D84DC6}"/>
              </a:ext>
            </a:extLst>
          </p:cNvPr>
          <p:cNvSpPr/>
          <p:nvPr/>
        </p:nvSpPr>
        <p:spPr>
          <a:xfrm>
            <a:off x="1077911" y="1113126"/>
            <a:ext cx="9306014" cy="417358"/>
          </a:xfrm>
          <a:prstGeom prst="rect">
            <a:avLst/>
          </a:prstGeom>
        </p:spPr>
        <p:txBody>
          <a:bodyPr wrap="square">
            <a:spAutoFit/>
          </a:bodyPr>
          <a:lstStyle/>
          <a:p>
            <a:pPr marL="0" marR="0" lvl="0" indent="0" algn="l" defTabSz="914400" rtl="0" eaLnBrk="1" fontAlgn="auto" latinLnBrk="0" hangingPunct="1">
              <a:lnSpc>
                <a:spcPct val="130000"/>
              </a:lnSpc>
              <a:spcBef>
                <a:spcPts val="0"/>
              </a:spcBef>
              <a:spcAft>
                <a:spcPts val="0"/>
              </a:spcAft>
              <a:buClrTx/>
              <a:buSzTx/>
              <a:buFontTx/>
              <a:buNone/>
              <a:tabLst/>
              <a:defRPr/>
            </a:pPr>
            <a:r>
              <a:rPr kumimoji="0" lang="zh-CN" altLang="en-US"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sym typeface="字魂59号-创粗黑" panose="00000500000000000000" pitchFamily="2" charset="-122"/>
              </a:rPr>
              <a:t>马尔可夫假设：随意一个词出现的概率只与它前面出现的有限的一个或者几个词有关。</a:t>
            </a:r>
          </a:p>
        </p:txBody>
      </p:sp>
      <p:grpSp>
        <p:nvGrpSpPr>
          <p:cNvPr id="24" name="组合 23"/>
          <p:cNvGrpSpPr/>
          <p:nvPr/>
        </p:nvGrpSpPr>
        <p:grpSpPr>
          <a:xfrm>
            <a:off x="10625098" y="6532"/>
            <a:ext cx="1445604" cy="1030766"/>
            <a:chOff x="597913" y="-30897"/>
            <a:chExt cx="1461155" cy="1030766"/>
          </a:xfrm>
        </p:grpSpPr>
        <p:pic>
          <p:nvPicPr>
            <p:cNvPr id="31" name="图片 3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8141" y="-30897"/>
              <a:ext cx="702231" cy="702231"/>
            </a:xfrm>
            <a:prstGeom prst="rect">
              <a:avLst/>
            </a:prstGeom>
          </p:spPr>
        </p:pic>
        <p:sp>
          <p:nvSpPr>
            <p:cNvPr id="32" name="文本框 31"/>
            <p:cNvSpPr txBox="1"/>
            <p:nvPr/>
          </p:nvSpPr>
          <p:spPr>
            <a:xfrm>
              <a:off x="597913" y="661315"/>
              <a:ext cx="1461155" cy="338554"/>
            </a:xfrm>
            <a:prstGeom prst="rect">
              <a:avLst/>
            </a:prstGeom>
            <a:noFill/>
          </p:spPr>
          <p:txBody>
            <a:bodyPr wrap="square" rtlCol="0">
              <a:spAutoFit/>
            </a:bodyPr>
            <a:lstStyle/>
            <a:p>
              <a:r>
                <a:rPr lang="zh-CN" altLang="en-US" sz="1600" dirty="0">
                  <a:solidFill>
                    <a:srgbClr val="132E65"/>
                  </a:solidFill>
                  <a:latin typeface="华文行楷" panose="02010800040101010101" pitchFamily="2" charset="-122"/>
                  <a:ea typeface="华文行楷" panose="02010800040101010101" pitchFamily="2" charset="-122"/>
                </a:rPr>
                <a:t>天津科技大学</a:t>
              </a:r>
              <a:endParaRPr lang="en-US" altLang="zh-CN" sz="1600" dirty="0">
                <a:solidFill>
                  <a:srgbClr val="132E65"/>
                </a:solidFill>
                <a:latin typeface="华文行楷" panose="02010800040101010101" pitchFamily="2" charset="-122"/>
                <a:ea typeface="华文行楷" panose="02010800040101010101" pitchFamily="2" charset="-122"/>
              </a:endParaRPr>
            </a:p>
          </p:txBody>
        </p:sp>
      </p:grpSp>
      <mc:AlternateContent xmlns:mc="http://schemas.openxmlformats.org/markup-compatibility/2006" xmlns:a14="http://schemas.microsoft.com/office/drawing/2010/main">
        <mc:Choice Requires="a14">
          <p:sp>
            <p:nvSpPr>
              <p:cNvPr id="36" name="文本框 35">
                <a:extLst>
                  <a:ext uri="{FF2B5EF4-FFF2-40B4-BE49-F238E27FC236}">
                    <a16:creationId xmlns:a16="http://schemas.microsoft.com/office/drawing/2014/main" id="{F6DB17F5-2D9B-48DB-A3F9-CCE257C7A8D7}"/>
                  </a:ext>
                </a:extLst>
              </p:cNvPr>
              <p:cNvSpPr txBox="1"/>
              <p:nvPr/>
            </p:nvSpPr>
            <p:spPr>
              <a:xfrm>
                <a:off x="1077911" y="1884634"/>
                <a:ext cx="8124610" cy="381515"/>
              </a:xfrm>
              <a:prstGeom prst="rect">
                <a:avLst/>
              </a:prstGeom>
              <a:noFill/>
            </p:spPr>
            <p:txBody>
              <a:bodyPr wrap="square">
                <a:spAutoFit/>
              </a:bodyPr>
              <a:lstStyle/>
              <a:p>
                <a:r>
                  <a:rPr lang="zh-CN" altLang="en-US" b="0" i="0" dirty="0">
                    <a:solidFill>
                      <a:srgbClr val="121212"/>
                    </a:solidFill>
                    <a:effectLst/>
                    <a:latin typeface="微软雅黑" panose="020B0503020204020204" pitchFamily="34" charset="-122"/>
                    <a:ea typeface="微软雅黑" panose="020B0503020204020204" pitchFamily="34" charset="-122"/>
                  </a:rPr>
                  <a:t>给定句子（词语序列）</a:t>
                </a:r>
                <a:r>
                  <a:rPr lang="en-US" altLang="zh-CN" dirty="0">
                    <a:solidFill>
                      <a:srgbClr val="121212"/>
                    </a:solidFill>
                    <a:latin typeface="微软雅黑" panose="020B0503020204020204" pitchFamily="34" charset="-122"/>
                    <a:ea typeface="微软雅黑" panose="020B0503020204020204" pitchFamily="34" charset="-122"/>
                  </a:rPr>
                  <a:t> </a:t>
                </a:r>
                <a14:m>
                  <m:oMath xmlns:m="http://schemas.openxmlformats.org/officeDocument/2006/math">
                    <m:r>
                      <a:rPr lang="en-US" altLang="zh-CN" i="1">
                        <a:solidFill>
                          <a:srgbClr val="121212"/>
                        </a:solidFill>
                        <a:latin typeface="Cambria Math" panose="02040503050406030204" pitchFamily="18" charset="0"/>
                      </a:rPr>
                      <m:t>𝑆</m:t>
                    </m:r>
                    <m:r>
                      <a:rPr lang="en-US" altLang="zh-CN" i="1">
                        <a:solidFill>
                          <a:srgbClr val="121212"/>
                        </a:solidFill>
                        <a:latin typeface="Cambria Math" panose="02040503050406030204" pitchFamily="18" charset="0"/>
                      </a:rPr>
                      <m:t>=</m:t>
                    </m:r>
                    <m:sSub>
                      <m:sSubPr>
                        <m:ctrlPr>
                          <a:rPr lang="en-US" altLang="zh-CN" i="1">
                            <a:solidFill>
                              <a:srgbClr val="121212"/>
                            </a:solidFill>
                            <a:latin typeface="Cambria Math" panose="02040503050406030204" pitchFamily="18" charset="0"/>
                          </a:rPr>
                        </m:ctrlPr>
                      </m:sSubPr>
                      <m:e>
                        <m:r>
                          <a:rPr lang="en-US" altLang="zh-CN" i="1">
                            <a:solidFill>
                              <a:srgbClr val="121212"/>
                            </a:solidFill>
                            <a:latin typeface="Cambria Math" panose="02040503050406030204" pitchFamily="18" charset="0"/>
                          </a:rPr>
                          <m:t>𝑋</m:t>
                        </m:r>
                      </m:e>
                      <m:sub>
                        <m:r>
                          <a:rPr lang="en-US" altLang="zh-CN" i="1">
                            <a:solidFill>
                              <a:srgbClr val="121212"/>
                            </a:solidFill>
                            <a:latin typeface="Cambria Math" panose="02040503050406030204" pitchFamily="18" charset="0"/>
                          </a:rPr>
                          <m:t>1,</m:t>
                        </m:r>
                      </m:sub>
                    </m:sSub>
                    <m:r>
                      <a:rPr lang="en-US" altLang="zh-CN" i="1">
                        <a:solidFill>
                          <a:srgbClr val="121212"/>
                        </a:solidFill>
                        <a:latin typeface="Cambria Math" panose="02040503050406030204" pitchFamily="18" charset="0"/>
                      </a:rPr>
                      <m:t> </m:t>
                    </m:r>
                    <m:sSub>
                      <m:sSubPr>
                        <m:ctrlPr>
                          <a:rPr lang="en-US" altLang="zh-CN" i="1">
                            <a:solidFill>
                              <a:srgbClr val="121212"/>
                            </a:solidFill>
                            <a:latin typeface="Cambria Math" panose="02040503050406030204" pitchFamily="18" charset="0"/>
                          </a:rPr>
                        </m:ctrlPr>
                      </m:sSubPr>
                      <m:e>
                        <m:r>
                          <a:rPr lang="en-US" altLang="zh-CN" i="1">
                            <a:solidFill>
                              <a:srgbClr val="121212"/>
                            </a:solidFill>
                            <a:latin typeface="Cambria Math" panose="02040503050406030204" pitchFamily="18" charset="0"/>
                          </a:rPr>
                          <m:t>𝑋</m:t>
                        </m:r>
                      </m:e>
                      <m:sub>
                        <m:r>
                          <a:rPr lang="en-US" altLang="zh-CN" i="1">
                            <a:solidFill>
                              <a:srgbClr val="121212"/>
                            </a:solidFill>
                            <a:latin typeface="Cambria Math" panose="02040503050406030204" pitchFamily="18" charset="0"/>
                          </a:rPr>
                          <m:t>2,</m:t>
                        </m:r>
                      </m:sub>
                    </m:sSub>
                  </m:oMath>
                </a14:m>
                <a:r>
                  <a:rPr lang="zh-CN" altLang="en-US" dirty="0">
                    <a:solidFill>
                      <a:srgbClr val="121212"/>
                    </a:solidFill>
                    <a:latin typeface="微软雅黑" panose="020B0503020204020204" pitchFamily="34" charset="-122"/>
                    <a:ea typeface="微软雅黑" panose="020B0503020204020204" pitchFamily="34" charset="-122"/>
                  </a:rPr>
                  <a:t> </a:t>
                </a:r>
                <a14:m>
                  <m:oMath xmlns:m="http://schemas.openxmlformats.org/officeDocument/2006/math">
                    <m:sSub>
                      <m:sSubPr>
                        <m:ctrlPr>
                          <a:rPr lang="en-US" altLang="zh-CN" i="1">
                            <a:solidFill>
                              <a:srgbClr val="121212"/>
                            </a:solidFill>
                            <a:latin typeface="Cambria Math" panose="02040503050406030204" pitchFamily="18" charset="0"/>
                          </a:rPr>
                        </m:ctrlPr>
                      </m:sSubPr>
                      <m:e>
                        <m:r>
                          <a:rPr lang="en-US" altLang="zh-CN" i="1">
                            <a:solidFill>
                              <a:srgbClr val="121212"/>
                            </a:solidFill>
                            <a:latin typeface="Cambria Math" panose="02040503050406030204" pitchFamily="18" charset="0"/>
                          </a:rPr>
                          <m:t>𝑋</m:t>
                        </m:r>
                      </m:e>
                      <m:sub>
                        <m:r>
                          <a:rPr lang="en-US" altLang="zh-CN" i="1">
                            <a:solidFill>
                              <a:srgbClr val="121212"/>
                            </a:solidFill>
                            <a:latin typeface="Cambria Math" panose="02040503050406030204" pitchFamily="18" charset="0"/>
                          </a:rPr>
                          <m:t>3,……..,</m:t>
                        </m:r>
                      </m:sub>
                    </m:sSub>
                    <m:sSub>
                      <m:sSubPr>
                        <m:ctrlPr>
                          <a:rPr lang="en-US" altLang="zh-CN" i="1">
                            <a:solidFill>
                              <a:srgbClr val="121212"/>
                            </a:solidFill>
                            <a:latin typeface="Cambria Math" panose="02040503050406030204" pitchFamily="18" charset="0"/>
                          </a:rPr>
                        </m:ctrlPr>
                      </m:sSubPr>
                      <m:e>
                        <m:r>
                          <a:rPr lang="en-US" altLang="zh-CN" i="1">
                            <a:solidFill>
                              <a:srgbClr val="121212"/>
                            </a:solidFill>
                            <a:latin typeface="Cambria Math" panose="02040503050406030204" pitchFamily="18" charset="0"/>
                          </a:rPr>
                          <m:t>𝑋</m:t>
                        </m:r>
                      </m:e>
                      <m:sub>
                        <m:r>
                          <a:rPr lang="en-US" altLang="zh-CN" i="1">
                            <a:solidFill>
                              <a:srgbClr val="121212"/>
                            </a:solidFill>
                            <a:latin typeface="Cambria Math" panose="02040503050406030204" pitchFamily="18" charset="0"/>
                          </a:rPr>
                          <m:t>𝑛</m:t>
                        </m:r>
                        <m:r>
                          <a:rPr lang="en-US" altLang="zh-CN" i="1">
                            <a:solidFill>
                              <a:srgbClr val="121212"/>
                            </a:solidFill>
                            <a:latin typeface="Cambria Math" panose="02040503050406030204" pitchFamily="18" charset="0"/>
                          </a:rPr>
                          <m:t>,</m:t>
                        </m:r>
                      </m:sub>
                    </m:sSub>
                  </m:oMath>
                </a14:m>
                <a:r>
                  <a:rPr lang="zh-CN" altLang="en-US" b="0" i="0" dirty="0">
                    <a:solidFill>
                      <a:srgbClr val="121212"/>
                    </a:solidFill>
                    <a:effectLst/>
                    <a:latin typeface="微软雅黑" panose="020B0503020204020204" pitchFamily="34" charset="-122"/>
                    <a:ea typeface="微软雅黑" panose="020B0503020204020204" pitchFamily="34" charset="-122"/>
                  </a:rPr>
                  <a:t>它的概率可以表示为</a:t>
                </a:r>
              </a:p>
            </p:txBody>
          </p:sp>
        </mc:Choice>
        <mc:Fallback xmlns="">
          <p:sp>
            <p:nvSpPr>
              <p:cNvPr id="36" name="文本框 35">
                <a:extLst>
                  <a:ext uri="{FF2B5EF4-FFF2-40B4-BE49-F238E27FC236}">
                    <a16:creationId xmlns:a16="http://schemas.microsoft.com/office/drawing/2014/main" id="{F6DB17F5-2D9B-48DB-A3F9-CCE257C7A8D7}"/>
                  </a:ext>
                </a:extLst>
              </p:cNvPr>
              <p:cNvSpPr txBox="1">
                <a:spLocks noRot="1" noChangeAspect="1" noMove="1" noResize="1" noEditPoints="1" noAdjustHandles="1" noChangeArrowheads="1" noChangeShapeType="1" noTextEdit="1"/>
              </p:cNvSpPr>
              <p:nvPr/>
            </p:nvSpPr>
            <p:spPr>
              <a:xfrm>
                <a:off x="1077911" y="1884634"/>
                <a:ext cx="8124610" cy="381515"/>
              </a:xfrm>
              <a:prstGeom prst="rect">
                <a:avLst/>
              </a:prstGeom>
              <a:blipFill>
                <a:blip r:embed="rId4"/>
                <a:stretch>
                  <a:fillRect l="-675" t="-7937" b="-20635"/>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78BEF07B-E8CF-4773-BD6B-68CBB1BCC51A}"/>
              </a:ext>
            </a:extLst>
          </p:cNvPr>
          <p:cNvPicPr>
            <a:picLocks noChangeAspect="1"/>
          </p:cNvPicPr>
          <p:nvPr/>
        </p:nvPicPr>
        <p:blipFill>
          <a:blip r:embed="rId5"/>
          <a:stretch>
            <a:fillRect/>
          </a:stretch>
        </p:blipFill>
        <p:spPr>
          <a:xfrm>
            <a:off x="1149468" y="3854664"/>
            <a:ext cx="7801721" cy="657617"/>
          </a:xfrm>
          <a:prstGeom prst="rect">
            <a:avLst/>
          </a:prstGeom>
        </p:spPr>
      </p:pic>
      <p:sp>
        <p:nvSpPr>
          <p:cNvPr id="13" name="文本框 12">
            <a:extLst>
              <a:ext uri="{FF2B5EF4-FFF2-40B4-BE49-F238E27FC236}">
                <a16:creationId xmlns:a16="http://schemas.microsoft.com/office/drawing/2014/main" id="{9F8503F1-2BA3-411E-B203-CA7F9C963762}"/>
              </a:ext>
            </a:extLst>
          </p:cNvPr>
          <p:cNvSpPr txBox="1"/>
          <p:nvPr/>
        </p:nvSpPr>
        <p:spPr>
          <a:xfrm>
            <a:off x="1077912" y="3456290"/>
            <a:ext cx="3010205" cy="369332"/>
          </a:xfrm>
          <a:prstGeom prst="rect">
            <a:avLst/>
          </a:prstGeom>
          <a:noFill/>
        </p:spPr>
        <p:txBody>
          <a:bodyPr wrap="square">
            <a:spAutoFit/>
          </a:bodyPr>
          <a:lstStyle/>
          <a:p>
            <a:r>
              <a:rPr lang="zh-CN" altLang="en-US" i="0" dirty="0">
                <a:effectLst/>
                <a:latin typeface="微软雅黑" panose="020B0503020204020204" pitchFamily="34" charset="-122"/>
                <a:ea typeface="微软雅黑" panose="020B0503020204020204" pitchFamily="34" charset="-122"/>
              </a:rPr>
              <a:t>二元语法（</a:t>
            </a:r>
            <a:r>
              <a:rPr lang="en-US" altLang="zh-CN" i="0" dirty="0">
                <a:effectLst/>
                <a:latin typeface="微软雅黑" panose="020B0503020204020204" pitchFamily="34" charset="-122"/>
                <a:ea typeface="微软雅黑" panose="020B0503020204020204" pitchFamily="34" charset="-122"/>
              </a:rPr>
              <a:t>bigram</a:t>
            </a:r>
            <a:r>
              <a:rPr lang="zh-CN" altLang="en-US" i="0" dirty="0">
                <a:effectLst/>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
        <p:nvSpPr>
          <p:cNvPr id="15" name="文本框 14">
            <a:extLst>
              <a:ext uri="{FF2B5EF4-FFF2-40B4-BE49-F238E27FC236}">
                <a16:creationId xmlns:a16="http://schemas.microsoft.com/office/drawing/2014/main" id="{0DFB07B2-B100-432E-9C1F-0B0C94B4A544}"/>
              </a:ext>
            </a:extLst>
          </p:cNvPr>
          <p:cNvSpPr txBox="1"/>
          <p:nvPr/>
        </p:nvSpPr>
        <p:spPr>
          <a:xfrm>
            <a:off x="1026023" y="4463528"/>
            <a:ext cx="3010205" cy="369332"/>
          </a:xfrm>
          <a:prstGeom prst="rect">
            <a:avLst/>
          </a:prstGeom>
          <a:noFill/>
        </p:spPr>
        <p:txBody>
          <a:bodyPr wrap="square">
            <a:spAutoFit/>
          </a:bodyPr>
          <a:lstStyle/>
          <a:p>
            <a:r>
              <a:rPr lang="zh-CN" altLang="en-US" i="0" dirty="0">
                <a:effectLst/>
                <a:latin typeface="微软雅黑" panose="020B0503020204020204" pitchFamily="34" charset="-122"/>
                <a:ea typeface="微软雅黑" panose="020B0503020204020204" pitchFamily="34" charset="-122"/>
              </a:rPr>
              <a:t>三元语法（</a:t>
            </a:r>
            <a:r>
              <a:rPr lang="en-US" altLang="zh-CN" i="0" dirty="0">
                <a:effectLst/>
                <a:latin typeface="微软雅黑" panose="020B0503020204020204" pitchFamily="34" charset="-122"/>
                <a:ea typeface="微软雅黑" panose="020B0503020204020204" pitchFamily="34" charset="-122"/>
              </a:rPr>
              <a:t>trigram</a:t>
            </a:r>
            <a:r>
              <a:rPr lang="zh-CN" altLang="en-US" i="0" dirty="0">
                <a:effectLst/>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pic>
        <p:nvPicPr>
          <p:cNvPr id="9" name="图片 8">
            <a:extLst>
              <a:ext uri="{FF2B5EF4-FFF2-40B4-BE49-F238E27FC236}">
                <a16:creationId xmlns:a16="http://schemas.microsoft.com/office/drawing/2014/main" id="{1B3F5B06-EB7F-476E-A911-8C4B82D8714C}"/>
              </a:ext>
            </a:extLst>
          </p:cNvPr>
          <p:cNvPicPr>
            <a:picLocks noChangeAspect="1"/>
          </p:cNvPicPr>
          <p:nvPr/>
        </p:nvPicPr>
        <p:blipFill>
          <a:blip r:embed="rId6"/>
          <a:stretch>
            <a:fillRect/>
          </a:stretch>
        </p:blipFill>
        <p:spPr>
          <a:xfrm>
            <a:off x="1033679" y="4910655"/>
            <a:ext cx="8213075" cy="523653"/>
          </a:xfrm>
          <a:prstGeom prst="rect">
            <a:avLst/>
          </a:prstGeom>
        </p:spPr>
      </p:pic>
      <p:sp>
        <p:nvSpPr>
          <p:cNvPr id="21" name="文本框 20">
            <a:extLst>
              <a:ext uri="{FF2B5EF4-FFF2-40B4-BE49-F238E27FC236}">
                <a16:creationId xmlns:a16="http://schemas.microsoft.com/office/drawing/2014/main" id="{4AEC6BA3-A2FF-401A-993F-9CF5D2B5B70C}"/>
              </a:ext>
            </a:extLst>
          </p:cNvPr>
          <p:cNvSpPr txBox="1"/>
          <p:nvPr/>
        </p:nvSpPr>
        <p:spPr>
          <a:xfrm>
            <a:off x="1077912" y="2420827"/>
            <a:ext cx="3010205" cy="369332"/>
          </a:xfrm>
          <a:prstGeom prst="rect">
            <a:avLst/>
          </a:prstGeom>
          <a:noFill/>
        </p:spPr>
        <p:txBody>
          <a:bodyPr wrap="square">
            <a:spAutoFit/>
          </a:bodyPr>
          <a:lstStyle/>
          <a:p>
            <a:r>
              <a:rPr lang="zh-CN" altLang="en-US" i="0" dirty="0">
                <a:effectLst/>
                <a:latin typeface="微软雅黑" panose="020B0503020204020204" pitchFamily="34" charset="-122"/>
                <a:ea typeface="微软雅黑" panose="020B0503020204020204" pitchFamily="34" charset="-122"/>
              </a:rPr>
              <a:t>一元语法（</a:t>
            </a:r>
            <a:r>
              <a:rPr lang="en-US" altLang="zh-CN" i="0" dirty="0">
                <a:effectLst/>
                <a:latin typeface="微软雅黑" panose="020B0503020204020204" pitchFamily="34" charset="-122"/>
                <a:ea typeface="微软雅黑" panose="020B0503020204020204" pitchFamily="34" charset="-122"/>
              </a:rPr>
              <a:t>unigram)</a:t>
            </a:r>
            <a:endParaRPr lang="zh-CN" altLang="en-US" dirty="0">
              <a:latin typeface="微软雅黑" panose="020B0503020204020204" pitchFamily="34" charset="-122"/>
              <a:ea typeface="微软雅黑" panose="020B0503020204020204" pitchFamily="34" charset="-122"/>
            </a:endParaRPr>
          </a:p>
        </p:txBody>
      </p:sp>
      <p:pic>
        <p:nvPicPr>
          <p:cNvPr id="14" name="图片 13">
            <a:extLst>
              <a:ext uri="{FF2B5EF4-FFF2-40B4-BE49-F238E27FC236}">
                <a16:creationId xmlns:a16="http://schemas.microsoft.com/office/drawing/2014/main" id="{7426648E-31C4-4F90-B6A8-41FA8C814779}"/>
              </a:ext>
            </a:extLst>
          </p:cNvPr>
          <p:cNvPicPr>
            <a:picLocks noChangeAspect="1"/>
          </p:cNvPicPr>
          <p:nvPr/>
        </p:nvPicPr>
        <p:blipFill>
          <a:blip r:embed="rId7"/>
          <a:stretch>
            <a:fillRect/>
          </a:stretch>
        </p:blipFill>
        <p:spPr>
          <a:xfrm>
            <a:off x="1077912" y="2774977"/>
            <a:ext cx="6309143" cy="681313"/>
          </a:xfrm>
          <a:prstGeom prst="rect">
            <a:avLst/>
          </a:prstGeom>
        </p:spPr>
      </p:pic>
      <p:sp>
        <p:nvSpPr>
          <p:cNvPr id="25" name="文本框 24">
            <a:extLst>
              <a:ext uri="{FF2B5EF4-FFF2-40B4-BE49-F238E27FC236}">
                <a16:creationId xmlns:a16="http://schemas.microsoft.com/office/drawing/2014/main" id="{B6B9A8B0-0C76-4945-937A-4B8AD0A949A4}"/>
              </a:ext>
            </a:extLst>
          </p:cNvPr>
          <p:cNvSpPr txBox="1"/>
          <p:nvPr/>
        </p:nvSpPr>
        <p:spPr>
          <a:xfrm>
            <a:off x="1077912" y="5560104"/>
            <a:ext cx="3010205" cy="369332"/>
          </a:xfrm>
          <a:prstGeom prst="rect">
            <a:avLst/>
          </a:prstGeom>
          <a:noFill/>
        </p:spPr>
        <p:txBody>
          <a:bodyPr wrap="square">
            <a:spAutoFit/>
          </a:bodyPr>
          <a:lstStyle/>
          <a:p>
            <a:r>
              <a:rPr lang="en-US" altLang="zh-CN" b="0" i="0" dirty="0">
                <a:effectLst/>
                <a:latin typeface="-apple-system"/>
              </a:rPr>
              <a:t>…….</a:t>
            </a:r>
            <a:endParaRPr lang="zh-CN" altLang="en-US" dirty="0"/>
          </a:p>
        </p:txBody>
      </p:sp>
      <p:sp>
        <p:nvSpPr>
          <p:cNvPr id="27" name="文本框 26">
            <a:extLst>
              <a:ext uri="{FF2B5EF4-FFF2-40B4-BE49-F238E27FC236}">
                <a16:creationId xmlns:a16="http://schemas.microsoft.com/office/drawing/2014/main" id="{9D8DAACB-5ADA-48F7-8544-4AB88E391B8A}"/>
              </a:ext>
            </a:extLst>
          </p:cNvPr>
          <p:cNvSpPr txBox="1"/>
          <p:nvPr/>
        </p:nvSpPr>
        <p:spPr>
          <a:xfrm>
            <a:off x="1077911" y="5970249"/>
            <a:ext cx="3010205" cy="369332"/>
          </a:xfrm>
          <a:prstGeom prst="rect">
            <a:avLst/>
          </a:prstGeom>
          <a:noFill/>
        </p:spPr>
        <p:txBody>
          <a:bodyPr wrap="square">
            <a:spAutoFit/>
          </a:bodyPr>
          <a:lstStyle/>
          <a:p>
            <a:r>
              <a:rPr lang="en-US" altLang="zh-CN" i="0" dirty="0">
                <a:effectLst/>
                <a:latin typeface="微软雅黑" panose="020B0503020204020204" pitchFamily="34" charset="-122"/>
                <a:ea typeface="微软雅黑" panose="020B0503020204020204" pitchFamily="34" charset="-122"/>
              </a:rPr>
              <a:t>n</a:t>
            </a:r>
            <a:r>
              <a:rPr lang="zh-CN" altLang="en-US" i="0" dirty="0">
                <a:effectLst/>
                <a:latin typeface="微软雅黑" panose="020B0503020204020204" pitchFamily="34" charset="-122"/>
                <a:ea typeface="微软雅黑" panose="020B0503020204020204" pitchFamily="34" charset="-122"/>
              </a:rPr>
              <a:t>元语法</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926305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7BE8BCC-7236-45DF-B1EE-78F3F20A3C77}"/>
              </a:ext>
            </a:extLst>
          </p:cNvPr>
          <p:cNvSpPr txBox="1"/>
          <p:nvPr/>
        </p:nvSpPr>
        <p:spPr>
          <a:xfrm>
            <a:off x="22954" y="241684"/>
            <a:ext cx="3788265"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4578"/>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rPr>
              <a:t>2 N-gram</a:t>
            </a:r>
            <a:r>
              <a:rPr kumimoji="0" lang="zh-CN" altLang="en-US" sz="2400" b="0" i="0" u="none" strike="noStrike" kern="1200" cap="none" spc="0" normalizeH="0" baseline="0" noProof="0" dirty="0">
                <a:ln>
                  <a:noFill/>
                </a:ln>
                <a:solidFill>
                  <a:srgbClr val="004578"/>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rPr>
              <a:t>语言模型</a:t>
            </a:r>
          </a:p>
        </p:txBody>
      </p:sp>
      <p:grpSp>
        <p:nvGrpSpPr>
          <p:cNvPr id="24" name="组合 23"/>
          <p:cNvGrpSpPr/>
          <p:nvPr/>
        </p:nvGrpSpPr>
        <p:grpSpPr>
          <a:xfrm>
            <a:off x="10625098" y="6532"/>
            <a:ext cx="1445604" cy="1030766"/>
            <a:chOff x="597913" y="-30897"/>
            <a:chExt cx="1461155" cy="1030766"/>
          </a:xfrm>
        </p:grpSpPr>
        <p:pic>
          <p:nvPicPr>
            <p:cNvPr id="31" name="图片 3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8141" y="-30897"/>
              <a:ext cx="702231" cy="702231"/>
            </a:xfrm>
            <a:prstGeom prst="rect">
              <a:avLst/>
            </a:prstGeom>
          </p:spPr>
        </p:pic>
        <p:sp>
          <p:nvSpPr>
            <p:cNvPr id="32" name="文本框 31"/>
            <p:cNvSpPr txBox="1"/>
            <p:nvPr/>
          </p:nvSpPr>
          <p:spPr>
            <a:xfrm>
              <a:off x="597913" y="661315"/>
              <a:ext cx="1461155" cy="338554"/>
            </a:xfrm>
            <a:prstGeom prst="rect">
              <a:avLst/>
            </a:prstGeom>
            <a:noFill/>
          </p:spPr>
          <p:txBody>
            <a:bodyPr wrap="square" rtlCol="0">
              <a:spAutoFit/>
            </a:bodyPr>
            <a:lstStyle/>
            <a:p>
              <a:r>
                <a:rPr lang="zh-CN" altLang="en-US" sz="1600" dirty="0">
                  <a:solidFill>
                    <a:srgbClr val="132E65"/>
                  </a:solidFill>
                  <a:latin typeface="华文行楷" panose="02010800040101010101" pitchFamily="2" charset="-122"/>
                  <a:ea typeface="华文行楷" panose="02010800040101010101" pitchFamily="2" charset="-122"/>
                </a:rPr>
                <a:t>天津科技大学</a:t>
              </a:r>
              <a:endParaRPr lang="en-US" altLang="zh-CN" sz="1600" dirty="0">
                <a:solidFill>
                  <a:srgbClr val="132E65"/>
                </a:solidFill>
                <a:latin typeface="华文行楷" panose="02010800040101010101" pitchFamily="2" charset="-122"/>
                <a:ea typeface="华文行楷" panose="02010800040101010101" pitchFamily="2" charset="-122"/>
              </a:endParaRPr>
            </a:p>
          </p:txBody>
        </p:sp>
      </p:grpSp>
      <p:sp>
        <p:nvSpPr>
          <p:cNvPr id="17" name="矩形 16">
            <a:extLst>
              <a:ext uri="{FF2B5EF4-FFF2-40B4-BE49-F238E27FC236}">
                <a16:creationId xmlns:a16="http://schemas.microsoft.com/office/drawing/2014/main" id="{E8D11A61-3C76-40E9-872D-95C5FE3B745F}"/>
              </a:ext>
            </a:extLst>
          </p:cNvPr>
          <p:cNvSpPr/>
          <p:nvPr/>
        </p:nvSpPr>
        <p:spPr>
          <a:xfrm>
            <a:off x="890214" y="1253954"/>
            <a:ext cx="9734884" cy="1137556"/>
          </a:xfrm>
          <a:prstGeom prst="rect">
            <a:avLst/>
          </a:prstGeom>
        </p:spPr>
        <p:txBody>
          <a:bodyPr wrap="square">
            <a:spAutoFit/>
          </a:bodyPr>
          <a:lstStyle/>
          <a:p>
            <a:pPr marL="0" marR="0" lvl="0" indent="0" algn="l" defTabSz="914400" rtl="0" eaLnBrk="1" fontAlgn="auto" latinLnBrk="0" hangingPunct="1">
              <a:lnSpc>
                <a:spcPct val="130000"/>
              </a:lnSpc>
              <a:spcBef>
                <a:spcPts val="0"/>
              </a:spcBef>
              <a:spcAft>
                <a:spcPts val="0"/>
              </a:spcAft>
              <a:buClrTx/>
              <a:buSzTx/>
              <a:buFontTx/>
              <a:buNone/>
              <a:tabLst/>
              <a:defRPr/>
            </a:pPr>
            <a:r>
              <a:rPr kumimoji="0" lang="en-US" altLang="zh-CN"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sym typeface="字魂59号-创粗黑" panose="00000500000000000000" pitchFamily="2" charset="-122"/>
              </a:rPr>
              <a:t>N</a:t>
            </a:r>
            <a:r>
              <a:rPr kumimoji="0" lang="zh-CN" altLang="en-US"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sym typeface="字魂59号-创粗黑" panose="00000500000000000000" pitchFamily="2" charset="-122"/>
              </a:rPr>
              <a:t>越大</a:t>
            </a:r>
            <a:r>
              <a:rPr kumimoji="0" lang="en-US" altLang="zh-CN"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sym typeface="字魂59号-创粗黑" panose="00000500000000000000" pitchFamily="2" charset="-122"/>
              </a:rPr>
              <a:t>,</a:t>
            </a:r>
            <a:r>
              <a:rPr kumimoji="0" lang="zh-CN" altLang="en-US"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sym typeface="字魂59号-创粗黑" panose="00000500000000000000" pitchFamily="2" charset="-122"/>
              </a:rPr>
              <a:t>表示对序列中下一个单词出现的情况约束性更强</a:t>
            </a:r>
            <a:r>
              <a:rPr kumimoji="0" lang="en-US" altLang="zh-CN"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sym typeface="字魂59号-创粗黑" panose="00000500000000000000" pitchFamily="2" charset="-122"/>
              </a:rPr>
              <a:t>,</a:t>
            </a:r>
            <a:r>
              <a:rPr kumimoji="0" lang="zh-CN" altLang="en-US"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sym typeface="字魂59号-创粗黑" panose="00000500000000000000" pitchFamily="2" charset="-122"/>
              </a:rPr>
              <a:t>并使 </a:t>
            </a:r>
            <a:r>
              <a:rPr kumimoji="0" lang="en-US" altLang="zh-CN"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sym typeface="字魂59号-创粗黑" panose="00000500000000000000" pitchFamily="2" charset="-122"/>
              </a:rPr>
              <a:t>N-gram</a:t>
            </a:r>
            <a:r>
              <a:rPr kumimoji="0" lang="zh-CN" altLang="en-US"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sym typeface="字魂59号-创粗黑" panose="00000500000000000000" pitchFamily="2" charset="-122"/>
              </a:rPr>
              <a:t>数目呈指数级增长</a:t>
            </a:r>
            <a:r>
              <a:rPr kumimoji="0" lang="en-US" altLang="zh-CN"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sym typeface="字魂59号-创粗黑" panose="00000500000000000000" pitchFamily="2" charset="-122"/>
              </a:rPr>
              <a:t>,</a:t>
            </a:r>
            <a:r>
              <a:rPr kumimoji="0" lang="zh-CN" altLang="en-US"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sym typeface="字魂59号-创粗黑" panose="00000500000000000000" pitchFamily="2" charset="-122"/>
              </a:rPr>
              <a:t> 需要更强的平滑算法来消除这一影响</a:t>
            </a:r>
            <a:r>
              <a:rPr lang="zh-CN" altLang="en-US" dirty="0">
                <a:solidFill>
                  <a:prstClr val="black"/>
                </a:solidFill>
                <a:latin typeface="微软雅黑" panose="020B0503020204020204" pitchFamily="34" charset="-122"/>
                <a:ea typeface="微软雅黑" panose="020B0503020204020204" pitchFamily="34" charset="-122"/>
                <a:sym typeface="字魂59号-创粗黑" panose="00000500000000000000" pitchFamily="2" charset="-122"/>
              </a:rPr>
              <a:t>。</a:t>
            </a:r>
            <a:endParaRPr kumimoji="0" lang="en-US" altLang="zh-CN"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sym typeface="字魂59号-创粗黑" panose="00000500000000000000" pitchFamily="2" charset="-122"/>
            </a:endParaRPr>
          </a:p>
          <a:p>
            <a:pPr marL="0" marR="0" lvl="0" indent="0" algn="l" defTabSz="914400" rtl="0" eaLnBrk="1" fontAlgn="auto" latinLnBrk="0" hangingPunct="1">
              <a:lnSpc>
                <a:spcPct val="130000"/>
              </a:lnSpc>
              <a:spcBef>
                <a:spcPts val="0"/>
              </a:spcBef>
              <a:spcAft>
                <a:spcPts val="0"/>
              </a:spcAft>
              <a:buClrTx/>
              <a:buSzTx/>
              <a:buFontTx/>
              <a:buNone/>
              <a:tabLst/>
              <a:defRPr/>
            </a:pPr>
            <a:r>
              <a:rPr kumimoji="0" lang="en-US" altLang="zh-CN"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sym typeface="字魂59号-创粗黑" panose="00000500000000000000" pitchFamily="2" charset="-122"/>
              </a:rPr>
              <a:t>N</a:t>
            </a:r>
            <a:r>
              <a:rPr lang="zh-CN" altLang="en-US" dirty="0">
                <a:solidFill>
                  <a:prstClr val="black"/>
                </a:solidFill>
                <a:latin typeface="微软雅黑" panose="020B0503020204020204" pitchFamily="34" charset="-122"/>
                <a:ea typeface="微软雅黑" panose="020B0503020204020204" pitchFamily="34" charset="-122"/>
                <a:sym typeface="字魂59号-创粗黑" panose="00000500000000000000" pitchFamily="2" charset="-122"/>
              </a:rPr>
              <a:t>越小</a:t>
            </a:r>
            <a:r>
              <a:rPr kumimoji="0" lang="en-US" altLang="zh-CN"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sym typeface="字魂59号-创粗黑" panose="00000500000000000000" pitchFamily="2" charset="-122"/>
              </a:rPr>
              <a:t>,</a:t>
            </a:r>
            <a:r>
              <a:rPr kumimoji="0" lang="zh-CN" altLang="en-US"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sym typeface="字魂59号-创粗黑" panose="00000500000000000000" pitchFamily="2" charset="-122"/>
              </a:rPr>
              <a:t>表示统计结果可靠性更高、泛化能力更好</a:t>
            </a:r>
            <a:r>
              <a:rPr kumimoji="0" lang="en-US" altLang="zh-CN"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sym typeface="字魂59号-创粗黑" panose="00000500000000000000" pitchFamily="2" charset="-122"/>
              </a:rPr>
              <a:t>,</a:t>
            </a:r>
            <a:r>
              <a:rPr kumimoji="0" lang="zh-CN" altLang="en-US"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sym typeface="字魂59号-创粗黑" panose="00000500000000000000" pitchFamily="2" charset="-122"/>
              </a:rPr>
              <a:t>但是会使约束性更弱。</a:t>
            </a:r>
          </a:p>
        </p:txBody>
      </p:sp>
      <p:sp>
        <p:nvSpPr>
          <p:cNvPr id="9" name="文本框 8">
            <a:extLst>
              <a:ext uri="{FF2B5EF4-FFF2-40B4-BE49-F238E27FC236}">
                <a16:creationId xmlns:a16="http://schemas.microsoft.com/office/drawing/2014/main" id="{C4813158-D4F3-401E-9162-F7288CF89123}"/>
              </a:ext>
            </a:extLst>
          </p:cNvPr>
          <p:cNvSpPr txBox="1"/>
          <p:nvPr/>
        </p:nvSpPr>
        <p:spPr>
          <a:xfrm>
            <a:off x="890214" y="2829570"/>
            <a:ext cx="9893015" cy="2862322"/>
          </a:xfrm>
          <a:prstGeom prst="rect">
            <a:avLst/>
          </a:prstGeom>
          <a:noFill/>
        </p:spPr>
        <p:txBody>
          <a:bodyPr wrap="square">
            <a:spAutoFit/>
          </a:bodyPr>
          <a:lstStyle/>
          <a:p>
            <a:r>
              <a:rPr lang="zh-CN" altLang="en-US" dirty="0">
                <a:latin typeface="微软雅黑" panose="020B0503020204020204" pitchFamily="34" charset="-122"/>
                <a:ea typeface="微软雅黑" panose="020B0503020204020204" pitchFamily="34" charset="-122"/>
              </a:rPr>
              <a:t>存在的问题：</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(1)模型无法量化单词之间的相似度。</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假设两个具有某种相似性的词</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汽车”和“轿车”</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如果“汽车”经常出现在某段单词序列之后</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则模型会认为“轿车”出现在这段词后面的概率也比较大</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比如“白色的汽车”经常出现</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则完全可以认为“白色的轿车”也可能经常出现。</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N-gram模型对长距离依赖问题难以建模,由于语料规模的限制使得 N值更大的模型面临难以处理的稀疏问题,无法训练。</a:t>
            </a:r>
          </a:p>
          <a:p>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6669288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蓝色简介大气毕业答辩竞赛演讲PPT模板"/>
</p:tagLst>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810</TotalTime>
  <Words>5992</Words>
  <Application>Microsoft Office PowerPoint</Application>
  <PresentationFormat>宽屏</PresentationFormat>
  <Paragraphs>360</Paragraphs>
  <Slides>39</Slides>
  <Notes>39</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39</vt:i4>
      </vt:variant>
    </vt:vector>
  </HeadingPairs>
  <TitlesOfParts>
    <vt:vector size="49" baseType="lpstr">
      <vt:lpstr>-apple-system</vt:lpstr>
      <vt:lpstr>PingFang SC</vt:lpstr>
      <vt:lpstr>等线</vt:lpstr>
      <vt:lpstr>华文行楷</vt:lpstr>
      <vt:lpstr>微软雅黑</vt:lpstr>
      <vt:lpstr>字魂59号-创粗黑</vt:lpstr>
      <vt:lpstr>Arial</vt:lpstr>
      <vt:lpstr>Cambria Math</vt:lpstr>
      <vt:lpstr>Times New Roman</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蓝色简介大气毕业答辩竞赛演讲PPT模板</dc:title>
  <dc:creator>Windows 用户</dc:creator>
  <cp:lastModifiedBy>Pinellia .</cp:lastModifiedBy>
  <cp:revision>221</cp:revision>
  <dcterms:created xsi:type="dcterms:W3CDTF">2018-07-22T02:36:38Z</dcterms:created>
  <dcterms:modified xsi:type="dcterms:W3CDTF">2022-03-23T05:34:41Z</dcterms:modified>
</cp:coreProperties>
</file>