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9" r:id="rId2"/>
    <p:sldId id="340" r:id="rId3"/>
    <p:sldId id="408" r:id="rId4"/>
    <p:sldId id="380" r:id="rId5"/>
    <p:sldId id="401" r:id="rId6"/>
    <p:sldId id="402" r:id="rId7"/>
    <p:sldId id="403" r:id="rId8"/>
    <p:sldId id="404" r:id="rId9"/>
    <p:sldId id="406" r:id="rId10"/>
    <p:sldId id="407" r:id="rId11"/>
    <p:sldId id="409" r:id="rId12"/>
    <p:sldId id="410" r:id="rId13"/>
    <p:sldId id="437" r:id="rId14"/>
    <p:sldId id="438" r:id="rId15"/>
    <p:sldId id="439" r:id="rId16"/>
    <p:sldId id="339" r:id="rId17"/>
    <p:sldId id="440" r:id="rId18"/>
    <p:sldId id="367" r:id="rId19"/>
    <p:sldId id="368" r:id="rId20"/>
    <p:sldId id="371" r:id="rId21"/>
    <p:sldId id="369" r:id="rId22"/>
    <p:sldId id="370" r:id="rId23"/>
    <p:sldId id="372" r:id="rId24"/>
    <p:sldId id="441" r:id="rId25"/>
    <p:sldId id="442" r:id="rId26"/>
    <p:sldId id="447" r:id="rId27"/>
    <p:sldId id="448" r:id="rId28"/>
    <p:sldId id="443" r:id="rId29"/>
    <p:sldId id="449" r:id="rId30"/>
    <p:sldId id="453" r:id="rId31"/>
    <p:sldId id="444" r:id="rId32"/>
    <p:sldId id="445" r:id="rId33"/>
    <p:sldId id="451" r:id="rId34"/>
    <p:sldId id="446" r:id="rId35"/>
    <p:sldId id="452" r:id="rId36"/>
    <p:sldId id="36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37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99CB"/>
    <a:srgbClr val="95C1C4"/>
    <a:srgbClr val="4649AA"/>
    <a:srgbClr val="A9A4D0"/>
    <a:srgbClr val="383987"/>
    <a:srgbClr val="B9D6D8"/>
    <a:srgbClr val="AFA8D3"/>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3" autoAdjust="0"/>
    <p:restoredTop sz="96327" autoAdjust="0"/>
  </p:normalViewPr>
  <p:slideViewPr>
    <p:cSldViewPr snapToGrid="0">
      <p:cViewPr varScale="1">
        <p:scale>
          <a:sx n="357" d="100"/>
          <a:sy n="357" d="100"/>
        </p:scale>
        <p:origin x="328" y="168"/>
      </p:cViewPr>
      <p:guideLst>
        <p:guide orient="horz" pos="2112"/>
        <p:guide pos="3729"/>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2022/3/28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589114" y="59358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ikidata.org/wiki/Property:P112" TargetMode="External"/><Relationship Id="rId5" Type="http://schemas.openxmlformats.org/officeDocument/2006/relationships/hyperlink" Target="https://www.wikidata.org/wiki/Q2887" TargetMode="Externa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850765" y="-302895"/>
            <a:ext cx="12060555" cy="8474075"/>
          </a:xfrm>
          <a:prstGeom prst="rect">
            <a:avLst/>
          </a:prstGeom>
        </p:spPr>
      </p:pic>
      <p:sp>
        <p:nvSpPr>
          <p:cNvPr id="6" name="文本框 5"/>
          <p:cNvSpPr txBox="1"/>
          <p:nvPr/>
        </p:nvSpPr>
        <p:spPr>
          <a:xfrm>
            <a:off x="968375" y="2253615"/>
            <a:ext cx="9802495" cy="1568450"/>
          </a:xfrm>
          <a:prstGeom prst="rect">
            <a:avLst/>
          </a:prstGeom>
          <a:noFill/>
        </p:spPr>
        <p:txBody>
          <a:bodyPr wrap="square" rtlCol="0">
            <a:spAutoFit/>
          </a:bodyPr>
          <a:lstStyle/>
          <a:p>
            <a:pPr lvl="0" algn="ctr"/>
            <a:r>
              <a:rPr lang="zh-CN" sz="4800" b="1" noProof="0" dirty="0">
                <a:ln>
                  <a:noFill/>
                </a:ln>
                <a:solidFill>
                  <a:srgbClr val="4649AA"/>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第三节：知识图谱中模式、身份、上下文的表示</a:t>
            </a:r>
            <a:endParaRPr lang="zh-CN" altLang="en-US" sz="4800" noProof="0" dirty="0">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sym typeface="+mn-ea"/>
            </a:endParaRPr>
          </a:p>
        </p:txBody>
      </p:sp>
      <p:sp>
        <p:nvSpPr>
          <p:cNvPr id="2" name="文本框 1"/>
          <p:cNvSpPr txBox="1"/>
          <p:nvPr/>
        </p:nvSpPr>
        <p:spPr>
          <a:xfrm>
            <a:off x="4617085" y="4715510"/>
            <a:ext cx="2132330" cy="922020"/>
          </a:xfrm>
          <a:prstGeom prst="rect">
            <a:avLst/>
          </a:prstGeom>
          <a:noFill/>
        </p:spPr>
        <p:txBody>
          <a:bodyPr wrap="none" rtlCol="0" anchor="t">
            <a:spAutoFit/>
          </a:bodyPr>
          <a:lstStyle/>
          <a:p>
            <a:pPr algn="l"/>
            <a:r>
              <a:rPr lang="en-US" altLang="zh-CN" b="1" noProof="0" dirty="0">
                <a:ln>
                  <a:noFill/>
                </a:ln>
                <a:solidFill>
                  <a:srgbClr val="4649AA"/>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21835012  </a:t>
            </a:r>
            <a:r>
              <a:rPr lang="zh-CN" altLang="en-US" b="1" noProof="0" dirty="0">
                <a:ln>
                  <a:noFill/>
                </a:ln>
                <a:solidFill>
                  <a:srgbClr val="4649AA"/>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程云琨</a:t>
            </a:r>
            <a:endParaRPr lang="en-US" altLang="zh-CN" b="1" noProof="0" dirty="0">
              <a:ln>
                <a:noFill/>
              </a:ln>
              <a:solidFill>
                <a:srgbClr val="4649AA"/>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a:p>
            <a:pPr algn="l"/>
            <a:r>
              <a:rPr lang="en-US" altLang="zh-CN" b="1" noProof="0" dirty="0">
                <a:ln>
                  <a:noFill/>
                </a:ln>
                <a:solidFill>
                  <a:srgbClr val="4649AA"/>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21835014</a:t>
            </a:r>
            <a:r>
              <a:rPr lang="zh-CN" b="1" noProof="0" dirty="0">
                <a:ln>
                  <a:noFill/>
                </a:ln>
                <a:solidFill>
                  <a:srgbClr val="4649AA"/>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  邓振宇</a:t>
            </a:r>
            <a:endParaRPr lang="zh-CN" altLang="en-US" b="1" noProof="0" dirty="0">
              <a:ln>
                <a:noFill/>
              </a:ln>
              <a:solidFill>
                <a:srgbClr val="4649AA"/>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a:p>
            <a:pPr algn="l"/>
            <a:r>
              <a:rPr lang="en-US" altLang="zh-CN" b="1" noProof="0" dirty="0">
                <a:ln>
                  <a:noFill/>
                </a:ln>
                <a:solidFill>
                  <a:srgbClr val="4649AA"/>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21835008  </a:t>
            </a:r>
            <a:r>
              <a:rPr lang="zh-CN" altLang="en-US" b="1" noProof="0" dirty="0">
                <a:ln>
                  <a:noFill/>
                </a:ln>
                <a:solidFill>
                  <a:srgbClr val="4649AA"/>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常慧霞</a:t>
            </a:r>
          </a:p>
        </p:txBody>
      </p:sp>
      <p:pic>
        <p:nvPicPr>
          <p:cNvPr id="7" name="图片 6" descr="院标lan"/>
          <p:cNvPicPr>
            <a:picLocks noChangeAspect="1"/>
          </p:cNvPicPr>
          <p:nvPr/>
        </p:nvPicPr>
        <p:blipFill>
          <a:blip r:embed="rId3"/>
          <a:stretch>
            <a:fillRect/>
          </a:stretch>
        </p:blipFill>
        <p:spPr>
          <a:xfrm>
            <a:off x="307975" y="285750"/>
            <a:ext cx="2932430" cy="746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43280" y="1016635"/>
            <a:ext cx="10505440" cy="2509520"/>
          </a:xfrm>
          <a:prstGeom prst="rect">
            <a:avLst/>
          </a:prstGeom>
          <a:noFill/>
        </p:spPr>
        <p:txBody>
          <a:bodyPr wrap="square" rtlCol="0">
            <a:spAutoFit/>
          </a:bodyPr>
          <a:lstStyle/>
          <a:p>
            <a:pPr lvl="0" algn="l" defTabSz="1216025" eaLnBrk="1" hangingPunct="1">
              <a:lnSpc>
                <a:spcPct val="150000"/>
              </a:lnSpc>
              <a:spcBef>
                <a:spcPct val="20000"/>
              </a:spcBef>
            </a:pP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「形状图」（shapes graph）</a:t>
            </a:r>
          </a:p>
          <a:p>
            <a:pPr marL="457200" lvl="0" indent="-457200" algn="l" defTabSz="1216025" eaLnBrk="1" hangingPunct="1">
              <a:lnSpc>
                <a:spcPct val="150000"/>
              </a:lnSpc>
              <a:spcBef>
                <a:spcPct val="20000"/>
              </a:spcBef>
              <a:buFont typeface="Wingdings" panose="05000000000000000000" charset="0"/>
              <a:buChar char="l"/>
            </a:pPr>
            <a:r>
              <a:rPr lang="zh-CN" altLang="en-US" dirty="0">
                <a:latin typeface="Arial" panose="020B0604020202020204" pitchFamily="34" charset="0"/>
                <a:ea typeface="微软雅黑" panose="020B0503020204020204" charset="-122"/>
                <a:sym typeface="Arial" panose="020B0604020202020204" pitchFamily="34" charset="0"/>
              </a:rPr>
              <a:t>将一系列相关的 shape 结合在一起，就形成了「</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形状图</a:t>
            </a:r>
            <a:r>
              <a:rPr lang="zh-CN" altLang="en-US" dirty="0">
                <a:latin typeface="Arial" panose="020B0604020202020204" pitchFamily="34" charset="0"/>
                <a:ea typeface="微软雅黑" panose="020B0503020204020204" charset="-122"/>
                <a:sym typeface="Arial" panose="020B0604020202020204" pitchFamily="34" charset="0"/>
              </a:rPr>
              <a:t>」（shapes graph）。「形状图」可以被表示为类似 UML 类图。下图给出了一个形状图的示例，其定义了四个相关联形状的约束。每一个形状都表示为一个 box，只有节点满足其中的所有约束才符合该形状。</a:t>
            </a:r>
            <a:endPar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marL="457200" lvl="0" indent="-457200" algn="l" defTabSz="1216025" eaLnBrk="1" hangingPunct="1">
              <a:lnSpc>
                <a:spcPct val="150000"/>
              </a:lnSpc>
              <a:spcBef>
                <a:spcPct val="20000"/>
              </a:spcBef>
              <a:buFont typeface="Wingdings" panose="05000000000000000000" charset="0"/>
              <a:buChar char="l"/>
            </a:pPr>
            <a:endPar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2" name="图片 1"/>
          <p:cNvPicPr>
            <a:picLocks noChangeAspect="1"/>
          </p:cNvPicPr>
          <p:nvPr/>
        </p:nvPicPr>
        <p:blipFill>
          <a:blip r:embed="rId3"/>
          <a:stretch>
            <a:fillRect/>
          </a:stretch>
        </p:blipFill>
        <p:spPr>
          <a:xfrm>
            <a:off x="3453765" y="3338830"/>
            <a:ext cx="5786120" cy="2641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671195" y="1016635"/>
            <a:ext cx="7552690" cy="2980690"/>
          </a:xfrm>
          <a:prstGeom prst="rect">
            <a:avLst/>
          </a:prstGeom>
          <a:noFill/>
        </p:spPr>
        <p:txBody>
          <a:bodyPr wrap="square" rtlCol="0">
            <a:spAutoFit/>
          </a:bodyPr>
          <a:lstStyle/>
          <a:p>
            <a:pPr lvl="0" algn="l" defTabSz="1216025" eaLnBrk="1" hangingPunct="1">
              <a:lnSpc>
                <a:spcPct val="150000"/>
              </a:lnSpc>
              <a:spcBef>
                <a:spcPct val="20000"/>
              </a:spcBef>
            </a:pP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「形状图」（shapes graph）</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每个形状中定义的约束为特定属性的「</a:t>
            </a:r>
            <a:r>
              <a:rPr lang="zh-CN" altLang="en-US"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数量</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」（如 [1..*] 表示一个到多个）和「</a:t>
            </a:r>
            <a:r>
              <a:rPr lang="zh-CN" altLang="en-US"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类型</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」（如 string）</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另一种约束方式是在形状之间定义以指定属性连接的节点数量</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形状还可以继承父形状的约束，通过三角形符号定义，表明子形状中的节点需要满足父形状中的所有约束</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2" name="图片 1"/>
          <p:cNvPicPr>
            <a:picLocks noChangeAspect="1"/>
          </p:cNvPicPr>
          <p:nvPr/>
        </p:nvPicPr>
        <p:blipFill>
          <a:blip r:embed="rId3"/>
          <a:stretch>
            <a:fillRect/>
          </a:stretch>
        </p:blipFill>
        <p:spPr>
          <a:xfrm>
            <a:off x="5882640" y="3536950"/>
            <a:ext cx="5877560" cy="2683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671195" y="1016635"/>
            <a:ext cx="10268585" cy="4282440"/>
          </a:xfrm>
          <a:prstGeom prst="rect">
            <a:avLst/>
          </a:prstGeom>
          <a:noFill/>
        </p:spPr>
        <p:txBody>
          <a:bodyPr wrap="square" rtlCol="0">
            <a:spAutoFit/>
          </a:bodyPr>
          <a:lstStyle/>
          <a:p>
            <a:pPr lvl="0" algn="l" defTabSz="1216025" eaLnBrk="1" hangingPunct="1">
              <a:lnSpc>
                <a:spcPct val="150000"/>
              </a:lnSpc>
              <a:spcBef>
                <a:spcPct val="20000"/>
              </a:spcBef>
            </a:pP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「形状图」的类型和两种描述「形状图」的语言</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开放形状</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」（open shape）表示允许节点拥有形状中未指明的属性。在声明形状时，有时我们不能提前知道节点的所有属性集合，就采用</a:t>
            </a:r>
            <a:r>
              <a:rPr lang="zh-CN" altLang="en-US" dirty="0">
                <a:latin typeface="Arial" panose="020B0604020202020204" pitchFamily="34" charset="0"/>
                <a:ea typeface="微软雅黑" panose="020B0503020204020204" charset="-122"/>
                <a:sym typeface="Arial" panose="020B0604020202020204" pitchFamily="34" charset="0"/>
              </a:rPr>
              <a:t>开放形状。</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闭合形状</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」（closed shape）表示不允许节点拥有形状中未指明的属性。与「</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开放形状</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」正相反。</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对于 RDF 图来说，目前其有两种形状语言：「</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Shape Expressions</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」（ShEx）和 「</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SHACL</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」（Shapes Constraint Language）。这些语言并已被用于卫生保健、科学文献、空间数据等许多领域的形状图构造。</a:t>
            </a:r>
          </a:p>
          <a:p>
            <a:pPr lvl="0" indent="0" algn="l" defTabSz="1216025" eaLnBrk="1" hangingPunct="1">
              <a:lnSpc>
                <a:spcPct val="150000"/>
              </a:lnSpc>
              <a:spcBef>
                <a:spcPct val="20000"/>
              </a:spcBef>
              <a:buFont typeface="Wingdings" panose="05000000000000000000" charset="0"/>
              <a:buNone/>
            </a:pPr>
            <a:endPar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43280" y="751205"/>
            <a:ext cx="10505440" cy="7367905"/>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3.1.3</a:t>
            </a: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涌现模式（emergent schema）</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上述两种模式都依赖于领域专家来明确地进行定义和制定约束，而「</a:t>
            </a:r>
            <a:r>
              <a:rPr lang="zh-CN" altLang="en-US"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涌现模式</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」（emergent schema）可以帮助我们自动发现一个数据图中的潜在结构。</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作用：涌现模式可以用于提供对数据图的整体理解，帮助定义语义或验证模式、优化图的索引和查询，指导图的集成等。</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一种常用于定义涌现模式的框架是「</a:t>
            </a:r>
            <a:r>
              <a:rPr lang="zh-CN" altLang="en-US"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商图</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」（quotient graphs）</a:t>
            </a:r>
          </a:p>
          <a:p>
            <a:pPr marL="1200150" lvl="1" indent="-285750" algn="l" defTabSz="1216025" eaLnBrk="1" hangingPunct="1">
              <a:lnSpc>
                <a:spcPct val="150000"/>
              </a:lnSpc>
              <a:spcBef>
                <a:spcPct val="20000"/>
              </a:spcBef>
              <a:buFont typeface="Arial" panose="020B0604020202020204" pitchFamily="34" charset="0"/>
              <a:buChar char="•"/>
            </a:pP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其将数据图中的节点分割为多个集合（基于某种准则），同时又保护了图的部分结构属性。</a:t>
            </a:r>
          </a:p>
          <a:p>
            <a:pPr marL="1200150" lvl="1" indent="-285750" algn="l" defTabSz="1216025" eaLnBrk="1" hangingPunct="1">
              <a:lnSpc>
                <a:spcPct val="150000"/>
              </a:lnSpc>
              <a:spcBef>
                <a:spcPct val="20000"/>
              </a:spcBef>
              <a:buFont typeface="Arial" panose="020B0604020202020204" pitchFamily="34" charset="0"/>
              <a:buChar char="•"/>
            </a:pP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分割</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准则：按照节点的类或者形状约束进行划分，然后还要符合边的「</a:t>
            </a:r>
            <a:r>
              <a:rPr lang="zh-CN" altLang="en-US"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双拟</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」规则。</a:t>
            </a:r>
          </a:p>
          <a:p>
            <a:pPr marL="1657350" lvl="2" indent="-285750" algn="l" defTabSz="1216025" eaLnBrk="1" hangingPunct="1">
              <a:lnSpc>
                <a:spcPct val="150000"/>
              </a:lnSpc>
              <a:spcBef>
                <a:spcPct val="20000"/>
              </a:spcBef>
              <a:buFont typeface="Arial" panose="020B0604020202020204" pitchFamily="34" charset="0"/>
              <a:buChar char="•"/>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「双拟」：是一种结构保护方式，其要求如果商图中存在一条边</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那对于所有的</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必会存在一个</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，构成</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这条边，存在于数据图中。</a:t>
            </a:r>
          </a:p>
          <a:p>
            <a:pPr marL="1200150" lvl="1" indent="-285750" algn="l" defTabSz="1216025" eaLnBrk="1" hangingPunct="1">
              <a:lnSpc>
                <a:spcPct val="150000"/>
              </a:lnSpc>
              <a:spcBef>
                <a:spcPct val="20000"/>
              </a:spcBef>
              <a:buFont typeface="Arial" panose="020B0604020202020204" pitchFamily="34" charset="0"/>
              <a:buChar char="•"/>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本质上看，商图其实就是将数据图总结为一个更高层次的拓扑结构。</a:t>
            </a:r>
          </a:p>
          <a:p>
            <a:pPr marL="1200150" lvl="1" indent="-285750" algn="l" defTabSz="1216025" eaLnBrk="1" hangingPunct="1">
              <a:lnSpc>
                <a:spcPct val="150000"/>
              </a:lnSpc>
              <a:spcBef>
                <a:spcPct val="20000"/>
              </a:spcBef>
              <a:buFont typeface="Arial" panose="020B0604020202020204" pitchFamily="34" charset="0"/>
              <a:buChar char="•"/>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在实践中，为了减少存储消耗，商图中有时只保留分割中节点的数量以及（或）分割的顶层标签</a:t>
            </a:r>
          </a:p>
          <a:p>
            <a:pPr marL="914400" lvl="1" indent="0" algn="l" defTabSz="1216025" eaLnBrk="1" hangingPunct="1">
              <a:lnSpc>
                <a:spcPct val="150000"/>
              </a:lnSpc>
              <a:spcBef>
                <a:spcPct val="20000"/>
              </a:spcBef>
              <a:buNone/>
            </a:pPr>
            <a:endPar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marL="914400" lvl="1" indent="0" algn="l" defTabSz="1216025" eaLnBrk="1" hangingPunct="1">
              <a:lnSpc>
                <a:spcPct val="150000"/>
              </a:lnSpc>
              <a:spcBef>
                <a:spcPct val="20000"/>
              </a:spcBef>
              <a:buNone/>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2" name="图片 1"/>
          <p:cNvPicPr>
            <a:picLocks noChangeAspect="1"/>
          </p:cNvPicPr>
          <p:nvPr/>
        </p:nvPicPr>
        <p:blipFill>
          <a:blip r:embed="rId3"/>
          <a:stretch>
            <a:fillRect/>
          </a:stretch>
        </p:blipFill>
        <p:spPr>
          <a:xfrm>
            <a:off x="9067165" y="4711700"/>
            <a:ext cx="910590" cy="281940"/>
          </a:xfrm>
          <a:prstGeom prst="rect">
            <a:avLst/>
          </a:prstGeom>
        </p:spPr>
      </p:pic>
      <p:pic>
        <p:nvPicPr>
          <p:cNvPr id="3" name="图片 2"/>
          <p:cNvPicPr>
            <a:picLocks noChangeAspect="1"/>
          </p:cNvPicPr>
          <p:nvPr/>
        </p:nvPicPr>
        <p:blipFill>
          <a:blip r:embed="rId4"/>
          <a:stretch>
            <a:fillRect/>
          </a:stretch>
        </p:blipFill>
        <p:spPr>
          <a:xfrm>
            <a:off x="2854960" y="5186045"/>
            <a:ext cx="584835" cy="225425"/>
          </a:xfrm>
          <a:prstGeom prst="rect">
            <a:avLst/>
          </a:prstGeom>
        </p:spPr>
      </p:pic>
      <p:pic>
        <p:nvPicPr>
          <p:cNvPr id="8" name="图片 7"/>
          <p:cNvPicPr>
            <a:picLocks noChangeAspect="1"/>
          </p:cNvPicPr>
          <p:nvPr/>
        </p:nvPicPr>
        <p:blipFill>
          <a:blip r:embed="rId5"/>
          <a:stretch>
            <a:fillRect/>
          </a:stretch>
        </p:blipFill>
        <p:spPr>
          <a:xfrm>
            <a:off x="4924425" y="5170805"/>
            <a:ext cx="554990" cy="240665"/>
          </a:xfrm>
          <a:prstGeom prst="rect">
            <a:avLst/>
          </a:prstGeom>
        </p:spPr>
      </p:pic>
      <p:pic>
        <p:nvPicPr>
          <p:cNvPr id="9" name="图片 8"/>
          <p:cNvPicPr>
            <a:picLocks noChangeAspect="1"/>
          </p:cNvPicPr>
          <p:nvPr/>
        </p:nvPicPr>
        <p:blipFill>
          <a:blip r:embed="rId6"/>
          <a:stretch>
            <a:fillRect/>
          </a:stretch>
        </p:blipFill>
        <p:spPr>
          <a:xfrm>
            <a:off x="6329045" y="5147945"/>
            <a:ext cx="912495" cy="301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671195" y="1016635"/>
            <a:ext cx="10268585" cy="2038985"/>
          </a:xfrm>
          <a:prstGeom prst="rect">
            <a:avLst/>
          </a:prstGeom>
          <a:noFill/>
        </p:spPr>
        <p:txBody>
          <a:bodyPr wrap="square" rtlCol="0">
            <a:spAutoFit/>
          </a:bodyPr>
          <a:lstStyle/>
          <a:p>
            <a:pPr lvl="0" algn="l" defTabSz="1216025" eaLnBrk="1" hangingPunct="1">
              <a:lnSpc>
                <a:spcPct val="150000"/>
              </a:lnSpc>
              <a:spcBef>
                <a:spcPct val="20000"/>
              </a:spcBef>
            </a:pP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用商图定义涌现模式的例子</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以图 1 为例，我们可以简单地基于节点的上下文（其连接的属性）将其分为六个部分：事件、名称、地点、类、日期、城市。将每个部分的节点合并，并保留相应的边后，就可以得到如下图所示的商图。</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2" name="图片 1"/>
          <p:cNvPicPr>
            <a:picLocks noChangeAspect="1"/>
          </p:cNvPicPr>
          <p:nvPr/>
        </p:nvPicPr>
        <p:blipFill>
          <a:blip r:embed="rId3"/>
          <a:stretch>
            <a:fillRect/>
          </a:stretch>
        </p:blipFill>
        <p:spPr>
          <a:xfrm>
            <a:off x="278130" y="3055620"/>
            <a:ext cx="4616450" cy="2265045"/>
          </a:xfrm>
          <a:prstGeom prst="rect">
            <a:avLst/>
          </a:prstGeom>
        </p:spPr>
      </p:pic>
      <p:sp>
        <p:nvSpPr>
          <p:cNvPr id="3" name="右箭头 2"/>
          <p:cNvSpPr/>
          <p:nvPr/>
        </p:nvSpPr>
        <p:spPr>
          <a:xfrm>
            <a:off x="4646295" y="3645535"/>
            <a:ext cx="840740" cy="38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5627370" y="3055620"/>
            <a:ext cx="6502400" cy="1568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671195" y="898525"/>
            <a:ext cx="10268585" cy="2454910"/>
          </a:xfrm>
          <a:prstGeom prst="rect">
            <a:avLst/>
          </a:prstGeom>
          <a:noFill/>
        </p:spPr>
        <p:txBody>
          <a:bodyPr wrap="square" rtlCol="0">
            <a:spAutoFit/>
          </a:bodyPr>
          <a:lstStyle/>
          <a:p>
            <a:pPr lvl="0" algn="l" defTabSz="1216025" eaLnBrk="1" hangingPunct="1">
              <a:lnSpc>
                <a:spcPct val="150000"/>
              </a:lnSpc>
              <a:spcBef>
                <a:spcPct val="20000"/>
              </a:spcBef>
            </a:pP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用商图定义涌现模式的例子</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商图的定义不仅取决于节点的分割方式，还取决于边的定义方式。对于上面的商图而言，其只要边对应的集合中存在一个节点能够满足条件，那么这条边就会存在。然而对于节点 EID16 而言，在原始数据图中其并没有起始日期属性。这时我们使用前面提到的「</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双拟</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」规则，基于这种规则，可以画出如右图所示的商图，其将事件部分拆分为了两个节点，反映其不同的边。</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3" name="右箭头 2"/>
          <p:cNvSpPr/>
          <p:nvPr/>
        </p:nvSpPr>
        <p:spPr>
          <a:xfrm rot="2460000">
            <a:off x="4501515" y="4892675"/>
            <a:ext cx="840740" cy="38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107315" y="3262630"/>
            <a:ext cx="5812790" cy="1402080"/>
          </a:xfrm>
          <a:prstGeom prst="rect">
            <a:avLst/>
          </a:prstGeom>
        </p:spPr>
      </p:pic>
      <p:pic>
        <p:nvPicPr>
          <p:cNvPr id="5" name="图片 4"/>
          <p:cNvPicPr>
            <a:picLocks noChangeAspect="1"/>
          </p:cNvPicPr>
          <p:nvPr/>
        </p:nvPicPr>
        <p:blipFill>
          <a:blip r:embed="rId4"/>
          <a:stretch>
            <a:fillRect/>
          </a:stretch>
        </p:blipFill>
        <p:spPr>
          <a:xfrm>
            <a:off x="5617845" y="4664710"/>
            <a:ext cx="6432550" cy="19240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pic>
        <p:nvPicPr>
          <p:cNvPr id="156" name="图片 155" descr="院标lan"/>
          <p:cNvPicPr>
            <a:picLocks noChangeAspect="1"/>
          </p:cNvPicPr>
          <p:nvPr/>
        </p:nvPicPr>
        <p:blipFill>
          <a:blip r:embed="rId3"/>
          <a:stretch>
            <a:fillRect/>
          </a:stretch>
        </p:blipFill>
        <p:spPr>
          <a:xfrm>
            <a:off x="278130" y="299720"/>
            <a:ext cx="2932430" cy="746125"/>
          </a:xfrm>
          <a:prstGeom prst="rect">
            <a:avLst/>
          </a:prstGeom>
        </p:spPr>
      </p:pic>
      <p:sp>
        <p:nvSpPr>
          <p:cNvPr id="5" name="文本框 4">
            <a:extLst>
              <a:ext uri="{FF2B5EF4-FFF2-40B4-BE49-F238E27FC236}">
                <a16:creationId xmlns:a16="http://schemas.microsoft.com/office/drawing/2014/main" id="{2C1F3439-DFBA-8B4F-9332-18F11D9AFD2B}"/>
              </a:ext>
            </a:extLst>
          </p:cNvPr>
          <p:cNvSpPr txBox="1"/>
          <p:nvPr/>
        </p:nvSpPr>
        <p:spPr>
          <a:xfrm>
            <a:off x="1629410" y="2091055"/>
            <a:ext cx="9420860" cy="2308324"/>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3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3.2</a:t>
            </a:r>
            <a:r>
              <a:rPr lang="zh-CN" altLang="en-US" sz="3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身份（</a:t>
            </a:r>
            <a:r>
              <a:rPr lang="en-US" altLang="zh-CN" sz="3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IDENTITY</a:t>
            </a:r>
            <a:r>
              <a:rPr lang="zh-CN" altLang="en-US" sz="3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a:p>
            <a:pPr marL="457200" lvl="1" indent="457200" algn="l" defTabSz="1216025" fontAlgn="auto">
              <a:lnSpc>
                <a:spcPct val="150000"/>
              </a:lnSpc>
              <a:spcBef>
                <a:spcPts val="0"/>
              </a:spcBef>
              <a:buNone/>
            </a:pPr>
            <a:r>
              <a:rPr lang="en-US" altLang="zh-CN" sz="2400" dirty="0" err="1">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在数据图中</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节点的指代内容可能存在歧义，我们通过内部的标识符和外部的标识链接来消除歧义。</a:t>
            </a:r>
            <a:endPar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10" name="图片 9" descr="图表, 图示, 箱线图&#10;&#10;描述已自动生成">
            <a:extLst>
              <a:ext uri="{FF2B5EF4-FFF2-40B4-BE49-F238E27FC236}">
                <a16:creationId xmlns:a16="http://schemas.microsoft.com/office/drawing/2014/main" id="{A944F535-1DF7-9E4E-8D44-E65FAAD7D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0" y="1593850"/>
            <a:ext cx="6756400" cy="3670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3" name="文本框 2">
            <a:extLst>
              <a:ext uri="{FF2B5EF4-FFF2-40B4-BE49-F238E27FC236}">
                <a16:creationId xmlns:a16="http://schemas.microsoft.com/office/drawing/2014/main" id="{24471375-7133-C541-B6A0-07037751926D}"/>
              </a:ext>
            </a:extLst>
          </p:cNvPr>
          <p:cNvSpPr txBox="1"/>
          <p:nvPr/>
        </p:nvSpPr>
        <p:spPr>
          <a:xfrm>
            <a:off x="1063488" y="1739348"/>
            <a:ext cx="3073277" cy="461665"/>
          </a:xfrm>
          <a:prstGeom prst="rect">
            <a:avLst/>
          </a:prstGeom>
          <a:noFill/>
        </p:spPr>
        <p:txBody>
          <a:bodyPr wrap="none" rtlCol="0">
            <a:spAutoFit/>
          </a:bodyPr>
          <a:lstStyle/>
          <a:p>
            <a:r>
              <a:rPr kumimoji="1" lang="zh-CN" altLang="en-US" sz="2400" dirty="0"/>
              <a:t>持续标识符</a:t>
            </a:r>
            <a:r>
              <a:rPr kumimoji="1" lang="en-US" altLang="zh-CN" sz="2400" dirty="0"/>
              <a:t>: DOI, ISBN</a:t>
            </a:r>
          </a:p>
        </p:txBody>
      </p:sp>
      <p:sp>
        <p:nvSpPr>
          <p:cNvPr id="4" name="文本框 3">
            <a:extLst>
              <a:ext uri="{FF2B5EF4-FFF2-40B4-BE49-F238E27FC236}">
                <a16:creationId xmlns:a16="http://schemas.microsoft.com/office/drawing/2014/main" id="{6F3D4B53-2815-3D49-85C3-C4503F9C949D}"/>
              </a:ext>
            </a:extLst>
          </p:cNvPr>
          <p:cNvSpPr txBox="1"/>
          <p:nvPr/>
        </p:nvSpPr>
        <p:spPr>
          <a:xfrm>
            <a:off x="1063488" y="2646727"/>
            <a:ext cx="5626861" cy="461665"/>
          </a:xfrm>
          <a:prstGeom prst="rect">
            <a:avLst/>
          </a:prstGeom>
          <a:noFill/>
        </p:spPr>
        <p:txBody>
          <a:bodyPr wrap="none" rtlCol="0">
            <a:spAutoFit/>
          </a:bodyPr>
          <a:lstStyle/>
          <a:p>
            <a:r>
              <a:rPr kumimoji="1" lang="zh-CN" altLang="en-US" sz="2400" dirty="0"/>
              <a:t>国际化资源标识符</a:t>
            </a:r>
            <a:r>
              <a:rPr kumimoji="1" lang="en-US" altLang="zh-CN" sz="2400" dirty="0"/>
              <a:t>(IRI)</a:t>
            </a:r>
            <a:r>
              <a:rPr kumimoji="1" lang="zh-CN" altLang="en-US" sz="2400" dirty="0"/>
              <a:t>和</a:t>
            </a:r>
            <a:r>
              <a:rPr kumimoji="1" lang="en-US" altLang="zh-CN" sz="2400" dirty="0"/>
              <a:t>URL</a:t>
            </a:r>
            <a:r>
              <a:rPr kumimoji="1" lang="zh-CN" altLang="en-US" sz="2400" dirty="0"/>
              <a:t>、</a:t>
            </a:r>
            <a:r>
              <a:rPr kumimoji="1" lang="en-US" altLang="zh-CN" sz="2400" dirty="0"/>
              <a:t>URI</a:t>
            </a:r>
            <a:r>
              <a:rPr kumimoji="1" lang="zh-CN" altLang="en-US" sz="2400" dirty="0"/>
              <a:t>的区别</a:t>
            </a:r>
          </a:p>
        </p:txBody>
      </p:sp>
    </p:spTree>
    <p:extLst>
      <p:ext uri="{BB962C8B-B14F-4D97-AF65-F5344CB8AC3E}">
        <p14:creationId xmlns:p14="http://schemas.microsoft.com/office/powerpoint/2010/main" val="1740072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4" name="图片 3">
            <a:extLst>
              <a:ext uri="{FF2B5EF4-FFF2-40B4-BE49-F238E27FC236}">
                <a16:creationId xmlns:a16="http://schemas.microsoft.com/office/drawing/2014/main" id="{72A5E2A9-B9C3-A745-9B6E-E7B3745BC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81" y="3059371"/>
            <a:ext cx="11718235" cy="1083126"/>
          </a:xfrm>
          <a:prstGeom prst="rect">
            <a:avLst/>
          </a:prstGeom>
        </p:spPr>
      </p:pic>
      <p:pic>
        <p:nvPicPr>
          <p:cNvPr id="6" name="图片 5">
            <a:extLst>
              <a:ext uri="{FF2B5EF4-FFF2-40B4-BE49-F238E27FC236}">
                <a16:creationId xmlns:a16="http://schemas.microsoft.com/office/drawing/2014/main" id="{EB0C67A1-F372-4544-A3B4-1CC653DB8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882" y="4548669"/>
            <a:ext cx="11718235" cy="1000544"/>
          </a:xfrm>
          <a:prstGeom prst="rect">
            <a:avLst/>
          </a:prstGeom>
        </p:spPr>
      </p:pic>
      <p:sp>
        <p:nvSpPr>
          <p:cNvPr id="2" name="文本框 1">
            <a:extLst>
              <a:ext uri="{FF2B5EF4-FFF2-40B4-BE49-F238E27FC236}">
                <a16:creationId xmlns:a16="http://schemas.microsoft.com/office/drawing/2014/main" id="{FDA37D8C-1C15-9247-8396-4B4220531587}"/>
              </a:ext>
            </a:extLst>
          </p:cNvPr>
          <p:cNvSpPr txBox="1"/>
          <p:nvPr/>
        </p:nvSpPr>
        <p:spPr>
          <a:xfrm>
            <a:off x="347870" y="1655956"/>
            <a:ext cx="6241004" cy="1200329"/>
          </a:xfrm>
          <a:prstGeom prst="rect">
            <a:avLst/>
          </a:prstGeom>
          <a:noFill/>
        </p:spPr>
        <p:txBody>
          <a:bodyPr wrap="none" rtlCol="0">
            <a:spAutoFit/>
          </a:bodyPr>
          <a:lstStyle/>
          <a:p>
            <a:r>
              <a:rPr lang="zh-CN" altLang="en-US" dirty="0"/>
              <a:t>智利圣地亚哥 词条</a:t>
            </a:r>
            <a:r>
              <a:rPr lang="en-US" altLang="zh-CN" dirty="0"/>
              <a:t>: </a:t>
            </a:r>
            <a:r>
              <a:rPr lang="en-US" altLang="zh-CN" dirty="0">
                <a:hlinkClick r:id="rId5"/>
              </a:rPr>
              <a:t>https://www.wikidata.org/wiki/Q2887</a:t>
            </a:r>
            <a:endParaRPr lang="en-US" altLang="zh-CN" dirty="0"/>
          </a:p>
          <a:p>
            <a:r>
              <a:rPr kumimoji="1" lang="en-US" altLang="zh-CN" dirty="0"/>
              <a:t>Founded by </a:t>
            </a:r>
            <a:r>
              <a:rPr kumimoji="1" lang="zh-CN" altLang="en-US" dirty="0"/>
              <a:t>词条</a:t>
            </a:r>
            <a:r>
              <a:rPr kumimoji="1" lang="en-US" altLang="zh-CN" dirty="0"/>
              <a:t>: </a:t>
            </a:r>
            <a:r>
              <a:rPr kumimoji="1" lang="en-US" altLang="zh-CN" dirty="0">
                <a:hlinkClick r:id="rId6"/>
              </a:rPr>
              <a:t>https://www.wikidata.org/wiki/Property:P112</a:t>
            </a:r>
            <a:endParaRPr kumimoji="1" lang="en-US" altLang="zh-CN" dirty="0"/>
          </a:p>
          <a:p>
            <a:r>
              <a:rPr kumimoji="1" lang="zh-CN" altLang="en-US" dirty="0"/>
              <a:t>人物 词条</a:t>
            </a:r>
            <a:r>
              <a:rPr kumimoji="1" lang="en-US" altLang="zh-CN" dirty="0"/>
              <a:t>: </a:t>
            </a:r>
            <a:r>
              <a:rPr lang="en-US" altLang="zh-CN" dirty="0">
                <a:hlinkClick r:id="rId5"/>
              </a:rPr>
              <a:t>https://www.wikidata.org/wiki/Q2887</a:t>
            </a:r>
            <a:endParaRPr lang="en-US" altLang="zh-CN" dirty="0"/>
          </a:p>
          <a:p>
            <a:endParaRPr kumimoji="1" lang="zh-CN" altLang="en-US" dirty="0"/>
          </a:p>
        </p:txBody>
      </p:sp>
      <p:sp>
        <p:nvSpPr>
          <p:cNvPr id="3" name="文本框 2">
            <a:extLst>
              <a:ext uri="{FF2B5EF4-FFF2-40B4-BE49-F238E27FC236}">
                <a16:creationId xmlns:a16="http://schemas.microsoft.com/office/drawing/2014/main" id="{AE2D11E1-5D38-A042-A614-180844943B34}"/>
              </a:ext>
            </a:extLst>
          </p:cNvPr>
          <p:cNvSpPr txBox="1"/>
          <p:nvPr/>
        </p:nvSpPr>
        <p:spPr>
          <a:xfrm>
            <a:off x="4296338" y="5815901"/>
            <a:ext cx="3599319" cy="369332"/>
          </a:xfrm>
          <a:prstGeom prst="rect">
            <a:avLst/>
          </a:prstGeom>
          <a:noFill/>
        </p:spPr>
        <p:txBody>
          <a:bodyPr wrap="none" rtlCol="0">
            <a:spAutoFit/>
          </a:bodyPr>
          <a:lstStyle/>
          <a:p>
            <a:r>
              <a:rPr kumimoji="1" lang="en-US" altLang="zh-CN" dirty="0"/>
              <a:t>wd:Q2887 –wdtP112-&gt; wd:Q203534</a:t>
            </a:r>
            <a:endParaRPr kumimoji="1" lang="zh-CN" altLang="en-US" dirty="0"/>
          </a:p>
        </p:txBody>
      </p:sp>
    </p:spTree>
    <p:extLst>
      <p:ext uri="{BB962C8B-B14F-4D97-AF65-F5344CB8AC3E}">
        <p14:creationId xmlns:p14="http://schemas.microsoft.com/office/powerpoint/2010/main" val="164504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918845" y="1393825"/>
            <a:ext cx="10505440" cy="4879975"/>
          </a:xfrm>
          <a:prstGeom prst="rect">
            <a:avLst/>
          </a:prstGeom>
          <a:noFill/>
        </p:spPr>
        <p:txBody>
          <a:bodyPr wrap="square" rtlCol="0">
            <a:spAutoFit/>
          </a:bodyPr>
          <a:lstStyle/>
          <a:p>
            <a:pPr lvl="0" algn="l" defTabSz="1216025" eaLnBrk="1" hangingPunct="1">
              <a:lnSpc>
                <a:spcPct val="150000"/>
              </a:lnSpc>
              <a:spcBef>
                <a:spcPct val="20000"/>
              </a:spcBef>
            </a:pPr>
            <a:r>
              <a:rPr 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第三节描述了知识图谱中模式、身份和上下文的表示。知识图谱通常通过多个知识来源组建而成，因此在结构和粒度上可能非常多样化。为了解决这种多样性，关于</a:t>
            </a:r>
            <a:r>
              <a:rPr 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模式</a:t>
            </a:r>
            <a:r>
              <a:rPr 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（schema）、</a:t>
            </a:r>
            <a:r>
              <a:rPr 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身份</a:t>
            </a:r>
            <a:r>
              <a:rPr 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（identity）和</a:t>
            </a:r>
            <a:r>
              <a:rPr 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上下文</a:t>
            </a:r>
            <a:r>
              <a:rPr 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（context）的表示起到了关键作用。模式定义了知识图谱的顶层结构，身份则定义了图中（或外部源中）哪些节点指向相同的现实世界实体，而上下文则表示某些知识成立的特定条件（设置）。</a:t>
            </a:r>
          </a:p>
          <a:p>
            <a:pPr lvl="0" algn="l" defTabSz="1216025" eaLnBrk="1" hangingPunct="1">
              <a:lnSpc>
                <a:spcPct val="150000"/>
              </a:lnSpc>
              <a:spcBef>
                <a:spcPct val="20000"/>
              </a:spcBef>
            </a:pPr>
            <a:endPar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0" algn="l" defTabSz="1216025" eaLnBrk="1" hangingPunct="1">
              <a:lnSpc>
                <a:spcPct val="150000"/>
              </a:lnSpc>
              <a:spcBef>
                <a:spcPct val="20000"/>
              </a:spcBef>
            </a:pPr>
            <a:endPar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8" name="文本框 7">
            <a:extLst>
              <a:ext uri="{FF2B5EF4-FFF2-40B4-BE49-F238E27FC236}">
                <a16:creationId xmlns:a16="http://schemas.microsoft.com/office/drawing/2014/main" id="{14B0BAA4-D655-3542-B6DB-FFC39641B9EA}"/>
              </a:ext>
            </a:extLst>
          </p:cNvPr>
          <p:cNvSpPr txBox="1"/>
          <p:nvPr/>
        </p:nvSpPr>
        <p:spPr>
          <a:xfrm>
            <a:off x="981626" y="2003240"/>
            <a:ext cx="5301451" cy="461665"/>
          </a:xfrm>
          <a:prstGeom prst="rect">
            <a:avLst/>
          </a:prstGeom>
          <a:noFill/>
        </p:spPr>
        <p:txBody>
          <a:bodyPr wrap="none" rtlCol="0">
            <a:spAutoFit/>
          </a:bodyPr>
          <a:lstStyle/>
          <a:p>
            <a:r>
              <a:rPr kumimoji="1" lang="zh-CN" altLang="en-US" sz="2400" dirty="0"/>
              <a:t>词汇化</a:t>
            </a:r>
            <a:r>
              <a:rPr kumimoji="1" lang="en-US" altLang="zh-CN" sz="2400" dirty="0"/>
              <a:t>: </a:t>
            </a:r>
            <a:r>
              <a:rPr kumimoji="1" lang="zh-CN" altLang="en-US" sz="2400" dirty="0"/>
              <a:t>人类可理解的词汇化知识图谱</a:t>
            </a:r>
          </a:p>
        </p:txBody>
      </p:sp>
      <p:sp>
        <p:nvSpPr>
          <p:cNvPr id="9" name="矩形 8">
            <a:extLst>
              <a:ext uri="{FF2B5EF4-FFF2-40B4-BE49-F238E27FC236}">
                <a16:creationId xmlns:a16="http://schemas.microsoft.com/office/drawing/2014/main" id="{0B2AAB54-2C96-E844-AAC4-141CBFAFA191}"/>
              </a:ext>
            </a:extLst>
          </p:cNvPr>
          <p:cNvSpPr/>
          <p:nvPr/>
        </p:nvSpPr>
        <p:spPr>
          <a:xfrm>
            <a:off x="981626" y="2989845"/>
            <a:ext cx="1542923" cy="461665"/>
          </a:xfrm>
          <a:prstGeom prst="rect">
            <a:avLst/>
          </a:prstGeom>
        </p:spPr>
        <p:txBody>
          <a:bodyPr wrap="none">
            <a:spAutoFit/>
          </a:bodyPr>
          <a:lstStyle/>
          <a:p>
            <a:r>
              <a:rPr kumimoji="1" lang="en-US" altLang="zh-CN" sz="2400" dirty="0"/>
              <a:t>wd:Q2887 </a:t>
            </a:r>
            <a:endParaRPr lang="zh-CN" altLang="en-US" sz="2400" dirty="0"/>
          </a:p>
        </p:txBody>
      </p:sp>
      <p:sp>
        <p:nvSpPr>
          <p:cNvPr id="10" name="矩形 9">
            <a:extLst>
              <a:ext uri="{FF2B5EF4-FFF2-40B4-BE49-F238E27FC236}">
                <a16:creationId xmlns:a16="http://schemas.microsoft.com/office/drawing/2014/main" id="{5694F80B-FD19-C244-8BFC-8C9BA53F704B}"/>
              </a:ext>
            </a:extLst>
          </p:cNvPr>
          <p:cNvSpPr/>
          <p:nvPr/>
        </p:nvSpPr>
        <p:spPr>
          <a:xfrm>
            <a:off x="2644774" y="2989845"/>
            <a:ext cx="1958998" cy="461665"/>
          </a:xfrm>
          <a:prstGeom prst="rect">
            <a:avLst/>
          </a:prstGeom>
        </p:spPr>
        <p:txBody>
          <a:bodyPr wrap="none">
            <a:spAutoFit/>
          </a:bodyPr>
          <a:lstStyle/>
          <a:p>
            <a:r>
              <a:rPr lang="en-US" altLang="zh-CN" sz="2400" dirty="0" err="1"/>
              <a:t>Chile:Santiago</a:t>
            </a:r>
            <a:endParaRPr lang="zh-CN" altLang="en-US" sz="2400" dirty="0"/>
          </a:p>
        </p:txBody>
      </p:sp>
      <p:sp>
        <p:nvSpPr>
          <p:cNvPr id="11" name="矩形 10">
            <a:extLst>
              <a:ext uri="{FF2B5EF4-FFF2-40B4-BE49-F238E27FC236}">
                <a16:creationId xmlns:a16="http://schemas.microsoft.com/office/drawing/2014/main" id="{EE09CC88-5D55-CE43-B545-3CD232612BF0}"/>
              </a:ext>
            </a:extLst>
          </p:cNvPr>
          <p:cNvSpPr/>
          <p:nvPr/>
        </p:nvSpPr>
        <p:spPr>
          <a:xfrm>
            <a:off x="981626" y="3745617"/>
            <a:ext cx="4650697" cy="461665"/>
          </a:xfrm>
          <a:prstGeom prst="rect">
            <a:avLst/>
          </a:prstGeom>
        </p:spPr>
        <p:txBody>
          <a:bodyPr wrap="none">
            <a:spAutoFit/>
          </a:bodyPr>
          <a:lstStyle/>
          <a:p>
            <a:r>
              <a:rPr lang="en-US" altLang="zh-CN" sz="2400" dirty="0"/>
              <a:t>wd:Q2887</a:t>
            </a:r>
            <a:r>
              <a:rPr lang="en-US" altLang="zh-CN" sz="2400" dirty="0">
                <a:solidFill>
                  <a:srgbClr val="121212"/>
                </a:solidFill>
                <a:latin typeface="-apple-system"/>
              </a:rPr>
              <a:t> —</a:t>
            </a:r>
            <a:r>
              <a:rPr lang="en-US" altLang="zh-CN" sz="2400" dirty="0" err="1">
                <a:solidFill>
                  <a:srgbClr val="121212"/>
                </a:solidFill>
                <a:latin typeface="-apple-system"/>
              </a:rPr>
              <a:t>rdfs:label</a:t>
            </a:r>
            <a:r>
              <a:rPr lang="en-US" altLang="zh-CN" sz="2400" dirty="0">
                <a:solidFill>
                  <a:srgbClr val="121212"/>
                </a:solidFill>
                <a:latin typeface="-apple-system"/>
              </a:rPr>
              <a:t>→ </a:t>
            </a:r>
            <a:r>
              <a:rPr lang="en-US" altLang="zh-CN" sz="2400" dirty="0"/>
              <a:t>"Santiago"</a:t>
            </a:r>
            <a:endParaRPr lang="zh-CN" altLang="en-US" sz="2400" dirty="0"/>
          </a:p>
        </p:txBody>
      </p:sp>
    </p:spTree>
    <p:extLst>
      <p:ext uri="{BB962C8B-B14F-4D97-AF65-F5344CB8AC3E}">
        <p14:creationId xmlns:p14="http://schemas.microsoft.com/office/powerpoint/2010/main" val="173415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2" name="文本框 1">
            <a:extLst>
              <a:ext uri="{FF2B5EF4-FFF2-40B4-BE49-F238E27FC236}">
                <a16:creationId xmlns:a16="http://schemas.microsoft.com/office/drawing/2014/main" id="{D0263B44-7FD9-1A4E-843C-65EBD167D231}"/>
              </a:ext>
            </a:extLst>
          </p:cNvPr>
          <p:cNvSpPr txBox="1"/>
          <p:nvPr/>
        </p:nvSpPr>
        <p:spPr>
          <a:xfrm>
            <a:off x="2021773" y="2097156"/>
            <a:ext cx="3132461" cy="1569660"/>
          </a:xfrm>
          <a:prstGeom prst="rect">
            <a:avLst/>
          </a:prstGeom>
          <a:noFill/>
        </p:spPr>
        <p:txBody>
          <a:bodyPr wrap="none" rtlCol="0">
            <a:spAutoFit/>
          </a:bodyPr>
          <a:lstStyle/>
          <a:p>
            <a:r>
              <a:rPr kumimoji="1" lang="zh-CN" altLang="en-US" sz="2400" dirty="0"/>
              <a:t>外部标识链接</a:t>
            </a:r>
            <a:endParaRPr kumimoji="1" lang="en-US" altLang="zh-CN" sz="2400" dirty="0"/>
          </a:p>
          <a:p>
            <a:endParaRPr kumimoji="1" lang="en-US" altLang="zh-CN" sz="2400" dirty="0"/>
          </a:p>
          <a:p>
            <a:pPr marL="342900" indent="-342900">
              <a:buAutoNum type="arabicPeriod"/>
            </a:pPr>
            <a:r>
              <a:rPr kumimoji="1" lang="zh-CN" altLang="en-US" sz="2400" dirty="0"/>
              <a:t>特定标识信息</a:t>
            </a:r>
            <a:endParaRPr kumimoji="1" lang="en-US" altLang="zh-CN" sz="2400" dirty="0"/>
          </a:p>
          <a:p>
            <a:pPr marL="342900" indent="-342900">
              <a:buAutoNum type="arabicPeriod"/>
            </a:pPr>
            <a:r>
              <a:rPr kumimoji="1" lang="zh-CN" altLang="en-US" sz="2400" dirty="0"/>
              <a:t>标识链接</a:t>
            </a:r>
            <a:r>
              <a:rPr kumimoji="1" lang="en-US" altLang="zh-CN" sz="2400" dirty="0"/>
              <a:t>: OWL</a:t>
            </a:r>
            <a:r>
              <a:rPr kumimoji="1" lang="zh-CN" altLang="en-US" sz="2400" dirty="0"/>
              <a:t>标准</a:t>
            </a:r>
          </a:p>
        </p:txBody>
      </p:sp>
      <p:sp>
        <p:nvSpPr>
          <p:cNvPr id="3" name="文本框 2">
            <a:extLst>
              <a:ext uri="{FF2B5EF4-FFF2-40B4-BE49-F238E27FC236}">
                <a16:creationId xmlns:a16="http://schemas.microsoft.com/office/drawing/2014/main" id="{F3185E5B-BD0B-294A-AD8B-41A921F57C61}"/>
              </a:ext>
            </a:extLst>
          </p:cNvPr>
          <p:cNvSpPr txBox="1"/>
          <p:nvPr/>
        </p:nvSpPr>
        <p:spPr>
          <a:xfrm>
            <a:off x="2749250" y="4516504"/>
            <a:ext cx="6693499" cy="461665"/>
          </a:xfrm>
          <a:prstGeom prst="rect">
            <a:avLst/>
          </a:prstGeom>
          <a:noFill/>
        </p:spPr>
        <p:txBody>
          <a:bodyPr wrap="none" rtlCol="0">
            <a:spAutoFit/>
          </a:bodyPr>
          <a:lstStyle/>
          <a:p>
            <a:r>
              <a:rPr lang="en-US" altLang="zh-CN" sz="2400" dirty="0" err="1"/>
              <a:t>chile:Santiago</a:t>
            </a:r>
            <a:r>
              <a:rPr lang="en-US" altLang="zh-CN" sz="2400" dirty="0"/>
              <a:t> —</a:t>
            </a:r>
            <a:r>
              <a:rPr lang="en-US" altLang="zh-CN" sz="2400" dirty="0" err="1"/>
              <a:t>owl:sameAs</a:t>
            </a:r>
            <a:r>
              <a:rPr lang="en-US" altLang="zh-CN" sz="2400" dirty="0"/>
              <a:t>→ </a:t>
            </a:r>
            <a:r>
              <a:rPr lang="en-US" altLang="zh-CN" sz="2400" dirty="0" err="1"/>
              <a:t>geo:SantiagoDeChile</a:t>
            </a:r>
            <a:endParaRPr kumimoji="1" lang="zh-CN" altLang="en-US" sz="2400" dirty="0"/>
          </a:p>
        </p:txBody>
      </p:sp>
    </p:spTree>
    <p:extLst>
      <p:ext uri="{BB962C8B-B14F-4D97-AF65-F5344CB8AC3E}">
        <p14:creationId xmlns:p14="http://schemas.microsoft.com/office/powerpoint/2010/main" val="320633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2" name="文本框 1">
            <a:extLst>
              <a:ext uri="{FF2B5EF4-FFF2-40B4-BE49-F238E27FC236}">
                <a16:creationId xmlns:a16="http://schemas.microsoft.com/office/drawing/2014/main" id="{85C1F28B-DB6F-D546-9DCB-598441A487F3}"/>
              </a:ext>
            </a:extLst>
          </p:cNvPr>
          <p:cNvSpPr txBox="1"/>
          <p:nvPr/>
        </p:nvSpPr>
        <p:spPr>
          <a:xfrm>
            <a:off x="934277" y="1272210"/>
            <a:ext cx="5001626" cy="738664"/>
          </a:xfrm>
          <a:prstGeom prst="rect">
            <a:avLst/>
          </a:prstGeom>
          <a:noFill/>
        </p:spPr>
        <p:txBody>
          <a:bodyPr wrap="none" rtlCol="0">
            <a:spAutoFit/>
          </a:bodyPr>
          <a:lstStyle/>
          <a:p>
            <a:r>
              <a:rPr kumimoji="1" lang="zh-CN" altLang="en-US" sz="2400" dirty="0"/>
              <a:t>数据类型</a:t>
            </a:r>
            <a:r>
              <a:rPr kumimoji="1" lang="en-US" altLang="zh-CN" sz="2400" dirty="0"/>
              <a:t>: datetime, </a:t>
            </a:r>
            <a:r>
              <a:rPr kumimoji="1" lang="en-US" altLang="zh-CN" sz="2400" dirty="0" err="1"/>
              <a:t>boolean</a:t>
            </a:r>
            <a:r>
              <a:rPr kumimoji="1" lang="en-US" altLang="zh-CN" sz="2400" dirty="0"/>
              <a:t>, </a:t>
            </a:r>
            <a:r>
              <a:rPr kumimoji="1" lang="en-US" altLang="zh-CN" sz="2400" dirty="0" err="1"/>
              <a:t>interger</a:t>
            </a:r>
            <a:endParaRPr kumimoji="1" lang="en-US" altLang="zh-CN" sz="2400" dirty="0"/>
          </a:p>
          <a:p>
            <a:endParaRPr kumimoji="1" lang="zh-CN" altLang="en-US" dirty="0"/>
          </a:p>
        </p:txBody>
      </p:sp>
      <p:pic>
        <p:nvPicPr>
          <p:cNvPr id="4" name="图片 3" descr="图示&#10;&#10;描述已自动生成">
            <a:extLst>
              <a:ext uri="{FF2B5EF4-FFF2-40B4-BE49-F238E27FC236}">
                <a16:creationId xmlns:a16="http://schemas.microsoft.com/office/drawing/2014/main" id="{E2E6447B-BE1F-8644-9CE8-6A9BEED65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61" y="2474989"/>
            <a:ext cx="7433883" cy="3684048"/>
          </a:xfrm>
          <a:prstGeom prst="rect">
            <a:avLst/>
          </a:prstGeom>
        </p:spPr>
      </p:pic>
      <p:sp>
        <p:nvSpPr>
          <p:cNvPr id="6" name="文本框 5">
            <a:extLst>
              <a:ext uri="{FF2B5EF4-FFF2-40B4-BE49-F238E27FC236}">
                <a16:creationId xmlns:a16="http://schemas.microsoft.com/office/drawing/2014/main" id="{BEE96AB9-A5C9-0948-ABE8-BB8648C0942E}"/>
              </a:ext>
            </a:extLst>
          </p:cNvPr>
          <p:cNvSpPr txBox="1"/>
          <p:nvPr/>
        </p:nvSpPr>
        <p:spPr>
          <a:xfrm>
            <a:off x="934277" y="1838558"/>
            <a:ext cx="6366038" cy="461665"/>
          </a:xfrm>
          <a:prstGeom prst="rect">
            <a:avLst/>
          </a:prstGeom>
          <a:noFill/>
        </p:spPr>
        <p:txBody>
          <a:bodyPr wrap="none" rtlCol="0">
            <a:spAutoFit/>
          </a:bodyPr>
          <a:lstStyle/>
          <a:p>
            <a:r>
              <a:rPr kumimoji="1" lang="en-US" altLang="zh-CN" sz="2400" dirty="0"/>
              <a:t>XSD: (l, d) </a:t>
            </a:r>
            <a:r>
              <a:rPr lang="en-US" altLang="zh-CN" sz="2400" dirty="0"/>
              <a:t>"2020-03-29T20:00:00"^^</a:t>
            </a:r>
            <a:r>
              <a:rPr lang="en-US" altLang="zh-CN" sz="2400" dirty="0" err="1"/>
              <a:t>xsd:datetime</a:t>
            </a:r>
            <a:endParaRPr kumimoji="1" lang="zh-CN" altLang="en-US" sz="2400" dirty="0"/>
          </a:p>
        </p:txBody>
      </p:sp>
      <p:sp>
        <p:nvSpPr>
          <p:cNvPr id="3" name="文本框 2">
            <a:extLst>
              <a:ext uri="{FF2B5EF4-FFF2-40B4-BE49-F238E27FC236}">
                <a16:creationId xmlns:a16="http://schemas.microsoft.com/office/drawing/2014/main" id="{58952FD2-E92D-814F-B86D-6B2D8B5B53C3}"/>
              </a:ext>
            </a:extLst>
          </p:cNvPr>
          <p:cNvSpPr txBox="1"/>
          <p:nvPr/>
        </p:nvSpPr>
        <p:spPr>
          <a:xfrm>
            <a:off x="934277" y="6333803"/>
            <a:ext cx="5275740" cy="461665"/>
          </a:xfrm>
          <a:prstGeom prst="rect">
            <a:avLst/>
          </a:prstGeom>
          <a:noFill/>
        </p:spPr>
        <p:txBody>
          <a:bodyPr wrap="none" rtlCol="0">
            <a:spAutoFit/>
          </a:bodyPr>
          <a:lstStyle/>
          <a:p>
            <a:r>
              <a:rPr kumimoji="1" lang="en-US" altLang="zh-CN" sz="2400" dirty="0"/>
              <a:t>let </a:t>
            </a:r>
            <a:r>
              <a:rPr kumimoji="1" lang="en-US" altLang="zh-CN" sz="2400" dirty="0" err="1"/>
              <a:t>xsd_string</a:t>
            </a:r>
            <a:r>
              <a:rPr kumimoji="1" lang="en-US" altLang="zh-CN" sz="2400" dirty="0"/>
              <a:t> = </a:t>
            </a:r>
            <a:r>
              <a:rPr kumimoji="1" lang="en-US" altLang="zh-CN" sz="2400" dirty="0" err="1"/>
              <a:t>XSDString</a:t>
            </a:r>
            <a:r>
              <a:rPr kumimoji="1" lang="en-US" altLang="zh-CN" sz="2400" dirty="0"/>
              <a:t>::from(“string”)</a:t>
            </a:r>
            <a:endParaRPr kumimoji="1" lang="zh-CN" altLang="en-US" sz="2400" dirty="0"/>
          </a:p>
        </p:txBody>
      </p:sp>
    </p:spTree>
    <p:extLst>
      <p:ext uri="{BB962C8B-B14F-4D97-AF65-F5344CB8AC3E}">
        <p14:creationId xmlns:p14="http://schemas.microsoft.com/office/powerpoint/2010/main" val="5545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3" name="文本框 2">
            <a:extLst>
              <a:ext uri="{FF2B5EF4-FFF2-40B4-BE49-F238E27FC236}">
                <a16:creationId xmlns:a16="http://schemas.microsoft.com/office/drawing/2014/main" id="{F9DB44B0-262B-CF47-BD73-E3E831B99775}"/>
              </a:ext>
            </a:extLst>
          </p:cNvPr>
          <p:cNvSpPr txBox="1"/>
          <p:nvPr/>
        </p:nvSpPr>
        <p:spPr>
          <a:xfrm>
            <a:off x="845046" y="1554174"/>
            <a:ext cx="3262432" cy="461665"/>
          </a:xfrm>
          <a:prstGeom prst="rect">
            <a:avLst/>
          </a:prstGeom>
          <a:noFill/>
        </p:spPr>
        <p:txBody>
          <a:bodyPr wrap="none" rtlCol="0">
            <a:spAutoFit/>
          </a:bodyPr>
          <a:lstStyle/>
          <a:p>
            <a:r>
              <a:rPr kumimoji="1" lang="zh-CN" altLang="en-US" sz="2400" dirty="0"/>
              <a:t>需要对不完整信息建模</a:t>
            </a:r>
          </a:p>
        </p:txBody>
      </p:sp>
      <p:pic>
        <p:nvPicPr>
          <p:cNvPr id="10" name="图片 9" descr="图示&#10;&#10;描述已自动生成">
            <a:extLst>
              <a:ext uri="{FF2B5EF4-FFF2-40B4-BE49-F238E27FC236}">
                <a16:creationId xmlns:a16="http://schemas.microsoft.com/office/drawing/2014/main" id="{10041D46-A7C9-5947-88F0-CF0386F94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096" y="1016635"/>
            <a:ext cx="5429250" cy="4272723"/>
          </a:xfrm>
          <a:prstGeom prst="rect">
            <a:avLst/>
          </a:prstGeom>
        </p:spPr>
      </p:pic>
      <p:pic>
        <p:nvPicPr>
          <p:cNvPr id="12" name="图片 11">
            <a:extLst>
              <a:ext uri="{FF2B5EF4-FFF2-40B4-BE49-F238E27FC236}">
                <a16:creationId xmlns:a16="http://schemas.microsoft.com/office/drawing/2014/main" id="{8613C220-E572-4E41-B225-995155996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394960"/>
            <a:ext cx="12192000" cy="1463040"/>
          </a:xfrm>
          <a:prstGeom prst="rect">
            <a:avLst/>
          </a:prstGeom>
        </p:spPr>
      </p:pic>
    </p:spTree>
    <p:extLst>
      <p:ext uri="{BB962C8B-B14F-4D97-AF65-F5344CB8AC3E}">
        <p14:creationId xmlns:p14="http://schemas.microsoft.com/office/powerpoint/2010/main" val="1486276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pic>
        <p:nvPicPr>
          <p:cNvPr id="156" name="图片 155" descr="院标lan"/>
          <p:cNvPicPr>
            <a:picLocks noChangeAspect="1"/>
          </p:cNvPicPr>
          <p:nvPr/>
        </p:nvPicPr>
        <p:blipFill>
          <a:blip r:embed="rId3"/>
          <a:stretch>
            <a:fillRect/>
          </a:stretch>
        </p:blipFill>
        <p:spPr>
          <a:xfrm>
            <a:off x="278130" y="299720"/>
            <a:ext cx="2932430" cy="746125"/>
          </a:xfrm>
          <a:prstGeom prst="rect">
            <a:avLst/>
          </a:prstGeom>
        </p:spPr>
      </p:pic>
      <p:sp>
        <p:nvSpPr>
          <p:cNvPr id="5" name="文本框 4">
            <a:extLst>
              <a:ext uri="{FF2B5EF4-FFF2-40B4-BE49-F238E27FC236}">
                <a16:creationId xmlns:a16="http://schemas.microsoft.com/office/drawing/2014/main" id="{2C1F3439-DFBA-8B4F-9332-18F11D9AFD2B}"/>
              </a:ext>
            </a:extLst>
          </p:cNvPr>
          <p:cNvSpPr txBox="1"/>
          <p:nvPr/>
        </p:nvSpPr>
        <p:spPr>
          <a:xfrm>
            <a:off x="1272794" y="1185799"/>
            <a:ext cx="9420860" cy="4089068"/>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3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3.3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上下文</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CONTEXT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buFont typeface="Arial" panose="020B0604020202020204" pitchFamily="34" charset="0"/>
              <a:buChar char="•"/>
            </a:pPr>
            <a:r>
              <a:rPr lang="zh-CN" altLang="en-US" sz="2400" dirty="0">
                <a:solidFill>
                  <a:schemeClr val="tx1">
                    <a:lumMod val="65000"/>
                    <a:lumOff val="35000"/>
                  </a:schemeClr>
                </a:solidFill>
                <a:latin typeface="Arial" panose="020B0604020202020204" pitchFamily="34" charset="0"/>
                <a:ea typeface="微软雅黑" panose="020B0503020204020204" charset="-122"/>
              </a:rPr>
              <a:t>可以理解为“上下文”：它贯穿整个应用；</a:t>
            </a:r>
          </a:p>
          <a:p>
            <a:pPr algn="l">
              <a:lnSpc>
                <a:spcPct val="150000"/>
              </a:lnSpc>
              <a:buFont typeface="Arial" panose="020B0604020202020204" pitchFamily="34" charset="0"/>
              <a:buChar char="•"/>
            </a:pPr>
            <a:r>
              <a:rPr lang="zh-CN" altLang="en-US" sz="2400" dirty="0">
                <a:solidFill>
                  <a:schemeClr val="tx1">
                    <a:lumMod val="65000"/>
                    <a:lumOff val="35000"/>
                  </a:schemeClr>
                </a:solidFill>
                <a:latin typeface="Arial" panose="020B0604020202020204" pitchFamily="34" charset="0"/>
                <a:ea typeface="微软雅黑" panose="020B0503020204020204" charset="-122"/>
              </a:rPr>
              <a:t>也可以理解成“运行环境”：它提供了一个应用运行所需要的信息，      </a:t>
            </a:r>
            <a:r>
              <a:rPr lang="en-US" altLang="zh-CN" sz="2400" dirty="0">
                <a:solidFill>
                  <a:schemeClr val="tx1">
                    <a:lumMod val="65000"/>
                    <a:lumOff val="35000"/>
                  </a:schemeClr>
                </a:solidFill>
                <a:latin typeface="Arial" panose="020B0604020202020204" pitchFamily="34" charset="0"/>
                <a:ea typeface="微软雅黑" panose="020B0503020204020204" charset="-122"/>
              </a:rPr>
              <a:t> </a:t>
            </a:r>
            <a:r>
              <a:rPr lang="zh-CN" altLang="en-US" sz="2400" dirty="0">
                <a:solidFill>
                  <a:schemeClr val="tx1">
                    <a:lumMod val="65000"/>
                    <a:lumOff val="35000"/>
                  </a:schemeClr>
                </a:solidFill>
                <a:latin typeface="Arial" panose="020B0604020202020204" pitchFamily="34" charset="0"/>
                <a:ea typeface="微软雅黑" panose="020B0503020204020204" charset="-122"/>
              </a:rPr>
              <a:t>资源，系统服务等；</a:t>
            </a:r>
          </a:p>
          <a:p>
            <a:pPr algn="l">
              <a:lnSpc>
                <a:spcPct val="150000"/>
              </a:lnSpc>
              <a:buFont typeface="Arial" panose="020B0604020202020204" pitchFamily="34" charset="0"/>
              <a:buChar char="•"/>
            </a:pPr>
            <a:r>
              <a:rPr lang="zh-CN" altLang="en-US" sz="2400" dirty="0">
                <a:solidFill>
                  <a:schemeClr val="tx1">
                    <a:lumMod val="65000"/>
                    <a:lumOff val="35000"/>
                  </a:schemeClr>
                </a:solidFill>
                <a:latin typeface="Arial" panose="020B0604020202020204" pitchFamily="34" charset="0"/>
                <a:ea typeface="微软雅黑" panose="020B0503020204020204" charset="-122"/>
              </a:rPr>
              <a:t>同样可以理解成“场景”：用户操作和系统交互这一过程就是一个场景，比如</a:t>
            </a:r>
            <a:r>
              <a:rPr lang="en-US" altLang="zh-CN" sz="2400" dirty="0">
                <a:solidFill>
                  <a:schemeClr val="tx1">
                    <a:lumMod val="65000"/>
                    <a:lumOff val="35000"/>
                  </a:schemeClr>
                </a:solidFill>
                <a:latin typeface="Arial" panose="020B0604020202020204" pitchFamily="34" charset="0"/>
                <a:ea typeface="微软雅黑" panose="020B0503020204020204" charset="-122"/>
              </a:rPr>
              <a:t>Activity</a:t>
            </a:r>
            <a:r>
              <a:rPr lang="zh-CN" altLang="en-US" sz="2400" dirty="0">
                <a:solidFill>
                  <a:schemeClr val="tx1">
                    <a:lumMod val="65000"/>
                    <a:lumOff val="35000"/>
                  </a:schemeClr>
                </a:solidFill>
                <a:latin typeface="Arial" panose="020B0604020202020204" pitchFamily="34" charset="0"/>
                <a:ea typeface="微软雅黑" panose="020B0503020204020204" charset="-122"/>
              </a:rPr>
              <a:t>之间的切换，服务的启动等都少不了</a:t>
            </a:r>
            <a:r>
              <a:rPr lang="en-US" altLang="zh-CN" sz="2400" dirty="0">
                <a:solidFill>
                  <a:schemeClr val="tx1">
                    <a:lumMod val="65000"/>
                    <a:lumOff val="35000"/>
                  </a:schemeClr>
                </a:solidFill>
                <a:latin typeface="Arial" panose="020B0604020202020204" pitchFamily="34" charset="0"/>
                <a:ea typeface="微软雅黑" panose="020B0503020204020204" charset="-122"/>
              </a:rPr>
              <a:t>Context</a:t>
            </a:r>
            <a:r>
              <a:rPr lang="zh-CN" altLang="en-US" sz="2400" dirty="0">
                <a:solidFill>
                  <a:schemeClr val="tx1">
                    <a:lumMod val="65000"/>
                    <a:lumOff val="35000"/>
                  </a:schemeClr>
                </a:solidFill>
                <a:latin typeface="Arial" panose="020B0604020202020204" pitchFamily="34" charset="0"/>
                <a:ea typeface="微软雅黑" panose="020B0503020204020204" charset="-122"/>
              </a:rPr>
              <a:t>。</a:t>
            </a:r>
          </a:p>
          <a:p>
            <a:pPr>
              <a:lnSpc>
                <a:spcPct val="150000"/>
              </a:lnSpc>
            </a:pPr>
            <a:r>
              <a:rPr lang="zh-CN" altLang="en-US" sz="2400" dirty="0">
                <a:solidFill>
                  <a:schemeClr val="tx1">
                    <a:lumMod val="65000"/>
                    <a:lumOff val="35000"/>
                  </a:schemeClr>
                </a:solidFill>
                <a:latin typeface="Arial" panose="020B0604020202020204" pitchFamily="34" charset="0"/>
                <a:ea typeface="微软雅黑" panose="020B0503020204020204" charset="-122"/>
              </a:rPr>
              <a:t>接下来将介绍多种上下文的表示形式。</a:t>
            </a:r>
          </a:p>
        </p:txBody>
      </p:sp>
    </p:spTree>
    <p:extLst>
      <p:ext uri="{BB962C8B-B14F-4D97-AF65-F5344CB8AC3E}">
        <p14:creationId xmlns:p14="http://schemas.microsoft.com/office/powerpoint/2010/main" val="3674209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278132" y="1182878"/>
            <a:ext cx="6193690" cy="3350404"/>
          </a:xfrm>
          <a:prstGeom prst="rect">
            <a:avLst/>
          </a:prstGeom>
          <a:noFill/>
        </p:spPr>
        <p:txBody>
          <a:bodyPr wrap="square" rtlCol="0">
            <a:spAutoFit/>
          </a:bodyPr>
          <a:lstStyle/>
          <a:p>
            <a:pPr lvl="0" algn="l" defTabSz="1216025" eaLnBrk="1" hangingPunct="1">
              <a:lnSpc>
                <a:spcPct val="150000"/>
              </a:lnSpc>
              <a:spcBef>
                <a:spcPct val="20000"/>
              </a:spcBef>
            </a:pP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右图所包含的事实可以理解为在特定的「上下文」（</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context</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）中成立，如航班开始运行的时间，事件发生的地点，活动命名的起源等。这些上下文形式各异，可以进行组合，用于声明「事实成立的范围」（</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scope of truth</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），即在何种情况下数据为真。</a:t>
            </a:r>
            <a:endPar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4" name="图片 3">
            <a:extLst>
              <a:ext uri="{FF2B5EF4-FFF2-40B4-BE49-F238E27FC236}">
                <a16:creationId xmlns:a16="http://schemas.microsoft.com/office/drawing/2014/main" id="{8C739361-33A3-4546-85E6-99F25D6B4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434" y="1348917"/>
            <a:ext cx="5635235" cy="3018325"/>
          </a:xfrm>
          <a:prstGeom prst="rect">
            <a:avLst/>
          </a:prstGeom>
        </p:spPr>
      </p:pic>
      <p:sp>
        <p:nvSpPr>
          <p:cNvPr id="8" name="文本框 7">
            <a:extLst>
              <a:ext uri="{FF2B5EF4-FFF2-40B4-BE49-F238E27FC236}">
                <a16:creationId xmlns:a16="http://schemas.microsoft.com/office/drawing/2014/main" id="{8BC75DC4-7B47-40A2-9612-F4192CB94785}"/>
              </a:ext>
            </a:extLst>
          </p:cNvPr>
          <p:cNvSpPr txBox="1"/>
          <p:nvPr/>
        </p:nvSpPr>
        <p:spPr>
          <a:xfrm>
            <a:off x="407917" y="4699525"/>
            <a:ext cx="11572752" cy="1688411"/>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图中的上下文并没有明确地表示出来，而有时明确地表示上下文可以帮助我们从不同的角度来理解数据。此外，图数据的上下文可以从不同的级别进行表示，如针对单个节点、单条边或是边的集合等。</a:t>
            </a:r>
            <a:endParaRPr lang="zh-CN" altLang="en-US" sz="2400" dirty="0">
              <a:solidFill>
                <a:schemeClr val="tx1">
                  <a:lumMod val="65000"/>
                  <a:lumOff val="35000"/>
                </a:schemeClr>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1907340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790012" y="1016635"/>
            <a:ext cx="11070589" cy="1300612"/>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3.3.1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直接代表</a:t>
            </a: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Direct representation</a:t>
            </a: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a:p>
            <a:pPr lvl="0" algn="l" defTabSz="1216025" eaLnBrk="1" hangingPunct="1">
              <a:lnSpc>
                <a:spcPct val="150000"/>
              </a:lnSpc>
              <a:spcBef>
                <a:spcPct val="20000"/>
              </a:spcBef>
            </a:pPr>
            <a:r>
              <a:rPr lang="en-US" altLang="zh-CN" sz="2400" b="1" i="0" dirty="0">
                <a:solidFill>
                  <a:srgbClr val="121212"/>
                </a:solidFill>
                <a:effectLst/>
                <a:latin typeface="微软雅黑" panose="020B0503020204020204" pitchFamily="34" charset="-122"/>
                <a:ea typeface="微软雅黑" panose="020B0503020204020204" pitchFamily="34" charset="-122"/>
              </a:rPr>
              <a:t>·</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直接代表是将其作为图中的「数据」（与其他数据相同）。</a:t>
            </a:r>
            <a:endPar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6" name="图片 5">
            <a:extLst>
              <a:ext uri="{FF2B5EF4-FFF2-40B4-BE49-F238E27FC236}">
                <a16:creationId xmlns:a16="http://schemas.microsoft.com/office/drawing/2014/main" id="{2DCC2326-6C27-47B4-A502-15B3AAFAD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598" y="2513957"/>
            <a:ext cx="5635235" cy="3018325"/>
          </a:xfrm>
          <a:prstGeom prst="rect">
            <a:avLst/>
          </a:prstGeom>
        </p:spPr>
      </p:pic>
      <p:sp>
        <p:nvSpPr>
          <p:cNvPr id="8" name="文本框 7">
            <a:extLst>
              <a:ext uri="{FF2B5EF4-FFF2-40B4-BE49-F238E27FC236}">
                <a16:creationId xmlns:a16="http://schemas.microsoft.com/office/drawing/2014/main" id="{FB3BB677-5240-45B2-9F1D-43D4B6803A52}"/>
              </a:ext>
            </a:extLst>
          </p:cNvPr>
          <p:cNvSpPr txBox="1"/>
          <p:nvPr/>
        </p:nvSpPr>
        <p:spPr>
          <a:xfrm>
            <a:off x="814363" y="2344456"/>
            <a:ext cx="5772868" cy="3357329"/>
          </a:xfrm>
          <a:prstGeom prst="rect">
            <a:avLst/>
          </a:prstGeom>
          <a:noFill/>
        </p:spPr>
        <p:txBody>
          <a:bodyPr wrap="square">
            <a:spAutoFit/>
          </a:bodyPr>
          <a:lstStyle/>
          <a:p>
            <a:pPr>
              <a:lnSpc>
                <a:spcPct val="150000"/>
              </a:lnSpc>
            </a:pPr>
            <a:r>
              <a:rPr lang="en-US" altLang="zh-CN" sz="2400" b="1" i="0" dirty="0">
                <a:solidFill>
                  <a:srgbClr val="121212"/>
                </a:solidFill>
                <a:effectLst/>
                <a:latin typeface="微软雅黑" panose="020B0503020204020204" pitchFamily="34" charset="-122"/>
                <a:ea typeface="微软雅黑" panose="020B0503020204020204" pitchFamily="34" charset="-122"/>
              </a:rPr>
              <a:t>·</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对于图中的活动 </a:t>
            </a:r>
            <a:r>
              <a:rPr kumimoji="0" lang="en-US" altLang="zh-CN"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EID15</a:t>
            </a:r>
          </a:p>
          <a:p>
            <a:pPr>
              <a:lnSpc>
                <a:spcPct val="150000"/>
              </a:lnSpc>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可以将其视作一种时间上下文的形式，其起始时间定义了部分关系（边）成立的时间范围；</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endParaRPr>
          </a:p>
          <a:p>
            <a:pPr>
              <a:lnSpc>
                <a:spcPct val="150000"/>
              </a:lnSpc>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也可以讲边表示的关系转化为节点，然后为其添加额外的上下文关系。</a:t>
            </a:r>
            <a:endParaRPr lang="zh-CN" altLang="en-US" dirty="0"/>
          </a:p>
        </p:txBody>
      </p:sp>
    </p:spTree>
    <p:extLst>
      <p:ext uri="{BB962C8B-B14F-4D97-AF65-F5344CB8AC3E}">
        <p14:creationId xmlns:p14="http://schemas.microsoft.com/office/powerpoint/2010/main" val="358149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514807" y="970439"/>
            <a:ext cx="11150451" cy="5617051"/>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3.3.1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直接代表</a:t>
            </a: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Direct representation</a:t>
            </a: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0" algn="l" defTabSz="1216025" eaLnBrk="1" hangingPunct="1">
              <a:lnSpc>
                <a:spcPct val="150000"/>
              </a:lnSpc>
              <a:spcBef>
                <a:spcPct val="20000"/>
              </a:spcBef>
            </a:pP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在上面的例子中，表示上下文的方式不具有一般性，实际上研究者们已经提出了许多规范来以更标准的方式将上下文表示为数据。</a:t>
            </a:r>
            <a:endPar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1" defTabSz="1216025">
              <a:lnSpc>
                <a:spcPct val="150000"/>
              </a:lnSpc>
              <a:spcBef>
                <a:spcPct val="20000"/>
              </a:spcBef>
            </a:pPr>
            <a:r>
              <a:rPr lang="en-US" altLang="zh-CN" sz="2800" b="1" i="0" dirty="0">
                <a:solidFill>
                  <a:srgbClr val="121212"/>
                </a:solidFill>
                <a:effectLst/>
                <a:latin typeface="微软雅黑" panose="020B0503020204020204" pitchFamily="34" charset="-122"/>
                <a:ea typeface="微软雅黑" panose="020B0503020204020204" pitchFamily="34" charset="-122"/>
              </a:rPr>
              <a:t>· </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RDF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图中的「时间本体」（</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Time Ontology</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2" defTabSz="1216025">
              <a:lnSpc>
                <a:spcPct val="150000"/>
              </a:lnSpc>
              <a:spcBef>
                <a:spcPct val="20000"/>
              </a:spcBef>
            </a:pP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定义了如何以可互操作的方式描述时间实体、时间间隔、时刻以及它们之间的关系；</a:t>
            </a:r>
            <a:endPar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1" defTabSz="1216025">
              <a:lnSpc>
                <a:spcPct val="150000"/>
              </a:lnSpc>
              <a:spcBef>
                <a:spcPct val="20000"/>
              </a:spcBef>
            </a:pPr>
            <a:r>
              <a:rPr lang="en-US" altLang="zh-CN" sz="2800" b="1" i="0" dirty="0">
                <a:solidFill>
                  <a:srgbClr val="121212"/>
                </a:solidFill>
                <a:effectLst/>
                <a:latin typeface="微软雅黑" panose="020B0503020204020204" pitchFamily="34" charset="-122"/>
                <a:ea typeface="微软雅黑" panose="020B0503020204020204" pitchFamily="34" charset="-122"/>
              </a:rPr>
              <a:t>·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PROV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数据模型」（</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PROV Data Model</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2" defTabSz="1216025">
              <a:lnSpc>
                <a:spcPct val="150000"/>
              </a:lnSpc>
              <a:spcBef>
                <a:spcPct val="20000"/>
              </a:spcBef>
            </a:pP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指定了如何在 </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RDF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图中描述「出处」（</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provenance</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Tree>
    <p:extLst>
      <p:ext uri="{BB962C8B-B14F-4D97-AF65-F5344CB8AC3E}">
        <p14:creationId xmlns:p14="http://schemas.microsoft.com/office/powerpoint/2010/main" val="1433477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34402" y="1158677"/>
            <a:ext cx="11070590" cy="3036472"/>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3.3.2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实化</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Reification</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p>
          <a:p>
            <a:pPr lvl="0" algn="l" defTabSz="1216025" eaLnBrk="1" hangingPunct="1">
              <a:lnSpc>
                <a:spcPct val="150000"/>
              </a:lnSpc>
              <a:spcBef>
                <a:spcPct val="20000"/>
              </a:spcBef>
            </a:pP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在上一种表示方法中 ，对于边的上下文只能够先将其转化为节点，再添加上下文关系。</a:t>
            </a:r>
            <a:endPar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0" algn="l" defTabSz="1216025" eaLnBrk="1" hangingPunct="1">
              <a:lnSpc>
                <a:spcPct val="150000"/>
              </a:lnSpc>
              <a:spcBef>
                <a:spcPct val="20000"/>
              </a:spcBef>
            </a:pP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实化（</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reification</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）可以直接表示边的上下文，通过定义关于「边的边」（</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edges about edges</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）的方式。</a:t>
            </a:r>
            <a:endPar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Tree>
    <p:extLst>
      <p:ext uri="{BB962C8B-B14F-4D97-AF65-F5344CB8AC3E}">
        <p14:creationId xmlns:p14="http://schemas.microsoft.com/office/powerpoint/2010/main" val="177676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434908" y="912113"/>
            <a:ext cx="10688813" cy="1854610"/>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3.3.2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实化</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Reification</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p>
          <a:p>
            <a:pPr marL="0" marR="0" lvl="0" indent="0" algn="l" defTabSz="1216025" rtl="0" eaLnBrk="1" fontAlgn="auto" latinLnBrk="0" hangingPunct="1">
              <a:lnSpc>
                <a:spcPct val="150000"/>
              </a:lnSpc>
              <a:spcBef>
                <a:spcPct val="20000"/>
              </a:spcBef>
              <a:spcAft>
                <a:spcPts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       下图给出了三种主要的实化形式，可以用于为有向标记图中的边定义时间上下文（以定义边 </a:t>
            </a:r>
            <a:r>
              <a:rPr kumimoji="0" lang="en-US" altLang="zh-CN"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Santiago —flight→ Arica </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自 </a:t>
            </a:r>
            <a:r>
              <a:rPr kumimoji="0" lang="en-US" altLang="zh-CN"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1956 </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年开始为例）</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2" name="图片 1">
            <a:extLst>
              <a:ext uri="{FF2B5EF4-FFF2-40B4-BE49-F238E27FC236}">
                <a16:creationId xmlns:a16="http://schemas.microsoft.com/office/drawing/2014/main" id="{22B8466B-D341-400F-89E5-4F389DF89A59}"/>
              </a:ext>
            </a:extLst>
          </p:cNvPr>
          <p:cNvPicPr>
            <a:picLocks noChangeAspect="1"/>
          </p:cNvPicPr>
          <p:nvPr/>
        </p:nvPicPr>
        <p:blipFill>
          <a:blip r:embed="rId3"/>
          <a:stretch>
            <a:fillRect/>
          </a:stretch>
        </p:blipFill>
        <p:spPr>
          <a:xfrm>
            <a:off x="2306567" y="4734615"/>
            <a:ext cx="7273968" cy="1501948"/>
          </a:xfrm>
          <a:prstGeom prst="rect">
            <a:avLst/>
          </a:prstGeom>
        </p:spPr>
      </p:pic>
      <p:sp>
        <p:nvSpPr>
          <p:cNvPr id="6" name="文本框 5">
            <a:extLst>
              <a:ext uri="{FF2B5EF4-FFF2-40B4-BE49-F238E27FC236}">
                <a16:creationId xmlns:a16="http://schemas.microsoft.com/office/drawing/2014/main" id="{41F3ED2B-D906-4FAF-B408-ABE62895F09C}"/>
              </a:ext>
            </a:extLst>
          </p:cNvPr>
          <p:cNvSpPr txBox="1"/>
          <p:nvPr/>
        </p:nvSpPr>
        <p:spPr>
          <a:xfrm>
            <a:off x="516335" y="2843995"/>
            <a:ext cx="11159330" cy="1688411"/>
          </a:xfrm>
          <a:prstGeom prst="rect">
            <a:avLst/>
          </a:prstGeom>
          <a:noFill/>
        </p:spPr>
        <p:txBody>
          <a:bodyPr wrap="square">
            <a:spAutoFit/>
          </a:bodyPr>
          <a:lstStyle/>
          <a:p>
            <a:pPr lvl="1">
              <a:lnSpc>
                <a:spcPct val="150000"/>
              </a:lnSpc>
            </a:pPr>
            <a:r>
              <a:rPr lang="en-US" altLang="zh-CN" sz="2400" b="1" i="0" dirty="0">
                <a:solidFill>
                  <a:srgbClr val="121212"/>
                </a:solidFill>
                <a:effectLst/>
                <a:latin typeface="微软雅黑" panose="020B0503020204020204" pitchFamily="34" charset="-122"/>
                <a:ea typeface="微软雅黑" panose="020B0503020204020204" pitchFamily="34" charset="-122"/>
              </a:rPr>
              <a:t>·  </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使用 </a:t>
            </a:r>
            <a:r>
              <a:rPr kumimoji="0" lang="en-US" altLang="zh-CN"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公式</a:t>
            </a:r>
            <a:r>
              <a:rPr kumimoji="0" lang="en-US" altLang="zh-CN"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 </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来定义一个表示边的任意标识符，以此连接上下文信息。</a:t>
            </a:r>
          </a:p>
          <a:p>
            <a:pPr lvl="1">
              <a:lnSpc>
                <a:spcPct val="150000"/>
              </a:lnSpc>
            </a:pPr>
            <a:r>
              <a:rPr lang="en-US" altLang="zh-CN" sz="2400" b="1" i="0" dirty="0">
                <a:solidFill>
                  <a:srgbClr val="121212"/>
                </a:solidFill>
                <a:effectLst/>
                <a:latin typeface="微软雅黑" panose="020B0503020204020204" pitchFamily="34" charset="-122"/>
                <a:ea typeface="微软雅黑" panose="020B0503020204020204" pitchFamily="34" charset="-122"/>
              </a:rPr>
              <a:t>·  </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使用</a:t>
            </a:r>
            <a:r>
              <a:rPr lang="zh-CN" altLang="en-US"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a:t>
            </a:r>
            <a:r>
              <a:rPr lang="en-US" altLang="zh-CN"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RDF </a:t>
            </a:r>
            <a:r>
              <a:rPr lang="zh-CN" altLang="en-US"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实化」定义一个新节点 </a:t>
            </a:r>
            <a:r>
              <a:rPr lang="en-US" altLang="zh-CN"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e </a:t>
            </a:r>
            <a:r>
              <a:rPr lang="zh-CN" altLang="en-US"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来表示边，并将其通过特定的边连接到  源节点、目标节点和边标签上。</a:t>
            </a:r>
            <a:endParaRPr lang="en-US" altLang="zh-CN"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71517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pic>
        <p:nvPicPr>
          <p:cNvPr id="156" name="图片 155" descr="院标lan"/>
          <p:cNvPicPr>
            <a:picLocks noChangeAspect="1"/>
          </p:cNvPicPr>
          <p:nvPr/>
        </p:nvPicPr>
        <p:blipFill>
          <a:blip r:embed="rId3"/>
          <a:stretch>
            <a:fillRect/>
          </a:stretch>
        </p:blipFill>
        <p:spPr>
          <a:xfrm>
            <a:off x="278130" y="299720"/>
            <a:ext cx="2932430" cy="746125"/>
          </a:xfrm>
          <a:prstGeom prst="rect">
            <a:avLst/>
          </a:prstGeom>
        </p:spPr>
      </p:pic>
      <p:sp>
        <p:nvSpPr>
          <p:cNvPr id="3" name="文本框 2"/>
          <p:cNvSpPr txBox="1"/>
          <p:nvPr/>
        </p:nvSpPr>
        <p:spPr>
          <a:xfrm>
            <a:off x="1629410" y="2091055"/>
            <a:ext cx="9420860" cy="2861310"/>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3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3.1</a:t>
            </a:r>
            <a:r>
              <a:rPr lang="zh-CN" altLang="en-US" sz="3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模式（</a:t>
            </a:r>
            <a:r>
              <a:rPr lang="en-US" altLang="zh-CN" sz="3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SCHEMA</a:t>
            </a:r>
            <a:r>
              <a:rPr lang="zh-CN" altLang="en-US" sz="3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a:p>
            <a:pPr marL="457200" lvl="1" indent="457200" algn="l" defTabSz="1216025" fontAlgn="auto">
              <a:lnSpc>
                <a:spcPct val="150000"/>
              </a:lnSpc>
              <a:spcBef>
                <a:spcPts val="0"/>
              </a:spcBef>
              <a:buNone/>
            </a:pP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在数据图中，模式可以用于建立一种约束图的「</a:t>
            </a:r>
            <a:r>
              <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顶层结构</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」，本小节将讨论三种图模式：「</a:t>
            </a:r>
            <a:r>
              <a:rPr lang="en-US" altLang="zh-CN" sz="2400" dirty="0">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语义</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」（semantic）、「</a:t>
            </a:r>
            <a:r>
              <a:rPr lang="en-US" altLang="zh-CN" sz="2400" dirty="0">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验证</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」（validating）和「</a:t>
            </a:r>
            <a:r>
              <a:rPr lang="en-US" altLang="zh-CN" sz="2400" dirty="0">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涌现</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」（emergent）。 </a:t>
            </a:r>
          </a:p>
          <a:p>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434908" y="912113"/>
            <a:ext cx="10688813" cy="661848"/>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3.3.2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实化</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Reification</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2" name="图片 1">
            <a:extLst>
              <a:ext uri="{FF2B5EF4-FFF2-40B4-BE49-F238E27FC236}">
                <a16:creationId xmlns:a16="http://schemas.microsoft.com/office/drawing/2014/main" id="{22B8466B-D341-400F-89E5-4F389DF89A59}"/>
              </a:ext>
            </a:extLst>
          </p:cNvPr>
          <p:cNvPicPr>
            <a:picLocks noChangeAspect="1"/>
          </p:cNvPicPr>
          <p:nvPr/>
        </p:nvPicPr>
        <p:blipFill>
          <a:blip r:embed="rId3"/>
          <a:stretch>
            <a:fillRect/>
          </a:stretch>
        </p:blipFill>
        <p:spPr>
          <a:xfrm>
            <a:off x="2333200" y="3926748"/>
            <a:ext cx="7273968" cy="1501948"/>
          </a:xfrm>
          <a:prstGeom prst="rect">
            <a:avLst/>
          </a:prstGeom>
        </p:spPr>
      </p:pic>
      <p:sp>
        <p:nvSpPr>
          <p:cNvPr id="6" name="文本框 5">
            <a:extLst>
              <a:ext uri="{FF2B5EF4-FFF2-40B4-BE49-F238E27FC236}">
                <a16:creationId xmlns:a16="http://schemas.microsoft.com/office/drawing/2014/main" id="{41F3ED2B-D906-4FAF-B408-ABE62895F09C}"/>
              </a:ext>
            </a:extLst>
          </p:cNvPr>
          <p:cNvSpPr txBox="1"/>
          <p:nvPr/>
        </p:nvSpPr>
        <p:spPr>
          <a:xfrm>
            <a:off x="639095" y="1867450"/>
            <a:ext cx="11159330" cy="1688411"/>
          </a:xfrm>
          <a:prstGeom prst="rect">
            <a:avLst/>
          </a:prstGeom>
          <a:noFill/>
        </p:spPr>
        <p:txBody>
          <a:bodyPr wrap="square">
            <a:spAutoFit/>
          </a:bodyPr>
          <a:lstStyle/>
          <a:p>
            <a:pPr lvl="1">
              <a:lnSpc>
                <a:spcPct val="150000"/>
              </a:lnSpc>
            </a:pPr>
            <a:r>
              <a:rPr lang="en-US" altLang="zh-CN" sz="2400" b="1" i="0" dirty="0">
                <a:solidFill>
                  <a:srgbClr val="121212"/>
                </a:solidFill>
                <a:effectLst/>
                <a:latin typeface="微软雅黑" panose="020B0503020204020204" pitchFamily="34" charset="-122"/>
                <a:ea typeface="微软雅黑" panose="020B0503020204020204" pitchFamily="34" charset="-122"/>
              </a:rPr>
              <a:t>·  </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使用</a:t>
            </a:r>
            <a:r>
              <a:rPr lang="zh-CN" altLang="en-US"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a:t>
            </a:r>
            <a:r>
              <a:rPr lang="en-US" altLang="zh-CN"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n-</a:t>
            </a:r>
            <a:r>
              <a:rPr lang="en-US" altLang="zh-CN" sz="2400" dirty="0" err="1">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ary</a:t>
            </a:r>
            <a:r>
              <a:rPr lang="en-US" altLang="zh-CN"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 </a:t>
            </a:r>
            <a:r>
              <a:rPr lang="zh-CN" altLang="en-US"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关系」则直接通过边标签连接自源节点；</a:t>
            </a:r>
            <a:endParaRPr lang="en-US" altLang="zh-CN"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endParaRPr>
          </a:p>
          <a:p>
            <a:pPr lvl="1">
              <a:lnSpc>
                <a:spcPct val="150000"/>
              </a:lnSpc>
            </a:pPr>
            <a:r>
              <a:rPr lang="en-US" altLang="zh-CN" sz="2400" b="1" i="0" dirty="0">
                <a:solidFill>
                  <a:srgbClr val="121212"/>
                </a:solidFill>
                <a:effectLst/>
                <a:latin typeface="微软雅黑" panose="020B0503020204020204" pitchFamily="34" charset="-122"/>
                <a:ea typeface="微软雅黑" panose="020B0503020204020204" pitchFamily="34" charset="-122"/>
              </a:rPr>
              <a:t>·  </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使用</a:t>
            </a:r>
            <a:r>
              <a:rPr lang="zh-CN" altLang="en-US"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「单例属性」则将 </a:t>
            </a:r>
            <a:r>
              <a:rPr lang="en-US" altLang="zh-CN"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e </a:t>
            </a:r>
            <a:r>
              <a:rPr lang="zh-CN" altLang="en-US"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作为一个边标签，连接至表明其原始边标签的节点（通过 </a:t>
            </a:r>
            <a:r>
              <a:rPr lang="en-US" altLang="zh-CN"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singleton</a:t>
            </a:r>
            <a:r>
              <a:rPr lang="zh-CN" altLang="en-US" sz="2400" dirty="0">
                <a:solidFill>
                  <a:prstClr val="black">
                    <a:lumMod val="65000"/>
                    <a:lumOff val="35000"/>
                  </a:prstClr>
                </a:solidFill>
                <a:latin typeface="Arial" panose="020B0604020202020204" pitchFamily="34" charset="0"/>
                <a:ea typeface="微软雅黑" panose="020B0503020204020204" charset="-122"/>
                <a:sym typeface="Arial" panose="020B0604020202020204" pitchFamily="34" charset="0"/>
              </a:rPr>
              <a:t>）。</a:t>
            </a:r>
            <a:endParaRPr lang="zh-CN" altLang="en-US" sz="2400" dirty="0">
              <a:solidFill>
                <a:prstClr val="black">
                  <a:lumMod val="65000"/>
                  <a:lumOff val="35000"/>
                </a:prstClr>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400604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665720" y="874587"/>
            <a:ext cx="10505440" cy="661848"/>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3.3.3 </a:t>
            </a:r>
            <a:r>
              <a:rPr lang="zh-CN" altLang="en-US" sz="2800" dirty="0">
                <a:solidFill>
                  <a:schemeClr val="tx1">
                    <a:lumMod val="65000"/>
                    <a:lumOff val="35000"/>
                  </a:schemeClr>
                </a:solidFill>
                <a:latin typeface="Arial" panose="020B0604020202020204" pitchFamily="34" charset="0"/>
                <a:ea typeface="微软雅黑" panose="020B0503020204020204" charset="-122"/>
              </a:rPr>
              <a:t>高元表示</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Arial" panose="020B0604020202020204" pitchFamily="34" charset="0"/>
              </a:rPr>
              <a:t> Higher-arity representation </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5" name="文本框 4">
            <a:extLst>
              <a:ext uri="{FF2B5EF4-FFF2-40B4-BE49-F238E27FC236}">
                <a16:creationId xmlns:a16="http://schemas.microsoft.com/office/drawing/2014/main" id="{BCF5A7C9-350E-4A4A-B964-9C70139282D0}"/>
              </a:ext>
            </a:extLst>
          </p:cNvPr>
          <p:cNvSpPr txBox="1"/>
          <p:nvPr/>
        </p:nvSpPr>
        <p:spPr>
          <a:xfrm>
            <a:off x="665720" y="1509801"/>
            <a:ext cx="11185963" cy="3351046"/>
          </a:xfrm>
          <a:prstGeom prst="rect">
            <a:avLst/>
          </a:prstGeom>
          <a:noFill/>
        </p:spPr>
        <p:txBody>
          <a:bodyPr wrap="square">
            <a:spAutoFit/>
          </a:bodyPr>
          <a:lstStyle/>
          <a:p>
            <a:pPr>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      除了使用实化，我们也可以使用</a:t>
            </a:r>
            <a:r>
              <a:rPr lang="zh-CN" altLang="en-US" sz="2400" b="1" i="0" dirty="0">
                <a:solidFill>
                  <a:srgbClr val="121212"/>
                </a:solidFill>
                <a:effectLst/>
                <a:latin typeface="微软雅黑" panose="020B0503020204020204" pitchFamily="34" charset="-122"/>
                <a:ea typeface="微软雅黑" panose="020B0503020204020204" pitchFamily="34" charset="-122"/>
              </a:rPr>
              <a:t>「高元表示」</a:t>
            </a:r>
            <a:r>
              <a:rPr lang="zh-CN" altLang="en-US" sz="2400" b="0" i="0" dirty="0">
                <a:solidFill>
                  <a:srgbClr val="121212"/>
                </a:solidFill>
                <a:effectLst/>
                <a:latin typeface="微软雅黑" panose="020B0503020204020204" pitchFamily="34" charset="-122"/>
                <a:ea typeface="微软雅黑" panose="020B0503020204020204" pitchFamily="34" charset="-122"/>
              </a:rPr>
              <a:t>（</a:t>
            </a:r>
            <a:r>
              <a:rPr lang="en-US" altLang="zh-CN" sz="2400" b="0" i="0" dirty="0">
                <a:solidFill>
                  <a:srgbClr val="121212"/>
                </a:solidFill>
                <a:effectLst/>
                <a:latin typeface="微软雅黑" panose="020B0503020204020204" pitchFamily="34" charset="-122"/>
                <a:ea typeface="微软雅黑" panose="020B0503020204020204" pitchFamily="34" charset="-122"/>
              </a:rPr>
              <a:t>higher-arity representation</a:t>
            </a:r>
            <a:r>
              <a:rPr lang="zh-CN" altLang="en-US" sz="2400" b="0" i="0" dirty="0">
                <a:solidFill>
                  <a:srgbClr val="121212"/>
                </a:solidFill>
                <a:effectLst/>
                <a:latin typeface="微软雅黑" panose="020B0503020204020204" pitchFamily="34" charset="-122"/>
                <a:ea typeface="微软雅黑" panose="020B0503020204020204" pitchFamily="34" charset="-122"/>
              </a:rPr>
              <a:t>）来建模上下文。</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下图给出了三种时间上下文的表示方法。</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a:t>
            </a:r>
            <a:r>
              <a:rPr lang="en-US" altLang="zh-CN" sz="2400" b="0" i="0" dirty="0">
                <a:solidFill>
                  <a:srgbClr val="121212"/>
                </a:solidFill>
                <a:effectLst/>
                <a:latin typeface="微软雅黑" panose="020B0503020204020204" pitchFamily="34" charset="-122"/>
                <a:ea typeface="微软雅黑" panose="020B0503020204020204" pitchFamily="34" charset="-122"/>
              </a:rPr>
              <a:t>1</a:t>
            </a:r>
            <a:r>
              <a:rPr lang="zh-CN" altLang="en-US" sz="2400" b="0" i="0" dirty="0">
                <a:solidFill>
                  <a:srgbClr val="121212"/>
                </a:solidFill>
                <a:effectLst/>
                <a:latin typeface="微软雅黑" panose="020B0503020204020204" pitchFamily="34" charset="-122"/>
                <a:ea typeface="微软雅黑" panose="020B0503020204020204" pitchFamily="34" charset="-122"/>
              </a:rPr>
              <a:t>）使用一个</a:t>
            </a:r>
            <a:r>
              <a:rPr lang="zh-CN" altLang="en-US" sz="2400" b="1" i="0" dirty="0">
                <a:solidFill>
                  <a:srgbClr val="121212"/>
                </a:solidFill>
                <a:effectLst/>
                <a:latin typeface="微软雅黑" panose="020B0503020204020204" pitchFamily="34" charset="-122"/>
                <a:ea typeface="微软雅黑" panose="020B0503020204020204" pitchFamily="34" charset="-122"/>
              </a:rPr>
              <a:t>「命名图」</a:t>
            </a:r>
            <a:r>
              <a:rPr lang="zh-CN" altLang="en-US" sz="2400" b="0" i="0" dirty="0">
                <a:solidFill>
                  <a:srgbClr val="121212"/>
                </a:solidFill>
                <a:effectLst/>
                <a:latin typeface="微软雅黑" panose="020B0503020204020204" pitchFamily="34" charset="-122"/>
                <a:ea typeface="微软雅黑" panose="020B0503020204020204" pitchFamily="34" charset="-122"/>
              </a:rPr>
              <a:t>来包含目标边，然后针对图的名称定义上下文；</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a:t>
            </a:r>
            <a:r>
              <a:rPr lang="en-US" altLang="zh-CN" sz="2400" b="0" i="0" dirty="0">
                <a:solidFill>
                  <a:srgbClr val="121212"/>
                </a:solidFill>
                <a:effectLst/>
                <a:latin typeface="微软雅黑" panose="020B0503020204020204" pitchFamily="34" charset="-122"/>
                <a:ea typeface="微软雅黑" panose="020B0503020204020204" pitchFamily="34" charset="-122"/>
              </a:rPr>
              <a:t>2</a:t>
            </a:r>
            <a:r>
              <a:rPr lang="zh-CN" altLang="en-US" sz="2400" b="0" i="0" dirty="0">
                <a:solidFill>
                  <a:srgbClr val="121212"/>
                </a:solidFill>
                <a:effectLst/>
                <a:latin typeface="微软雅黑" panose="020B0503020204020204" pitchFamily="34" charset="-122"/>
                <a:ea typeface="微软雅黑" panose="020B0503020204020204" pitchFamily="34" charset="-122"/>
              </a:rPr>
              <a:t>）使用</a:t>
            </a:r>
            <a:r>
              <a:rPr lang="zh-CN" altLang="en-US" sz="2400" b="1" i="0" dirty="0">
                <a:solidFill>
                  <a:srgbClr val="121212"/>
                </a:solidFill>
                <a:effectLst/>
                <a:latin typeface="微软雅黑" panose="020B0503020204020204" pitchFamily="34" charset="-122"/>
                <a:ea typeface="微软雅黑" panose="020B0503020204020204" pitchFamily="34" charset="-122"/>
              </a:rPr>
              <a:t>「属性图」</a:t>
            </a:r>
            <a:r>
              <a:rPr lang="zh-CN" altLang="en-US" sz="2400" b="0" i="0" dirty="0">
                <a:solidFill>
                  <a:srgbClr val="121212"/>
                </a:solidFill>
                <a:effectLst/>
                <a:latin typeface="微软雅黑" panose="020B0503020204020204" pitchFamily="34" charset="-122"/>
                <a:ea typeface="微软雅黑" panose="020B0503020204020204" pitchFamily="34" charset="-122"/>
              </a:rPr>
              <a:t>来将上下文定义为边的属性；</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a:t>
            </a:r>
            <a:r>
              <a:rPr lang="en-US" altLang="zh-CN" sz="2400" b="0" i="0" dirty="0">
                <a:solidFill>
                  <a:srgbClr val="121212"/>
                </a:solidFill>
                <a:effectLst/>
                <a:latin typeface="微软雅黑" panose="020B0503020204020204" pitchFamily="34" charset="-122"/>
                <a:ea typeface="微软雅黑" panose="020B0503020204020204" pitchFamily="34" charset="-122"/>
              </a:rPr>
              <a:t>3</a:t>
            </a:r>
            <a:r>
              <a:rPr lang="zh-CN" altLang="en-US" sz="2400" b="0" i="0" dirty="0">
                <a:solidFill>
                  <a:srgbClr val="121212"/>
                </a:solidFill>
                <a:effectLst/>
                <a:latin typeface="微软雅黑" panose="020B0503020204020204" pitchFamily="34" charset="-122"/>
                <a:ea typeface="微软雅黑" panose="020B0503020204020204" pitchFamily="34" charset="-122"/>
              </a:rPr>
              <a:t>）使用 </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en-US" altLang="zh-CN" sz="2400" b="1" i="0" dirty="0">
                <a:solidFill>
                  <a:srgbClr val="121212"/>
                </a:solidFill>
                <a:effectLst/>
                <a:latin typeface="微软雅黑" panose="020B0503020204020204" pitchFamily="34" charset="-122"/>
                <a:ea typeface="微软雅黑" panose="020B0503020204020204" pitchFamily="34" charset="-122"/>
              </a:rPr>
              <a:t>RDF*</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zh-CN" altLang="en-US" sz="2400" b="0" i="0" dirty="0">
                <a:solidFill>
                  <a:srgbClr val="121212"/>
                </a:solidFill>
                <a:effectLst/>
                <a:latin typeface="微软雅黑" panose="020B0503020204020204" pitchFamily="34" charset="-122"/>
                <a:ea typeface="微软雅黑" panose="020B0503020204020204" pitchFamily="34" charset="-122"/>
              </a:rPr>
              <a:t>，一种 </a:t>
            </a:r>
            <a:r>
              <a:rPr lang="en-US" altLang="zh-CN" sz="2400" b="0" i="0" dirty="0">
                <a:solidFill>
                  <a:srgbClr val="121212"/>
                </a:solidFill>
                <a:effectLst/>
                <a:latin typeface="微软雅黑" panose="020B0503020204020204" pitchFamily="34" charset="-122"/>
                <a:ea typeface="微软雅黑" panose="020B0503020204020204" pitchFamily="34" charset="-122"/>
              </a:rPr>
              <a:t>RDF </a:t>
            </a:r>
            <a:r>
              <a:rPr lang="zh-CN" altLang="en-US" sz="2400" b="0" i="0" dirty="0">
                <a:solidFill>
                  <a:srgbClr val="121212"/>
                </a:solidFill>
                <a:effectLst/>
                <a:latin typeface="微软雅黑" panose="020B0503020204020204" pitchFamily="34" charset="-122"/>
                <a:ea typeface="微软雅黑" panose="020B0503020204020204" pitchFamily="34" charset="-122"/>
              </a:rPr>
              <a:t>的扩展，允许将边定义为节点。</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D32FE19-C4CE-481E-A9AD-2F827757593D}"/>
              </a:ext>
            </a:extLst>
          </p:cNvPr>
          <p:cNvPicPr>
            <a:picLocks noChangeAspect="1"/>
          </p:cNvPicPr>
          <p:nvPr/>
        </p:nvPicPr>
        <p:blipFill>
          <a:blip r:embed="rId3"/>
          <a:stretch>
            <a:fillRect/>
          </a:stretch>
        </p:blipFill>
        <p:spPr>
          <a:xfrm>
            <a:off x="5496440" y="4838525"/>
            <a:ext cx="6454699" cy="2019475"/>
          </a:xfrm>
          <a:prstGeom prst="rect">
            <a:avLst/>
          </a:prstGeom>
        </p:spPr>
      </p:pic>
    </p:spTree>
    <p:extLst>
      <p:ext uri="{BB962C8B-B14F-4D97-AF65-F5344CB8AC3E}">
        <p14:creationId xmlns:p14="http://schemas.microsoft.com/office/powerpoint/2010/main" val="1088845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43280" y="892348"/>
            <a:ext cx="10505440" cy="661848"/>
          </a:xfrm>
          <a:prstGeom prst="rect">
            <a:avLst/>
          </a:prstGeom>
          <a:noFill/>
        </p:spPr>
        <p:txBody>
          <a:bodyPr wrap="square" rtlCol="0">
            <a:spAutoFit/>
          </a:bodyPr>
          <a:lstStyle/>
          <a:p>
            <a:pPr defTabSz="1216025">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3.3.4 </a:t>
            </a:r>
            <a:r>
              <a:rPr lang="zh-CN" altLang="en-US" sz="2800" dirty="0">
                <a:solidFill>
                  <a:schemeClr val="tx1">
                    <a:lumMod val="65000"/>
                    <a:lumOff val="35000"/>
                  </a:schemeClr>
                </a:solidFill>
                <a:latin typeface="Arial" panose="020B0604020202020204" pitchFamily="34" charset="0"/>
                <a:ea typeface="微软雅黑" panose="020B0503020204020204" charset="-122"/>
              </a:rPr>
              <a:t>注解</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Annotations</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5" name="文本框 4">
            <a:extLst>
              <a:ext uri="{FF2B5EF4-FFF2-40B4-BE49-F238E27FC236}">
                <a16:creationId xmlns:a16="http://schemas.microsoft.com/office/drawing/2014/main" id="{A4538E8E-1C2D-4D11-81E2-C15E74873DC4}"/>
              </a:ext>
            </a:extLst>
          </p:cNvPr>
          <p:cNvSpPr txBox="1"/>
          <p:nvPr/>
        </p:nvSpPr>
        <p:spPr>
          <a:xfrm>
            <a:off x="519318" y="1425410"/>
            <a:ext cx="11153363" cy="5013039"/>
          </a:xfrm>
          <a:prstGeom prst="rect">
            <a:avLst/>
          </a:prstGeom>
          <a:noFill/>
        </p:spPr>
        <p:txBody>
          <a:bodyPr wrap="square">
            <a:spAutoFit/>
          </a:bodyPr>
          <a:lstStyle/>
          <a:p>
            <a:pPr>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       使用</a:t>
            </a:r>
            <a:r>
              <a:rPr lang="zh-CN" altLang="en-US" sz="2400" b="1" i="0" dirty="0">
                <a:solidFill>
                  <a:srgbClr val="121212"/>
                </a:solidFill>
                <a:effectLst/>
                <a:latin typeface="微软雅黑" panose="020B0503020204020204" pitchFamily="34" charset="-122"/>
                <a:ea typeface="微软雅黑" panose="020B0503020204020204" pitchFamily="34" charset="-122"/>
              </a:rPr>
              <a:t>注解</a:t>
            </a:r>
            <a:r>
              <a:rPr lang="zh-CN" altLang="en-US" sz="2400" b="0" i="0" dirty="0">
                <a:solidFill>
                  <a:srgbClr val="121212"/>
                </a:solidFill>
                <a:effectLst/>
                <a:latin typeface="微软雅黑" panose="020B0503020204020204" pitchFamily="34" charset="-122"/>
                <a:ea typeface="微软雅黑" panose="020B0503020204020204" pitchFamily="34" charset="-122"/>
              </a:rPr>
              <a:t>来为一个上下文域提供数学化的定义以及该领域内可自动执行的关  键操作。</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121212"/>
                </a:solidFill>
                <a:latin typeface="微软雅黑" panose="020B0503020204020204" pitchFamily="34" charset="-122"/>
                <a:ea typeface="微软雅黑" panose="020B0503020204020204" pitchFamily="34" charset="-122"/>
              </a:rPr>
              <a:t>      （</a:t>
            </a:r>
            <a:r>
              <a:rPr lang="en-US" altLang="zh-CN" sz="2400" dirty="0">
                <a:solidFill>
                  <a:srgbClr val="121212"/>
                </a:solidFill>
                <a:latin typeface="微软雅黑" panose="020B0503020204020204" pitchFamily="34" charset="-122"/>
                <a:ea typeface="微软雅黑" panose="020B0503020204020204" pitchFamily="34" charset="-122"/>
              </a:rPr>
              <a:t>1</a:t>
            </a:r>
            <a:r>
              <a:rPr lang="zh-CN" altLang="en-US" sz="2400" dirty="0">
                <a:solidFill>
                  <a:srgbClr val="121212"/>
                </a:solidFill>
                <a:latin typeface="微软雅黑" panose="020B0503020204020204" pitchFamily="34" charset="-122"/>
                <a:ea typeface="微软雅黑" panose="020B0503020204020204" pitchFamily="34" charset="-122"/>
              </a:rPr>
              <a:t>）</a:t>
            </a:r>
            <a:r>
              <a:rPr lang="zh-CN" altLang="en-US" sz="2400" b="0" i="0" dirty="0">
                <a:solidFill>
                  <a:srgbClr val="121212"/>
                </a:solidFill>
                <a:effectLst/>
                <a:latin typeface="微软雅黑" panose="020B0503020204020204" pitchFamily="34" charset="-122"/>
                <a:ea typeface="微软雅黑" panose="020B0503020204020204" pitchFamily="34" charset="-122"/>
              </a:rPr>
              <a:t>针对特定的上下文领域的</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en-US" altLang="zh-CN" sz="2400" b="1" i="0" dirty="0">
                <a:solidFill>
                  <a:srgbClr val="121212"/>
                </a:solidFill>
                <a:effectLst/>
                <a:latin typeface="微软雅黑" panose="020B0503020204020204" pitchFamily="34" charset="-122"/>
                <a:ea typeface="微软雅黑" panose="020B0503020204020204" pitchFamily="34" charset="-122"/>
              </a:rPr>
              <a:t>	·</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en-US" altLang="zh-CN" sz="2400" b="1" i="0" dirty="0">
                <a:solidFill>
                  <a:srgbClr val="121212"/>
                </a:solidFill>
                <a:effectLst/>
                <a:latin typeface="微软雅黑" panose="020B0503020204020204" pitchFamily="34" charset="-122"/>
                <a:ea typeface="微软雅黑" panose="020B0503020204020204" pitchFamily="34" charset="-122"/>
              </a:rPr>
              <a:t>Temporal RDF</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zh-CN" altLang="en-US" sz="2400" dirty="0">
                <a:solidFill>
                  <a:srgbClr val="121212"/>
                </a:solidFill>
                <a:latin typeface="微软雅黑" panose="020B0503020204020204" pitchFamily="34" charset="-122"/>
                <a:ea typeface="微软雅黑" panose="020B0503020204020204" pitchFamily="34" charset="-122"/>
              </a:rPr>
              <a:t> 允许为边标注时间间隔</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121212"/>
                </a:solidFill>
                <a:latin typeface="微软雅黑" panose="020B0503020204020204" pitchFamily="34" charset="-122"/>
                <a:ea typeface="微软雅黑" panose="020B0503020204020204" pitchFamily="34" charset="-122"/>
              </a:rPr>
              <a:t>	</a:t>
            </a:r>
            <a:r>
              <a:rPr lang="en-US" altLang="zh-CN" sz="2400" b="1" i="0" dirty="0">
                <a:solidFill>
                  <a:srgbClr val="121212"/>
                </a:solidFill>
                <a:effectLst/>
                <a:latin typeface="微软雅黑" panose="020B0503020204020204" pitchFamily="34" charset="-122"/>
                <a:ea typeface="微软雅黑" panose="020B0503020204020204" pitchFamily="34" charset="-122"/>
              </a:rPr>
              <a:t>· </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en-US" altLang="zh-CN" sz="2400" b="1" i="0" dirty="0">
                <a:solidFill>
                  <a:srgbClr val="121212"/>
                </a:solidFill>
                <a:effectLst/>
                <a:latin typeface="微软雅黑" panose="020B0503020204020204" pitchFamily="34" charset="-122"/>
                <a:ea typeface="微软雅黑" panose="020B0503020204020204" pitchFamily="34" charset="-122"/>
              </a:rPr>
              <a:t>Fuzzy RDF</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zh-CN" altLang="en-US" sz="2400" b="0" i="0" dirty="0">
                <a:solidFill>
                  <a:srgbClr val="121212"/>
                </a:solidFill>
                <a:effectLst/>
                <a:latin typeface="微软雅黑" panose="020B0503020204020204" pitchFamily="34" charset="-122"/>
                <a:ea typeface="微软雅黑" panose="020B0503020204020204" pitchFamily="34" charset="-122"/>
              </a:rPr>
              <a:t>允许为边标注一个真实度（概率）</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      （</a:t>
            </a:r>
            <a:r>
              <a:rPr lang="en-US" altLang="zh-CN" sz="2400" b="0" i="0" dirty="0">
                <a:solidFill>
                  <a:srgbClr val="121212"/>
                </a:solidFill>
                <a:effectLst/>
                <a:latin typeface="微软雅黑" panose="020B0503020204020204" pitchFamily="34" charset="-122"/>
                <a:ea typeface="微软雅黑" panose="020B0503020204020204" pitchFamily="34" charset="-122"/>
              </a:rPr>
              <a:t>2</a:t>
            </a:r>
            <a:r>
              <a:rPr lang="zh-CN" altLang="en-US" sz="2400" b="0" i="0" dirty="0">
                <a:solidFill>
                  <a:srgbClr val="121212"/>
                </a:solidFill>
                <a:effectLst/>
                <a:latin typeface="微软雅黑" panose="020B0503020204020204" pitchFamily="34" charset="-122"/>
                <a:ea typeface="微软雅黑" panose="020B0503020204020204" pitchFamily="34" charset="-122"/>
              </a:rPr>
              <a:t>）与领域无关的</a:t>
            </a:r>
            <a:endParaRPr lang="en-US" altLang="zh-CN" sz="2400" dirty="0">
              <a:solidFill>
                <a:srgbClr val="121212"/>
              </a:solidFill>
              <a:latin typeface="微软雅黑" panose="020B0503020204020204" pitchFamily="34" charset="-122"/>
              <a:ea typeface="微软雅黑" panose="020B0503020204020204" pitchFamily="34" charset="-122"/>
            </a:endParaRPr>
          </a:p>
          <a:p>
            <a:pPr>
              <a:lnSpc>
                <a:spcPct val="150000"/>
              </a:lnSpc>
            </a:pPr>
            <a:r>
              <a:rPr lang="en-US" altLang="zh-CN" sz="2400" b="1" i="0" dirty="0">
                <a:solidFill>
                  <a:srgbClr val="121212"/>
                </a:solidFill>
                <a:effectLst/>
                <a:latin typeface="微软雅黑" panose="020B0503020204020204" pitchFamily="34" charset="-122"/>
                <a:ea typeface="微软雅黑" panose="020B0503020204020204" pitchFamily="34" charset="-122"/>
              </a:rPr>
              <a:t>	· </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en-US" altLang="zh-CN" sz="2400" b="1" i="0" dirty="0">
                <a:solidFill>
                  <a:srgbClr val="121212"/>
                </a:solidFill>
                <a:effectLst/>
                <a:latin typeface="微软雅黑" panose="020B0503020204020204" pitchFamily="34" charset="-122"/>
                <a:ea typeface="微软雅黑" panose="020B0503020204020204" pitchFamily="34" charset="-122"/>
              </a:rPr>
              <a:t>Annotated RDF</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zh-CN" altLang="en-US" sz="2400" b="0" i="0" dirty="0">
                <a:solidFill>
                  <a:srgbClr val="121212"/>
                </a:solidFill>
                <a:effectLst/>
                <a:latin typeface="微软雅黑" panose="020B0503020204020204" pitchFamily="34" charset="-122"/>
                <a:ea typeface="微软雅黑" panose="020B0503020204020204" pitchFamily="34" charset="-122"/>
              </a:rPr>
              <a:t>可以将各种形式的上下文表示为 </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en-US" altLang="zh-CN" sz="2400" b="1" i="0" dirty="0">
                <a:solidFill>
                  <a:srgbClr val="121212"/>
                </a:solidFill>
                <a:effectLst/>
                <a:latin typeface="微软雅黑" panose="020B0503020204020204" pitchFamily="34" charset="-122"/>
                <a:ea typeface="微软雅黑" panose="020B0503020204020204" pitchFamily="34" charset="-122"/>
              </a:rPr>
              <a:t>semi-rings</a:t>
            </a:r>
            <a:r>
              <a:rPr lang="zh-CN" altLang="en-US" sz="2400" b="1" i="0" dirty="0">
                <a:solidFill>
                  <a:srgbClr val="121212"/>
                </a:solidFill>
                <a:effectLst/>
                <a:latin typeface="微软雅黑" panose="020B0503020204020204" pitchFamily="34" charset="-122"/>
                <a:ea typeface="微软雅黑" panose="020B0503020204020204" pitchFamily="34" charset="-122"/>
              </a:rPr>
              <a:t>」</a:t>
            </a:r>
            <a:endParaRPr lang="en-US" altLang="zh-CN" sz="2400" dirty="0">
              <a:solidFill>
                <a:srgbClr val="121212"/>
              </a:solidFill>
              <a:latin typeface="微软雅黑" panose="020B0503020204020204" pitchFamily="34" charset="-122"/>
              <a:ea typeface="微软雅黑" panose="020B0503020204020204" pitchFamily="34" charset="-122"/>
            </a:endParaRPr>
          </a:p>
          <a:p>
            <a:pPr lvl="2">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由领域值（如时间间隔、真实度）组成的代数结构，同时提供两种组合领域值的操作符：</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en-US" altLang="zh-CN" sz="2400" b="1" i="0" dirty="0">
                <a:solidFill>
                  <a:srgbClr val="121212"/>
                </a:solidFill>
                <a:effectLst/>
                <a:latin typeface="微软雅黑" panose="020B0503020204020204" pitchFamily="34" charset="-122"/>
                <a:ea typeface="微软雅黑" panose="020B0503020204020204" pitchFamily="34" charset="-122"/>
              </a:rPr>
              <a:t>meet</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zh-CN" altLang="en-US" sz="2400" b="0" i="0" dirty="0">
                <a:solidFill>
                  <a:srgbClr val="121212"/>
                </a:solidFill>
                <a:effectLst/>
                <a:latin typeface="微软雅黑" panose="020B0503020204020204" pitchFamily="34" charset="-122"/>
                <a:ea typeface="微软雅黑" panose="020B0503020204020204" pitchFamily="34" charset="-122"/>
              </a:rPr>
              <a:t> 和 </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en-US" altLang="zh-CN" sz="2400" b="1" i="0" dirty="0">
                <a:solidFill>
                  <a:srgbClr val="121212"/>
                </a:solidFill>
                <a:effectLst/>
                <a:latin typeface="微软雅黑" panose="020B0503020204020204" pitchFamily="34" charset="-122"/>
                <a:ea typeface="微软雅黑" panose="020B0503020204020204" pitchFamily="34" charset="-122"/>
              </a:rPr>
              <a:t>join</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zh-CN" altLang="en-US" sz="2400" b="0" i="0" dirty="0">
                <a:solidFill>
                  <a:srgbClr val="121212"/>
                </a:solidFill>
                <a:effectLst/>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9560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43280" y="892348"/>
            <a:ext cx="10505440" cy="661848"/>
          </a:xfrm>
          <a:prstGeom prst="rect">
            <a:avLst/>
          </a:prstGeom>
          <a:noFill/>
        </p:spPr>
        <p:txBody>
          <a:bodyPr wrap="square" rtlCol="0">
            <a:spAutoFit/>
          </a:bodyPr>
          <a:lstStyle/>
          <a:p>
            <a:pPr defTabSz="1216025">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3.3.4 </a:t>
            </a:r>
            <a:r>
              <a:rPr lang="zh-CN" altLang="en-US" sz="2800" dirty="0">
                <a:solidFill>
                  <a:schemeClr val="tx1">
                    <a:lumMod val="65000"/>
                    <a:lumOff val="35000"/>
                  </a:schemeClr>
                </a:solidFill>
                <a:latin typeface="Arial" panose="020B0604020202020204" pitchFamily="34" charset="0"/>
                <a:ea typeface="微软雅黑" panose="020B0503020204020204" charset="-122"/>
              </a:rPr>
              <a:t>注解</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Annotations</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5" name="文本框 4">
            <a:extLst>
              <a:ext uri="{FF2B5EF4-FFF2-40B4-BE49-F238E27FC236}">
                <a16:creationId xmlns:a16="http://schemas.microsoft.com/office/drawing/2014/main" id="{A4538E8E-1C2D-4D11-81E2-C15E74873DC4}"/>
              </a:ext>
            </a:extLst>
          </p:cNvPr>
          <p:cNvSpPr txBox="1"/>
          <p:nvPr/>
        </p:nvSpPr>
        <p:spPr>
          <a:xfrm>
            <a:off x="636183" y="1487553"/>
            <a:ext cx="11153363" cy="2797048"/>
          </a:xfrm>
          <a:prstGeom prst="rect">
            <a:avLst/>
          </a:prstGeom>
          <a:noFill/>
        </p:spPr>
        <p:txBody>
          <a:bodyPr wrap="square">
            <a:spAutoFit/>
          </a:bodyPr>
          <a:lstStyle/>
          <a:p>
            <a:pPr>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  下图给出了一个例子</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a:t>
            </a:r>
            <a:r>
              <a:rPr lang="en-US" altLang="zh-CN" sz="2400" b="0" i="0" dirty="0">
                <a:solidFill>
                  <a:srgbClr val="121212"/>
                </a:solidFill>
                <a:effectLst/>
                <a:latin typeface="微软雅黑" panose="020B0503020204020204" pitchFamily="34" charset="-122"/>
                <a:ea typeface="微软雅黑" panose="020B0503020204020204" pitchFamily="34" charset="-122"/>
              </a:rPr>
              <a:t>1</a:t>
            </a:r>
            <a:r>
              <a:rPr lang="zh-CN" altLang="en-US" sz="2400" b="0" i="0" dirty="0">
                <a:solidFill>
                  <a:srgbClr val="121212"/>
                </a:solidFill>
                <a:effectLst/>
                <a:latin typeface="微软雅黑" panose="020B0503020204020204" pitchFamily="34" charset="-122"/>
                <a:ea typeface="微软雅黑" panose="020B0503020204020204" pitchFamily="34" charset="-122"/>
              </a:rPr>
              <a:t>）使用 </a:t>
            </a:r>
            <a:r>
              <a:rPr lang="en-US" altLang="zh-CN" sz="2400" b="0" i="0" dirty="0">
                <a:solidFill>
                  <a:srgbClr val="121212"/>
                </a:solidFill>
                <a:effectLst/>
                <a:latin typeface="微软雅黑" panose="020B0503020204020204" pitchFamily="34" charset="-122"/>
                <a:ea typeface="微软雅黑" panose="020B0503020204020204" pitchFamily="34" charset="-122"/>
              </a:rPr>
              <a:t>meet </a:t>
            </a:r>
            <a:r>
              <a:rPr lang="zh-CN" altLang="en-US" sz="2400" b="0" i="0" dirty="0">
                <a:solidFill>
                  <a:srgbClr val="121212"/>
                </a:solidFill>
                <a:effectLst/>
                <a:latin typeface="微软雅黑" panose="020B0503020204020204" pitchFamily="34" charset="-122"/>
                <a:ea typeface="微软雅黑" panose="020B0503020204020204" pitchFamily="34" charset="-122"/>
              </a:rPr>
              <a:t>操作符来计算每一个查询结果中两条边的时间范围对应的注解，这里会使用日期集合的「交集」；</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a:t>
            </a:r>
            <a:r>
              <a:rPr lang="en-US" altLang="zh-CN" sz="2400" b="0" i="0" dirty="0">
                <a:solidFill>
                  <a:srgbClr val="121212"/>
                </a:solidFill>
                <a:effectLst/>
                <a:latin typeface="微软雅黑" panose="020B0503020204020204" pitchFamily="34" charset="-122"/>
                <a:ea typeface="微软雅黑" panose="020B0503020204020204" pitchFamily="34" charset="-122"/>
              </a:rPr>
              <a:t>2</a:t>
            </a:r>
            <a:r>
              <a:rPr lang="zh-CN" altLang="en-US" sz="2400" b="0" i="0" dirty="0">
                <a:solidFill>
                  <a:srgbClr val="121212"/>
                </a:solidFill>
                <a:effectLst/>
                <a:latin typeface="微软雅黑" panose="020B0503020204020204" pitchFamily="34" charset="-122"/>
                <a:ea typeface="微软雅黑" panose="020B0503020204020204" pitchFamily="34" charset="-122"/>
              </a:rPr>
              <a:t>）针对所有非空的注解集合，使用 </a:t>
            </a:r>
            <a:r>
              <a:rPr lang="en-US" altLang="zh-CN" sz="2400" b="0" i="0" dirty="0">
                <a:solidFill>
                  <a:srgbClr val="121212"/>
                </a:solidFill>
                <a:effectLst/>
                <a:latin typeface="微软雅黑" panose="020B0503020204020204" pitchFamily="34" charset="-122"/>
                <a:ea typeface="微软雅黑" panose="020B0503020204020204" pitchFamily="34" charset="-122"/>
              </a:rPr>
              <a:t>join </a:t>
            </a:r>
            <a:r>
              <a:rPr lang="zh-CN" altLang="en-US" sz="2400" b="0" i="0" dirty="0">
                <a:solidFill>
                  <a:srgbClr val="121212"/>
                </a:solidFill>
                <a:effectLst/>
                <a:latin typeface="微软雅黑" panose="020B0503020204020204" pitchFamily="34" charset="-122"/>
                <a:ea typeface="微软雅黑" panose="020B0503020204020204" pitchFamily="34" charset="-122"/>
              </a:rPr>
              <a:t>操作符来计算注解集合的「并集」，作为最终结果返回。</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C3DC061-FF5F-4EE7-9624-E6B11BE883A3}"/>
              </a:ext>
            </a:extLst>
          </p:cNvPr>
          <p:cNvPicPr>
            <a:picLocks noChangeAspect="1"/>
          </p:cNvPicPr>
          <p:nvPr/>
        </p:nvPicPr>
        <p:blipFill>
          <a:blip r:embed="rId3"/>
          <a:stretch>
            <a:fillRect/>
          </a:stretch>
        </p:blipFill>
        <p:spPr>
          <a:xfrm>
            <a:off x="4968339" y="3995221"/>
            <a:ext cx="6302286" cy="2232853"/>
          </a:xfrm>
          <a:prstGeom prst="rect">
            <a:avLst/>
          </a:prstGeom>
        </p:spPr>
      </p:pic>
    </p:spTree>
    <p:extLst>
      <p:ext uri="{BB962C8B-B14F-4D97-AF65-F5344CB8AC3E}">
        <p14:creationId xmlns:p14="http://schemas.microsoft.com/office/powerpoint/2010/main" val="1900682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488173" y="901225"/>
            <a:ext cx="10505440" cy="661848"/>
          </a:xfrm>
          <a:prstGeom prst="rect">
            <a:avLst/>
          </a:prstGeom>
          <a:noFill/>
        </p:spPr>
        <p:txBody>
          <a:bodyPr wrap="square" rtlCol="0">
            <a:spAutoFit/>
          </a:bodyPr>
          <a:lstStyle/>
          <a:p>
            <a:pPr defTabSz="1216025">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3.3.4 </a:t>
            </a:r>
            <a:r>
              <a:rPr lang="zh-CN" altLang="en-US" sz="2800" dirty="0">
                <a:solidFill>
                  <a:schemeClr val="tx1">
                    <a:lumMod val="65000"/>
                    <a:lumOff val="35000"/>
                  </a:schemeClr>
                </a:solidFill>
                <a:latin typeface="Arial" panose="020B0604020202020204" pitchFamily="34" charset="0"/>
                <a:ea typeface="微软雅黑" panose="020B0503020204020204" charset="-122"/>
              </a:rPr>
              <a:t>其他上下文框架</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 Other contextual frameworks</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5" name="文本框 4">
            <a:extLst>
              <a:ext uri="{FF2B5EF4-FFF2-40B4-BE49-F238E27FC236}">
                <a16:creationId xmlns:a16="http://schemas.microsoft.com/office/drawing/2014/main" id="{981FE858-E5D1-4037-866B-5F18DAC1F58F}"/>
              </a:ext>
            </a:extLst>
          </p:cNvPr>
          <p:cNvSpPr txBox="1"/>
          <p:nvPr/>
        </p:nvSpPr>
        <p:spPr>
          <a:xfrm>
            <a:off x="578479" y="1545921"/>
            <a:ext cx="11035042" cy="5013039"/>
          </a:xfrm>
          <a:prstGeom prst="rect">
            <a:avLst/>
          </a:prstGeom>
          <a:noFill/>
        </p:spPr>
        <p:txBody>
          <a:bodyPr wrap="square">
            <a:spAutoFit/>
          </a:bodyPr>
          <a:lstStyle/>
          <a:p>
            <a:pPr>
              <a:lnSpc>
                <a:spcPct val="150000"/>
              </a:lnSpc>
            </a:pPr>
            <a:r>
              <a:rPr lang="en-US" altLang="zh-CN" sz="2400" b="1" i="0" dirty="0">
                <a:solidFill>
                  <a:srgbClr val="121212"/>
                </a:solidFill>
                <a:effectLst/>
                <a:latin typeface="微软雅黑" panose="020B0503020204020204" pitchFamily="34" charset="-122"/>
                <a:ea typeface="微软雅黑" panose="020B0503020204020204" pitchFamily="34" charset="-122"/>
              </a:rPr>
              <a:t>· </a:t>
            </a:r>
            <a:r>
              <a:rPr lang="zh-CN" altLang="en-US" sz="2400" b="1" i="0" dirty="0">
                <a:solidFill>
                  <a:srgbClr val="121212"/>
                </a:solidFill>
                <a:effectLst/>
                <a:latin typeface="微软雅黑" panose="020B0503020204020204" pitchFamily="34" charset="-122"/>
                <a:ea typeface="微软雅黑" panose="020B0503020204020204" pitchFamily="34" charset="-122"/>
              </a:rPr>
              <a:t>「上下文知识仓库」</a:t>
            </a:r>
            <a:r>
              <a:rPr lang="zh-CN" altLang="en-US" sz="2400" b="0" i="0" dirty="0">
                <a:solidFill>
                  <a:srgbClr val="121212"/>
                </a:solidFill>
                <a:effectLst/>
                <a:latin typeface="微软雅黑" panose="020B0503020204020204" pitchFamily="34" charset="-122"/>
                <a:ea typeface="微软雅黑" panose="020B0503020204020204" pitchFamily="34" charset="-122"/>
              </a:rPr>
              <a:t>（</a:t>
            </a:r>
            <a:r>
              <a:rPr lang="en-US" altLang="zh-CN" sz="2400" b="0" i="0" dirty="0">
                <a:solidFill>
                  <a:srgbClr val="121212"/>
                </a:solidFill>
                <a:effectLst/>
                <a:latin typeface="微软雅黑" panose="020B0503020204020204" pitchFamily="34" charset="-122"/>
                <a:ea typeface="微软雅黑" panose="020B0503020204020204" pitchFamily="34" charset="-122"/>
              </a:rPr>
              <a:t>contextual knowledge repositories</a:t>
            </a:r>
            <a:r>
              <a:rPr lang="zh-CN" altLang="en-US" sz="2400" b="0" i="0" dirty="0">
                <a:solidFill>
                  <a:srgbClr val="121212"/>
                </a:solidFill>
                <a:effectLst/>
                <a:latin typeface="微软雅黑" panose="020B0503020204020204" pitchFamily="34" charset="-122"/>
                <a:ea typeface="微软雅黑" panose="020B0503020204020204" pitchFamily="34" charset="-122"/>
              </a:rPr>
              <a:t>）</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lvl="1">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允许为单个图（子图）分配其独立的上下文。不同于命名图，这里的上下文会明确指定维度（一维或多维），每一张图都必须在每个维度上设定一个值（即所有图的上下文是相同维度的），每个维度又进一步地定义了内部值的排序方式。这种方法可以帮助选择与组合不同粒度级别上下文中的有效子图。</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en-US" altLang="zh-CN" sz="2400" b="1" i="0" dirty="0">
                <a:solidFill>
                  <a:srgbClr val="121212"/>
                </a:solidFill>
                <a:effectLst/>
                <a:latin typeface="微软雅黑" panose="020B0503020204020204" pitchFamily="34" charset="-122"/>
                <a:ea typeface="微软雅黑" panose="020B0503020204020204" pitchFamily="34" charset="-122"/>
              </a:rPr>
              <a:t>· </a:t>
            </a:r>
            <a:r>
              <a:rPr lang="zh-CN" altLang="en-US" sz="2400" b="1" i="0" dirty="0">
                <a:solidFill>
                  <a:srgbClr val="121212"/>
                </a:solidFill>
                <a:effectLst/>
                <a:latin typeface="微软雅黑" panose="020B0503020204020204" pitchFamily="34" charset="-122"/>
                <a:ea typeface="微软雅黑" panose="020B0503020204020204" pitchFamily="34" charset="-122"/>
              </a:rPr>
              <a:t>「上下文 </a:t>
            </a:r>
            <a:r>
              <a:rPr lang="en-US" altLang="zh-CN" sz="2400" b="1" i="0" dirty="0">
                <a:solidFill>
                  <a:srgbClr val="121212"/>
                </a:solidFill>
                <a:effectLst/>
                <a:latin typeface="微软雅黑" panose="020B0503020204020204" pitchFamily="34" charset="-122"/>
                <a:ea typeface="微软雅黑" panose="020B0503020204020204" pitchFamily="34" charset="-122"/>
              </a:rPr>
              <a:t>OLAP</a:t>
            </a:r>
            <a:r>
              <a:rPr lang="zh-CN" altLang="en-US" sz="2400" b="1" i="0" dirty="0">
                <a:solidFill>
                  <a:srgbClr val="121212"/>
                </a:solidFill>
                <a:effectLst/>
                <a:latin typeface="微软雅黑" panose="020B0503020204020204" pitchFamily="34" charset="-122"/>
                <a:ea typeface="微软雅黑" panose="020B0503020204020204" pitchFamily="34" charset="-122"/>
              </a:rPr>
              <a:t>」</a:t>
            </a:r>
            <a:endParaRPr lang="en-US" altLang="zh-CN" sz="2400" b="1" i="0" dirty="0">
              <a:solidFill>
                <a:srgbClr val="121212"/>
              </a:solidFill>
              <a:effectLst/>
              <a:latin typeface="微软雅黑" panose="020B0503020204020204" pitchFamily="34" charset="-122"/>
              <a:ea typeface="微软雅黑" panose="020B0503020204020204" pitchFamily="34" charset="-122"/>
            </a:endParaRPr>
          </a:p>
          <a:p>
            <a:pPr lvl="1">
              <a:lnSpc>
                <a:spcPct val="150000"/>
              </a:lnSpc>
            </a:pPr>
            <a:r>
              <a:rPr lang="zh-CN" altLang="en-US" sz="2400" b="0" i="0" dirty="0">
                <a:solidFill>
                  <a:srgbClr val="121212"/>
                </a:solidFill>
                <a:effectLst/>
                <a:latin typeface="微软雅黑" panose="020B0503020204020204" pitchFamily="34" charset="-122"/>
                <a:ea typeface="微软雅黑" panose="020B0503020204020204" pitchFamily="34" charset="-122"/>
              </a:rPr>
              <a:t>在线分析处理框架，其由一个多维数据立方构成，其中的单个细胞包含知识图谱。框架支持诸如 </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en-US" altLang="zh-CN" sz="2400" b="1" i="0" dirty="0">
                <a:solidFill>
                  <a:srgbClr val="121212"/>
                </a:solidFill>
                <a:effectLst/>
                <a:latin typeface="微软雅黑" panose="020B0503020204020204" pitchFamily="34" charset="-122"/>
                <a:ea typeface="微软雅黑" panose="020B0503020204020204" pitchFamily="34" charset="-122"/>
              </a:rPr>
              <a:t>slice-and-dice</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zh-CN" altLang="en-US" sz="2400" b="0" i="0" dirty="0">
                <a:solidFill>
                  <a:srgbClr val="121212"/>
                </a:solidFill>
                <a:effectLst/>
                <a:latin typeface="微软雅黑" panose="020B0503020204020204" pitchFamily="34" charset="-122"/>
                <a:ea typeface="微软雅黑" panose="020B0503020204020204" pitchFamily="34" charset="-122"/>
              </a:rPr>
              <a:t>（选择指定维度的知识）、</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en-US" altLang="zh-CN" sz="2400" b="1" i="0" dirty="0">
                <a:solidFill>
                  <a:srgbClr val="121212"/>
                </a:solidFill>
                <a:effectLst/>
                <a:latin typeface="微软雅黑" panose="020B0503020204020204" pitchFamily="34" charset="-122"/>
                <a:ea typeface="微软雅黑" panose="020B0503020204020204" pitchFamily="34" charset="-122"/>
              </a:rPr>
              <a:t>roll-up</a:t>
            </a:r>
            <a:r>
              <a:rPr lang="zh-CN" altLang="en-US" sz="2400" b="1" i="0" dirty="0">
                <a:solidFill>
                  <a:srgbClr val="121212"/>
                </a:solidFill>
                <a:effectLst/>
                <a:latin typeface="微软雅黑" panose="020B0503020204020204" pitchFamily="34" charset="-122"/>
                <a:ea typeface="微软雅黑" panose="020B0503020204020204" pitchFamily="34" charset="-122"/>
              </a:rPr>
              <a:t>」</a:t>
            </a:r>
            <a:r>
              <a:rPr lang="zh-CN" altLang="en-US" sz="2400" b="0" i="0" dirty="0">
                <a:solidFill>
                  <a:srgbClr val="121212"/>
                </a:solidFill>
                <a:effectLst/>
                <a:latin typeface="微软雅黑" panose="020B0503020204020204" pitchFamily="34" charset="-122"/>
                <a:ea typeface="微软雅黑" panose="020B0503020204020204" pitchFamily="34" charset="-122"/>
              </a:rPr>
              <a:t>（将知识聚合到更高的层级）等操作。</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3835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2283274" y="2311929"/>
            <a:ext cx="10505440" cy="1836144"/>
          </a:xfrm>
          <a:prstGeom prst="rect">
            <a:avLst/>
          </a:prstGeom>
          <a:noFill/>
        </p:spPr>
        <p:txBody>
          <a:bodyPr wrap="square" rtlCol="0">
            <a:spAutoFit/>
          </a:bodyPr>
          <a:lstStyle/>
          <a:p>
            <a:pPr defTabSz="1216025">
              <a:lnSpc>
                <a:spcPct val="150000"/>
              </a:lnSpc>
              <a:spcBef>
                <a:spcPct val="20000"/>
              </a:spcBef>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程云琨：负责</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SCHEMA</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部分的</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制作，资料查找及答疑</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025">
              <a:lnSpc>
                <a:spcPct val="150000"/>
              </a:lnSpc>
              <a:spcBef>
                <a:spcPct val="20000"/>
              </a:spcBef>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邓振宇：负责</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IDENTITY</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部分的</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制作，内容讲解与梳理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025">
              <a:lnSpc>
                <a:spcPct val="150000"/>
              </a:lnSpc>
              <a:spcBef>
                <a:spcPct val="20000"/>
              </a:spcBef>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常慧霞：负责</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CONTEXT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部分的</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制作，归纳总结及答疑</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3" name="文本框 2">
            <a:extLst>
              <a:ext uri="{FF2B5EF4-FFF2-40B4-BE49-F238E27FC236}">
                <a16:creationId xmlns:a16="http://schemas.microsoft.com/office/drawing/2014/main" id="{5810D76A-A557-499E-8C29-E576E5986AAD}"/>
              </a:ext>
            </a:extLst>
          </p:cNvPr>
          <p:cNvSpPr txBox="1"/>
          <p:nvPr/>
        </p:nvSpPr>
        <p:spPr>
          <a:xfrm>
            <a:off x="2338253" y="1624614"/>
            <a:ext cx="3584866" cy="523220"/>
          </a:xfrm>
          <a:prstGeom prst="rect">
            <a:avLst/>
          </a:prstGeom>
          <a:noFill/>
        </p:spPr>
        <p:txBody>
          <a:bodyPr wrap="square" rtlCol="0">
            <a:spAutoFit/>
          </a:bodyPr>
          <a:lstStyle/>
          <a:p>
            <a:r>
              <a:rPr lang="en-US" altLang="zh-CN" sz="2800" b="1" i="0" dirty="0">
                <a:solidFill>
                  <a:srgbClr val="121212"/>
                </a:solidFill>
                <a:effectLst/>
                <a:latin typeface="微软雅黑" panose="020B0503020204020204" pitchFamily="34" charset="-122"/>
                <a:ea typeface="微软雅黑" panose="020B0503020204020204" pitchFamily="34" charset="-122"/>
              </a:rPr>
              <a:t>·  </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小组分工</a:t>
            </a:r>
          </a:p>
        </p:txBody>
      </p:sp>
    </p:spTree>
    <p:extLst>
      <p:ext uri="{BB962C8B-B14F-4D97-AF65-F5344CB8AC3E}">
        <p14:creationId xmlns:p14="http://schemas.microsoft.com/office/powerpoint/2010/main" val="79294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422775" y="-288925"/>
            <a:ext cx="12060555" cy="8474075"/>
          </a:xfrm>
          <a:prstGeom prst="rect">
            <a:avLst/>
          </a:prstGeom>
        </p:spPr>
      </p:pic>
      <p:sp>
        <p:nvSpPr>
          <p:cNvPr id="6" name="文本框 5"/>
          <p:cNvSpPr txBox="1"/>
          <p:nvPr/>
        </p:nvSpPr>
        <p:spPr>
          <a:xfrm>
            <a:off x="796925" y="2760345"/>
            <a:ext cx="7390130" cy="1337945"/>
          </a:xfrm>
          <a:prstGeom prst="rect">
            <a:avLst/>
          </a:prstGeom>
          <a:noFill/>
        </p:spPr>
        <p:txBody>
          <a:bodyPr wrap="square" rtlCol="0">
            <a:spAutoFit/>
          </a:bodyPr>
          <a:lstStyle/>
          <a:p>
            <a:pPr lvl="0" algn="l">
              <a:lnSpc>
                <a:spcPct val="150000"/>
              </a:lnSpc>
            </a:pPr>
            <a:r>
              <a:rPr lang="zh-CN" sz="5400" noProof="0" dirty="0">
                <a:ln>
                  <a:noFill/>
                </a:ln>
                <a:solidFill>
                  <a:srgbClr val="4649AA"/>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感谢各位的聆听！</a:t>
            </a:r>
          </a:p>
        </p:txBody>
      </p:sp>
      <p:pic>
        <p:nvPicPr>
          <p:cNvPr id="156" name="图片 155" descr="院标lan"/>
          <p:cNvPicPr>
            <a:picLocks noChangeAspect="1"/>
          </p:cNvPicPr>
          <p:nvPr/>
        </p:nvPicPr>
        <p:blipFill>
          <a:blip r:embed="rId3"/>
          <a:stretch>
            <a:fillRect/>
          </a:stretch>
        </p:blipFill>
        <p:spPr>
          <a:xfrm>
            <a:off x="278130" y="270510"/>
            <a:ext cx="2932430" cy="7461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43280" y="1016635"/>
            <a:ext cx="10505440" cy="5568950"/>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3.1.1</a:t>
            </a: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语义模式（Semantic schema）</a:t>
            </a:r>
          </a:p>
          <a:p>
            <a:pPr marL="457200" lvl="0" indent="-457200" algn="l" defTabSz="1216025" eaLnBrk="1" hangingPunct="1">
              <a:lnSpc>
                <a:spcPct val="150000"/>
              </a:lnSpc>
              <a:spcBef>
                <a:spcPct val="20000"/>
              </a:spcBef>
              <a:buFont typeface="Wingdings" panose="05000000000000000000" charset="0"/>
              <a:buChar char="l"/>
            </a:pP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定义：对数据图中的节点和边定义一个「</a:t>
            </a:r>
            <a:r>
              <a:rPr lang="zh-CN" altLang="en-US"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高级别的术语</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a:p>
            <a:pPr marL="457200" lvl="0" indent="-457200" algn="l" defTabSz="1216025" eaLnBrk="1" hangingPunct="1">
              <a:lnSpc>
                <a:spcPct val="150000"/>
              </a:lnSpc>
              <a:spcBef>
                <a:spcPct val="20000"/>
              </a:spcBef>
              <a:buFont typeface="Wingdings" panose="05000000000000000000" charset="0"/>
              <a:buChar char="l"/>
            </a:pP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作用：利用这些定义的术语可以进行一些推理，可以推理出新的图数据。</a:t>
            </a:r>
          </a:p>
          <a:p>
            <a:pPr marL="457200" lvl="0" indent="-457200" algn="l" defTabSz="1216025" eaLnBrk="1" hangingPunct="1">
              <a:lnSpc>
                <a:spcPct val="150000"/>
              </a:lnSpc>
              <a:spcBef>
                <a:spcPct val="20000"/>
              </a:spcBef>
              <a:buFont typeface="Wingdings" panose="05000000000000000000" charset="0"/>
              <a:buChar char="l"/>
            </a:pP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定义方法：对节点来说我们可以定义的高级别术语是「</a:t>
            </a:r>
            <a:r>
              <a:rPr lang="zh-CN" altLang="en-US"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类</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」，用类来描述相似节点的集合。并用「</a:t>
            </a:r>
            <a:r>
              <a:rPr lang="zh-CN"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子类</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」和「</a:t>
            </a:r>
            <a:r>
              <a:rPr lang="zh-CN"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父类</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」的包含关系去推理出新的图数据。对于边来说我们可以定义的高级别术语是「</a:t>
            </a:r>
            <a:r>
              <a:rPr lang="zh-CN" altLang="en-US"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属性</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」，用「</a:t>
            </a:r>
            <a:r>
              <a:rPr lang="zh-CN"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属性</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子属性</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」来描述所连接的节点所属的类。还能通过定义属性的「</a:t>
            </a:r>
            <a:r>
              <a:rPr lang="zh-CN"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领域</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范围</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」，用箭头的方向来表示节点的属性。</a:t>
            </a:r>
          </a:p>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43280" y="1016635"/>
            <a:ext cx="10505440" cy="1014730"/>
          </a:xfrm>
          <a:prstGeom prst="rect">
            <a:avLst/>
          </a:prstGeom>
          <a:noFill/>
        </p:spPr>
        <p:txBody>
          <a:bodyPr wrap="square" rtlCol="0">
            <a:spAutoFit/>
          </a:bodyPr>
          <a:lstStyle/>
          <a:p>
            <a:pPr marL="457200" lvl="0" indent="-457200" algn="l" defTabSz="1216025" eaLnBrk="1" hangingPunct="1">
              <a:lnSpc>
                <a:spcPct val="150000"/>
              </a:lnSpc>
              <a:spcBef>
                <a:spcPct val="20000"/>
              </a:spcBef>
              <a:buFont typeface="Wingdings" panose="05000000000000000000" charset="0"/>
              <a:buChar char="l"/>
            </a:pP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举例描述，用「</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类</a:t>
            </a: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」来描述相似节点的集合。并用「</a:t>
            </a:r>
            <a:r>
              <a:rPr lang="zh-CN" altLang="en-US" sz="20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子类</a:t>
            </a: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」和「</a:t>
            </a:r>
            <a:r>
              <a:rPr lang="zh-CN" altLang="en-US" sz="20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父类</a:t>
            </a: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」的包含关系去推理出新的图数据。</a:t>
            </a:r>
            <a:r>
              <a:rPr lang="en-US" altLang="zh-CN"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3" name="图片 2"/>
          <p:cNvPicPr>
            <a:picLocks noChangeAspect="1"/>
          </p:cNvPicPr>
          <p:nvPr/>
        </p:nvPicPr>
        <p:blipFill>
          <a:blip r:embed="rId3"/>
          <a:stretch>
            <a:fillRect/>
          </a:stretch>
        </p:blipFill>
        <p:spPr>
          <a:xfrm>
            <a:off x="387985" y="2379980"/>
            <a:ext cx="4129405" cy="2204720"/>
          </a:xfrm>
          <a:prstGeom prst="rect">
            <a:avLst/>
          </a:prstGeom>
        </p:spPr>
      </p:pic>
      <p:sp>
        <p:nvSpPr>
          <p:cNvPr id="4" name="文本框 3"/>
          <p:cNvSpPr txBox="1"/>
          <p:nvPr/>
        </p:nvSpPr>
        <p:spPr>
          <a:xfrm>
            <a:off x="843280" y="4933315"/>
            <a:ext cx="10890885" cy="645160"/>
          </a:xfrm>
          <a:prstGeom prst="rect">
            <a:avLst/>
          </a:prstGeom>
          <a:noFill/>
        </p:spPr>
        <p:txBody>
          <a:bodyPr wrap="square" rtlCol="0">
            <a:spAutoFit/>
          </a:bodyPr>
          <a:lstStyle/>
          <a:p>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图中我们能看到一些天然的分组，如黄圈所示，可以将其视作层次较低的类，并进行进一步抽象，得到右侧</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类的层级</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图。我们根据这两张图，发现</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则可以推理出</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和</a:t>
            </a:r>
          </a:p>
        </p:txBody>
      </p:sp>
      <p:pic>
        <p:nvPicPr>
          <p:cNvPr id="8" name="图片 7"/>
          <p:cNvPicPr>
            <a:picLocks noChangeAspect="1"/>
          </p:cNvPicPr>
          <p:nvPr/>
        </p:nvPicPr>
        <p:blipFill>
          <a:blip r:embed="rId4"/>
          <a:stretch>
            <a:fillRect/>
          </a:stretch>
        </p:blipFill>
        <p:spPr>
          <a:xfrm>
            <a:off x="5426710" y="2191385"/>
            <a:ext cx="5784850" cy="1625600"/>
          </a:xfrm>
          <a:prstGeom prst="rect">
            <a:avLst/>
          </a:prstGeom>
        </p:spPr>
      </p:pic>
      <p:pic>
        <p:nvPicPr>
          <p:cNvPr id="9" name="图片 8"/>
          <p:cNvPicPr>
            <a:picLocks noChangeAspect="1"/>
          </p:cNvPicPr>
          <p:nvPr/>
        </p:nvPicPr>
        <p:blipFill>
          <a:blip r:embed="rId5"/>
          <a:stretch>
            <a:fillRect/>
          </a:stretch>
        </p:blipFill>
        <p:spPr>
          <a:xfrm>
            <a:off x="5298440" y="5267960"/>
            <a:ext cx="1714500" cy="247650"/>
          </a:xfrm>
          <a:prstGeom prst="rect">
            <a:avLst/>
          </a:prstGeom>
        </p:spPr>
      </p:pic>
      <p:pic>
        <p:nvPicPr>
          <p:cNvPr id="10" name="图片 9"/>
          <p:cNvPicPr>
            <a:picLocks noChangeAspect="1"/>
          </p:cNvPicPr>
          <p:nvPr/>
        </p:nvPicPr>
        <p:blipFill>
          <a:blip r:embed="rId6"/>
          <a:stretch>
            <a:fillRect/>
          </a:stretch>
        </p:blipFill>
        <p:spPr>
          <a:xfrm>
            <a:off x="8575675" y="5277485"/>
            <a:ext cx="1558290" cy="228600"/>
          </a:xfrm>
          <a:prstGeom prst="rect">
            <a:avLst/>
          </a:prstGeom>
        </p:spPr>
      </p:pic>
      <p:pic>
        <p:nvPicPr>
          <p:cNvPr id="11" name="图片 10"/>
          <p:cNvPicPr>
            <a:picLocks noChangeAspect="1"/>
          </p:cNvPicPr>
          <p:nvPr/>
        </p:nvPicPr>
        <p:blipFill>
          <a:blip r:embed="rId7"/>
          <a:stretch>
            <a:fillRect/>
          </a:stretch>
        </p:blipFill>
        <p:spPr>
          <a:xfrm>
            <a:off x="10629900" y="5283835"/>
            <a:ext cx="1384300" cy="222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43280" y="1016635"/>
            <a:ext cx="10505440" cy="553085"/>
          </a:xfrm>
          <a:prstGeom prst="rect">
            <a:avLst/>
          </a:prstGeom>
          <a:noFill/>
        </p:spPr>
        <p:txBody>
          <a:bodyPr wrap="square" rtlCol="0">
            <a:spAutoFit/>
          </a:bodyPr>
          <a:lstStyle/>
          <a:p>
            <a:pPr marL="457200" lvl="0" indent="-457200" algn="l" defTabSz="1216025" eaLnBrk="1" hangingPunct="1">
              <a:lnSpc>
                <a:spcPct val="150000"/>
              </a:lnSpc>
              <a:spcBef>
                <a:spcPct val="20000"/>
              </a:spcBef>
              <a:buFont typeface="Wingdings" panose="05000000000000000000" charset="0"/>
              <a:buChar char="l"/>
            </a:pP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举例描述用「</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属性</a:t>
            </a: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」定义边，并用「</a:t>
            </a:r>
            <a:r>
              <a:rPr lang="zh-CN" altLang="en-US" sz="2000" dirty="0">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属性</a:t>
            </a: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000" dirty="0">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子属性</a:t>
            </a: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」来描述所连接的节点所属的类。。</a:t>
            </a:r>
            <a:r>
              <a:rPr lang="en-US" altLang="zh-CN"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4" name="文本框 3"/>
          <p:cNvSpPr txBox="1"/>
          <p:nvPr/>
        </p:nvSpPr>
        <p:spPr>
          <a:xfrm>
            <a:off x="1482090" y="4964430"/>
            <a:ext cx="9866630" cy="922020"/>
          </a:xfrm>
          <a:prstGeom prst="rect">
            <a:avLst/>
          </a:prstGeom>
          <a:noFill/>
        </p:spPr>
        <p:txBody>
          <a:bodyPr wrap="square" rtlCol="0">
            <a:spAutoFit/>
          </a:bodyPr>
          <a:lstStyle/>
          <a:p>
            <a:r>
              <a:rPr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我们可以将标签 city 和 venue 看做属性 location 的「子属性」（sub-properties），</a:t>
            </a:r>
          </a:p>
          <a:p>
            <a:r>
              <a:rPr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这样给定一条边</a:t>
            </a:r>
            <a:r>
              <a:rPr 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就可以得出</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类似地，我们</a:t>
            </a:r>
          </a:p>
          <a:p>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可以将标签 bus 和 flight 看做属性 connects to 的子属性。</a:t>
            </a:r>
          </a:p>
        </p:txBody>
      </p:sp>
      <p:pic>
        <p:nvPicPr>
          <p:cNvPr id="5" name="图片 4"/>
          <p:cNvPicPr>
            <a:picLocks noChangeAspect="1"/>
          </p:cNvPicPr>
          <p:nvPr/>
        </p:nvPicPr>
        <p:blipFill>
          <a:blip r:embed="rId3"/>
          <a:stretch>
            <a:fillRect/>
          </a:stretch>
        </p:blipFill>
        <p:spPr>
          <a:xfrm>
            <a:off x="8171180" y="2220595"/>
            <a:ext cx="1875155" cy="1435100"/>
          </a:xfrm>
          <a:prstGeom prst="rect">
            <a:avLst/>
          </a:prstGeom>
        </p:spPr>
      </p:pic>
      <p:pic>
        <p:nvPicPr>
          <p:cNvPr id="6" name="图片 5"/>
          <p:cNvPicPr>
            <a:picLocks noChangeAspect="1"/>
          </p:cNvPicPr>
          <p:nvPr/>
        </p:nvPicPr>
        <p:blipFill>
          <a:blip r:embed="rId4"/>
          <a:stretch>
            <a:fillRect/>
          </a:stretch>
        </p:blipFill>
        <p:spPr>
          <a:xfrm>
            <a:off x="5870575" y="2220595"/>
            <a:ext cx="1950085" cy="1391285"/>
          </a:xfrm>
          <a:prstGeom prst="rect">
            <a:avLst/>
          </a:prstGeom>
        </p:spPr>
      </p:pic>
      <p:pic>
        <p:nvPicPr>
          <p:cNvPr id="12" name="图片 11"/>
          <p:cNvPicPr>
            <a:picLocks noChangeAspect="1"/>
          </p:cNvPicPr>
          <p:nvPr/>
        </p:nvPicPr>
        <p:blipFill>
          <a:blip r:embed="rId5"/>
          <a:stretch>
            <a:fillRect/>
          </a:stretch>
        </p:blipFill>
        <p:spPr>
          <a:xfrm>
            <a:off x="843280" y="1958975"/>
            <a:ext cx="4495800" cy="2400300"/>
          </a:xfrm>
          <a:prstGeom prst="rect">
            <a:avLst/>
          </a:prstGeom>
        </p:spPr>
      </p:pic>
      <p:pic>
        <p:nvPicPr>
          <p:cNvPr id="13" name="图片 12"/>
          <p:cNvPicPr>
            <a:picLocks noChangeAspect="1"/>
          </p:cNvPicPr>
          <p:nvPr/>
        </p:nvPicPr>
        <p:blipFill>
          <a:blip r:embed="rId6"/>
          <a:stretch>
            <a:fillRect/>
          </a:stretch>
        </p:blipFill>
        <p:spPr>
          <a:xfrm>
            <a:off x="3210560" y="5301615"/>
            <a:ext cx="1784350" cy="222250"/>
          </a:xfrm>
          <a:prstGeom prst="rect">
            <a:avLst/>
          </a:prstGeom>
        </p:spPr>
      </p:pic>
      <p:pic>
        <p:nvPicPr>
          <p:cNvPr id="14" name="图片 13"/>
          <p:cNvPicPr>
            <a:picLocks noChangeAspect="1"/>
          </p:cNvPicPr>
          <p:nvPr/>
        </p:nvPicPr>
        <p:blipFill>
          <a:blip r:embed="rId7"/>
          <a:stretch>
            <a:fillRect/>
          </a:stretch>
        </p:blipFill>
        <p:spPr>
          <a:xfrm>
            <a:off x="6368415" y="5301615"/>
            <a:ext cx="1802765" cy="247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43280" y="1016635"/>
            <a:ext cx="10505440" cy="553085"/>
          </a:xfrm>
          <a:prstGeom prst="rect">
            <a:avLst/>
          </a:prstGeom>
          <a:noFill/>
        </p:spPr>
        <p:txBody>
          <a:bodyPr wrap="square" rtlCol="0">
            <a:spAutoFit/>
          </a:bodyPr>
          <a:lstStyle/>
          <a:p>
            <a:pPr marL="457200" lvl="0" indent="-457200" algn="l" defTabSz="1216025" eaLnBrk="1" hangingPunct="1">
              <a:lnSpc>
                <a:spcPct val="150000"/>
              </a:lnSpc>
              <a:spcBef>
                <a:spcPct val="20000"/>
              </a:spcBef>
              <a:buFont typeface="Wingdings" panose="05000000000000000000" charset="0"/>
              <a:buChar char="l"/>
            </a:pP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举例描述通过定义属性的「</a:t>
            </a:r>
            <a:r>
              <a:rPr lang="zh-CN" altLang="en-US" sz="2000" dirty="0">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领域</a:t>
            </a: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000" dirty="0">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范围</a:t>
            </a: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」，用箭头的方向来表示节点的属性。。</a:t>
            </a:r>
            <a:r>
              <a:rPr lang="en-US" altLang="zh-CN"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
        <p:nvSpPr>
          <p:cNvPr id="4" name="文本框 3"/>
          <p:cNvSpPr txBox="1"/>
          <p:nvPr/>
        </p:nvSpPr>
        <p:spPr>
          <a:xfrm>
            <a:off x="1043940" y="4943475"/>
            <a:ext cx="9866630" cy="1476375"/>
          </a:xfrm>
          <a:prstGeom prst="rect">
            <a:avLst/>
          </a:prstGeom>
          <a:noFill/>
        </p:spPr>
        <p:txBody>
          <a:bodyPr wrap="square" rtlCol="0">
            <a:spAutoFit/>
          </a:bodyPr>
          <a:lstStyle/>
          <a:p>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我们还可以定义属性的「领域」（domain）和「范围」（range），用来表示属性所连接的节点所属的类。</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领域</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对应是</a:t>
            </a:r>
            <a:r>
              <a:rPr lang="en-US" altLang="zh-CN"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属性所来自</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的节点</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（箭头尾部就是该属性定义的节点）</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例如我们定义 connects to 的领域为类 Place，那么我们就可以得出 Arica —type→ Place</a:t>
            </a:r>
          </a:p>
          <a:p>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而</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「范围」</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则对应</a:t>
            </a:r>
            <a:r>
              <a:rPr lang="en-US" altLang="zh-CN"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属性所指向</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的节点</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箭头头部就是该属性所指向的节点</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）。例如，定义 city 的范围为类 City，那么我们就可以得出 Arica —type→ City。</a:t>
            </a:r>
          </a:p>
        </p:txBody>
      </p:sp>
      <p:pic>
        <p:nvPicPr>
          <p:cNvPr id="3" name="图片 2"/>
          <p:cNvPicPr>
            <a:picLocks noChangeAspect="1"/>
          </p:cNvPicPr>
          <p:nvPr/>
        </p:nvPicPr>
        <p:blipFill>
          <a:blip r:embed="rId3"/>
          <a:stretch>
            <a:fillRect/>
          </a:stretch>
        </p:blipFill>
        <p:spPr>
          <a:xfrm>
            <a:off x="6435725" y="2379345"/>
            <a:ext cx="1875155" cy="1435100"/>
          </a:xfrm>
          <a:prstGeom prst="rect">
            <a:avLst/>
          </a:prstGeom>
        </p:spPr>
      </p:pic>
      <p:pic>
        <p:nvPicPr>
          <p:cNvPr id="8" name="图片 7"/>
          <p:cNvPicPr>
            <a:picLocks noChangeAspect="1"/>
          </p:cNvPicPr>
          <p:nvPr/>
        </p:nvPicPr>
        <p:blipFill>
          <a:blip r:embed="rId4"/>
          <a:stretch>
            <a:fillRect/>
          </a:stretch>
        </p:blipFill>
        <p:spPr>
          <a:xfrm>
            <a:off x="1144905" y="2056765"/>
            <a:ext cx="4495800" cy="2400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43280" y="1016635"/>
            <a:ext cx="10505440" cy="1432560"/>
          </a:xfrm>
          <a:prstGeom prst="rect">
            <a:avLst/>
          </a:prstGeom>
          <a:noFill/>
        </p:spPr>
        <p:txBody>
          <a:bodyPr wrap="square" rtlCol="0">
            <a:spAutoFit/>
          </a:bodyPr>
          <a:lstStyle/>
          <a:p>
            <a:pPr lvl="0" algn="l" defTabSz="1216025" eaLnBrk="1" hangingPunct="1">
              <a:lnSpc>
                <a:spcPct val="150000"/>
              </a:lnSpc>
              <a:spcBef>
                <a:spcPct val="20000"/>
              </a:spcBef>
            </a:pPr>
            <a:r>
              <a:rPr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语义模式的标准</a:t>
            </a:r>
            <a:r>
              <a:rPr 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用于 RDF 图的「RDF 模式</a:t>
            </a:r>
            <a:r>
              <a:rPr 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（RDF Schema ）</a:t>
            </a:r>
            <a:r>
              <a:rPr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a:p>
            <a:pPr marL="457200" lvl="0" indent="-457200" algn="l" defTabSz="1216025" eaLnBrk="1" hangingPunct="1">
              <a:lnSpc>
                <a:spcPct val="150000"/>
              </a:lnSpc>
              <a:spcBef>
                <a:spcPct val="20000"/>
              </a:spcBef>
              <a:buFont typeface="Wingdings" panose="05000000000000000000" charset="0"/>
              <a:buChar char="l"/>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其允许在 RDF 图中为类和属性定义子类、子属性、领域以及范围，这些定义可以被序列化为一个图。下表说明了这些特征的语义，并在下图中给出了一个具体的例子，这些定义可以被嵌入到数据图之中。</a:t>
            </a:r>
            <a:r>
              <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pic>
        <p:nvPicPr>
          <p:cNvPr id="2" name="图片 1"/>
          <p:cNvPicPr>
            <a:picLocks noChangeAspect="1"/>
          </p:cNvPicPr>
          <p:nvPr/>
        </p:nvPicPr>
        <p:blipFill>
          <a:blip r:embed="rId3"/>
          <a:stretch>
            <a:fillRect/>
          </a:stretch>
        </p:blipFill>
        <p:spPr>
          <a:xfrm>
            <a:off x="2611120" y="2758440"/>
            <a:ext cx="6407150" cy="3143250"/>
          </a:xfrm>
          <a:prstGeom prst="rect">
            <a:avLst/>
          </a:prstGeom>
        </p:spPr>
      </p:pic>
      <p:pic>
        <p:nvPicPr>
          <p:cNvPr id="5" name="图片 4">
            <a:extLst>
              <a:ext uri="{FF2B5EF4-FFF2-40B4-BE49-F238E27FC236}">
                <a16:creationId xmlns:a16="http://schemas.microsoft.com/office/drawing/2014/main" id="{BC394050-D38E-6B47-B6DB-54471DAA6BA2}"/>
              </a:ext>
            </a:extLst>
          </p:cNvPr>
          <p:cNvPicPr>
            <a:picLocks noChangeAspect="1"/>
          </p:cNvPicPr>
          <p:nvPr/>
        </p:nvPicPr>
        <p:blipFill>
          <a:blip r:embed="rId3"/>
          <a:stretch>
            <a:fillRect/>
          </a:stretch>
        </p:blipFill>
        <p:spPr>
          <a:xfrm>
            <a:off x="2611120" y="2758440"/>
            <a:ext cx="6407150" cy="3143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8"/>
          <p:cNvSpPr txBox="1"/>
          <p:nvPr/>
        </p:nvSpPr>
        <p:spPr>
          <a:xfrm>
            <a:off x="843280" y="1016635"/>
            <a:ext cx="10505440" cy="4337050"/>
          </a:xfrm>
          <a:prstGeom prst="rect">
            <a:avLst/>
          </a:prstGeom>
          <a:noFill/>
        </p:spPr>
        <p:txBody>
          <a:bodyPr wrap="square" rtlCol="0">
            <a:spAutoFit/>
          </a:bodyPr>
          <a:lstStyle/>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3.1.2</a:t>
            </a: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验证模式（Validating schema）</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在上述的图中，我们希望确保所有事件都有至少一个名称、地点、起始时间（用户需要得到的最少信息），同时事件的城市的类型被声明为城市（而不是直接推理）我们可以通过「</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验证模式</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」（validating schema）来定义这些约束。</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定义：定义一个验证模式的标准方法是使用「</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形状</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」（shapes）</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sym typeface="Arial" panose="020B0604020202020204" pitchFamily="34" charset="0"/>
              </a:rPr>
              <a:t>形状</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」以数据图中的节点集合为「</a:t>
            </a:r>
            <a:r>
              <a:rPr lang="zh-CN" altLang="en-US"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目标</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」，并对这些节点指定「</a:t>
            </a:r>
            <a:r>
              <a:rPr lang="zh-CN" altLang="en-US"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约束</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」（constraint）</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作为「</a:t>
            </a:r>
            <a:r>
              <a:rPr lang="zh-CN" altLang="en-US" dirty="0">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目标</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」的节点集合可以通过多种方式定义，如</a:t>
            </a:r>
            <a:r>
              <a:rPr lang="zh-CN" altLang="en-US"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一个类的所有实例</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一个属性的领域</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或</a:t>
            </a:r>
            <a:r>
              <a:rPr lang="zh-CN" altLang="en-US"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范围</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一个查询的结果</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等。</a:t>
            </a:r>
          </a:p>
          <a:p>
            <a:pPr marL="457200" lvl="0" indent="-457200" algn="l" defTabSz="1216025" eaLnBrk="1" hangingPunct="1">
              <a:lnSpc>
                <a:spcPct val="150000"/>
              </a:lnSpc>
              <a:spcBef>
                <a:spcPct val="20000"/>
              </a:spcBef>
              <a:buFont typeface="Wingdings" panose="05000000000000000000" charset="0"/>
              <a:buChar char="l"/>
            </a:pP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基于目标节点，我们可以定义「</a:t>
            </a:r>
            <a:r>
              <a:rPr lang="zh-CN" altLang="en-US" dirty="0">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约束</a:t>
            </a:r>
            <a:r>
              <a:rPr lang="zh-CN" altLang="en-US"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」，约束这些节点的给定属性的数量或类型。</a:t>
            </a:r>
          </a:p>
        </p:txBody>
      </p:sp>
      <p:pic>
        <p:nvPicPr>
          <p:cNvPr id="156" name="图片 155" descr="院标lan"/>
          <p:cNvPicPr>
            <a:picLocks noChangeAspect="1"/>
          </p:cNvPicPr>
          <p:nvPr/>
        </p:nvPicPr>
        <p:blipFill>
          <a:blip r:embed="rId2"/>
          <a:stretch>
            <a:fillRect/>
          </a:stretch>
        </p:blipFill>
        <p:spPr>
          <a:xfrm>
            <a:off x="278130" y="270510"/>
            <a:ext cx="2932430" cy="746125"/>
          </a:xfrm>
          <a:prstGeom prst="rect">
            <a:avLst/>
          </a:prstGeom>
        </p:spPr>
      </p:pic>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2847</Words>
  <Application>Microsoft Macintosh PowerPoint</Application>
  <PresentationFormat>宽屏</PresentationFormat>
  <Paragraphs>131</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-apple-system</vt:lpstr>
      <vt:lpstr>微软雅黑</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水彩墨迹</dc:title>
  <dc:creator>第一PPT</dc:creator>
  <cp:keywords>www.1ppt.com</cp:keywords>
  <dc:description>第一PPT，www.1ppt.com</dc:description>
  <cp:lastModifiedBy>ven kro</cp:lastModifiedBy>
  <cp:revision>95</cp:revision>
  <dcterms:created xsi:type="dcterms:W3CDTF">1900-01-01T00:00:00Z</dcterms:created>
  <dcterms:modified xsi:type="dcterms:W3CDTF">2022-03-28T09:07:05Z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96CA18F4ECB843558C64F75E64FB1CD4</vt:lpwstr>
  </property>
</Properties>
</file>