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2.xml" ContentType="application/vnd.openxmlformats-officedocument.presentationml.notesSlide+xml"/>
  <Override PartName="/ppt/tags/tag139.xml" ContentType="application/vnd.openxmlformats-officedocument.presentationml.tags+xml"/>
  <Override PartName="/ppt/notesSlides/notesSlide3.xml" ContentType="application/vnd.openxmlformats-officedocument.presentationml.notesSlide+xml"/>
  <Override PartName="/ppt/tags/tag140.xml" ContentType="application/vnd.openxmlformats-officedocument.presentationml.tags+xml"/>
  <Override PartName="/ppt/notesSlides/notesSlide4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5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6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7.xml" ContentType="application/vnd.openxmlformats-officedocument.presentationml.notesSlide+xml"/>
  <Override PartName="/ppt/tags/tag150.xml" ContentType="application/vnd.openxmlformats-officedocument.presentationml.tags+xml"/>
  <Override PartName="/ppt/notesSlides/notesSlide8.xml" ContentType="application/vnd.openxmlformats-officedocument.presentationml.notesSlide+xml"/>
  <Override PartName="/ppt/tags/tag151.xml" ContentType="application/vnd.openxmlformats-officedocument.presentationml.tags+xml"/>
  <Override PartName="/ppt/notesSlides/notesSlide9.xml" ContentType="application/vnd.openxmlformats-officedocument.presentationml.notesSlide+xml"/>
  <Override PartName="/ppt/tags/tag152.xml" ContentType="application/vnd.openxmlformats-officedocument.presentationml.tags+xml"/>
  <Override PartName="/ppt/notesSlides/notesSlide10.xml" ContentType="application/vnd.openxmlformats-officedocument.presentationml.notesSlide+xml"/>
  <Override PartName="/ppt/tags/tag153.xml" ContentType="application/vnd.openxmlformats-officedocument.presentationml.tags+xml"/>
  <Override PartName="/ppt/notesSlides/notesSlide11.xml" ContentType="application/vnd.openxmlformats-officedocument.presentationml.notesSlide+xml"/>
  <Override PartName="/ppt/tags/tag154.xml" ContentType="application/vnd.openxmlformats-officedocument.presentationml.tags+xml"/>
  <Override PartName="/ppt/notesSlides/notesSlide12.xml" ContentType="application/vnd.openxmlformats-officedocument.presentationml.notesSlide+xml"/>
  <Override PartName="/ppt/tags/tag155.xml" ContentType="application/vnd.openxmlformats-officedocument.presentationml.tags+xml"/>
  <Override PartName="/ppt/notesSlides/notesSlide13.xml" ContentType="application/vnd.openxmlformats-officedocument.presentationml.notesSlide+xml"/>
  <Override PartName="/ppt/tags/tag156.xml" ContentType="application/vnd.openxmlformats-officedocument.presentationml.tags+xml"/>
  <Override PartName="/ppt/notesSlides/notesSlide14.xml" ContentType="application/vnd.openxmlformats-officedocument.presentationml.notesSlide+xml"/>
  <Override PartName="/ppt/tags/tag157.xml" ContentType="application/vnd.openxmlformats-officedocument.presentationml.tags+xml"/>
  <Override PartName="/ppt/notesSlides/notesSlide15.xml" ContentType="application/vnd.openxmlformats-officedocument.presentationml.notesSlide+xml"/>
  <Override PartName="/ppt/tags/tag158.xml" ContentType="application/vnd.openxmlformats-officedocument.presentationml.tags+xml"/>
  <Override PartName="/ppt/notesSlides/notesSlide16.xml" ContentType="application/vnd.openxmlformats-officedocument.presentationml.notesSlide+xml"/>
  <Override PartName="/ppt/tags/tag159.xml" ContentType="application/vnd.openxmlformats-officedocument.presentationml.tags+xml"/>
  <Override PartName="/ppt/notesSlides/notesSlide17.xml" ContentType="application/vnd.openxmlformats-officedocument.presentationml.notesSlide+xml"/>
  <Override PartName="/ppt/tags/tag160.xml" ContentType="application/vnd.openxmlformats-officedocument.presentationml.tags+xml"/>
  <Override PartName="/ppt/notesSlides/notesSlide18.xml" ContentType="application/vnd.openxmlformats-officedocument.presentationml.notesSlide+xml"/>
  <Override PartName="/ppt/tags/tag161.xml" ContentType="application/vnd.openxmlformats-officedocument.presentationml.tags+xml"/>
  <Override PartName="/ppt/notesSlides/notesSlide19.xml" ContentType="application/vnd.openxmlformats-officedocument.presentationml.notesSlide+xml"/>
  <Override PartName="/ppt/tags/tag162.xml" ContentType="application/vnd.openxmlformats-officedocument.presentationml.tags+xml"/>
  <Override PartName="/ppt/notesSlides/notesSlide20.xml" ContentType="application/vnd.openxmlformats-officedocument.presentationml.notesSlide+xml"/>
  <Override PartName="/ppt/tags/tag163.xml" ContentType="application/vnd.openxmlformats-officedocument.presentationml.tags+xml"/>
  <Override PartName="/ppt/notesSlides/notesSlide21.xml" ContentType="application/vnd.openxmlformats-officedocument.presentationml.notesSlide+xml"/>
  <Override PartName="/ppt/tags/tag164.xml" ContentType="application/vnd.openxmlformats-officedocument.presentationml.tags+xml"/>
  <Override PartName="/ppt/notesSlides/notesSlide22.xml" ContentType="application/vnd.openxmlformats-officedocument.presentationml.notesSlide+xml"/>
  <Override PartName="/ppt/tags/tag165.xml" ContentType="application/vnd.openxmlformats-officedocument.presentationml.tags+xml"/>
  <Override PartName="/ppt/notesSlides/notesSlide23.xml" ContentType="application/vnd.openxmlformats-officedocument.presentationml.notesSlide+xml"/>
  <Override PartName="/ppt/tags/tag166.xml" ContentType="application/vnd.openxmlformats-officedocument.presentationml.tags+xml"/>
  <Override PartName="/ppt/notesSlides/notesSlide24.xml" ContentType="application/vnd.openxmlformats-officedocument.presentationml.notesSlide+xml"/>
  <Override PartName="/ppt/tags/tag167.xml" ContentType="application/vnd.openxmlformats-officedocument.presentationml.tags+xml"/>
  <Override PartName="/ppt/notesSlides/notesSlide25.xml" ContentType="application/vnd.openxmlformats-officedocument.presentationml.notesSlide+xml"/>
  <Override PartName="/ppt/tags/tag1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56" r:id="rId3"/>
    <p:sldId id="305" r:id="rId4"/>
    <p:sldId id="257" r:id="rId5"/>
    <p:sldId id="367" r:id="rId6"/>
    <p:sldId id="368" r:id="rId7"/>
    <p:sldId id="365" r:id="rId8"/>
    <p:sldId id="393" r:id="rId9"/>
    <p:sldId id="260" r:id="rId10"/>
    <p:sldId id="359" r:id="rId11"/>
    <p:sldId id="261" r:id="rId12"/>
    <p:sldId id="361" r:id="rId13"/>
    <p:sldId id="259" r:id="rId14"/>
    <p:sldId id="277" r:id="rId15"/>
    <p:sldId id="362" r:id="rId16"/>
    <p:sldId id="262" r:id="rId17"/>
    <p:sldId id="394" r:id="rId18"/>
    <p:sldId id="335" r:id="rId19"/>
    <p:sldId id="264" r:id="rId20"/>
    <p:sldId id="272" r:id="rId21"/>
    <p:sldId id="329" r:id="rId22"/>
    <p:sldId id="330" r:id="rId23"/>
    <p:sldId id="336" r:id="rId24"/>
    <p:sldId id="337" r:id="rId25"/>
    <p:sldId id="339" r:id="rId26"/>
    <p:sldId id="331" r:id="rId27"/>
    <p:sldId id="340" r:id="rId28"/>
    <p:sldId id="341" r:id="rId29"/>
    <p:sldId id="342" r:id="rId30"/>
    <p:sldId id="33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582"/>
      </p:cViewPr>
      <p:guideLst>
        <p:guide orient="horz" pos="20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0"/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0"/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2022/3/30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2022/3/30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7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5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jpe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jpe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1.xml"/><Relationship Id="rId5" Type="http://schemas.openxmlformats.org/officeDocument/2006/relationships/image" Target="../media/image25.png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2.xml"/><Relationship Id="rId5" Type="http://schemas.openxmlformats.org/officeDocument/2006/relationships/image" Target="../media/image26.pn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Relationship Id="rId5" Type="http://schemas.openxmlformats.org/officeDocument/2006/relationships/image" Target="../media/image27.png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.jpe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image" Target="../media/image1.jpe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/>
              <a:t>知识图谱原理与应用</a:t>
            </a:r>
            <a:br>
              <a:rPr lang="zh-CN" altLang="en-US" sz="5400" dirty="0"/>
            </a:br>
            <a:r>
              <a:rPr lang="en-US" altLang="zh-CN" sz="5400" dirty="0"/>
              <a:t>            </a:t>
            </a:r>
            <a:r>
              <a:rPr lang="en-US" altLang="zh-CN" sz="2800" dirty="0"/>
              <a:t>—— </a:t>
            </a:r>
            <a:r>
              <a:rPr lang="zh-CN" altLang="en-US" sz="2800" dirty="0"/>
              <a:t>第四章基于演绎的知识图谱推理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4394653"/>
            <a:ext cx="9799200" cy="1472400"/>
          </a:xfrm>
        </p:spPr>
        <p:txBody>
          <a:bodyPr/>
          <a:lstStyle/>
          <a:p>
            <a:r>
              <a:rPr lang="zh-CN" altLang="en-US" dirty="0"/>
              <a:t>汇报人：张国强</a:t>
            </a:r>
            <a:r>
              <a:rPr lang="en-US" altLang="zh-CN" dirty="0"/>
              <a:t> </a:t>
            </a:r>
            <a:r>
              <a:rPr lang="zh-CN" altLang="en-US" dirty="0"/>
              <a:t>燕聪</a:t>
            </a:r>
            <a:r>
              <a:rPr lang="en-US" altLang="zh-CN" dirty="0"/>
              <a:t> </a:t>
            </a:r>
            <a:r>
              <a:rPr lang="zh-CN" altLang="en-US" dirty="0"/>
              <a:t>郭金晖</a:t>
            </a: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8080" y="480060"/>
            <a:ext cx="2812415" cy="563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95" y="194945"/>
            <a:ext cx="2812415" cy="563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0915" y="1138555"/>
            <a:ext cx="9461500" cy="5539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各种假设的作用：</a:t>
            </a:r>
          </a:p>
          <a:p>
            <a:r>
              <a:rPr lang="zh-CN" altLang="en-US" sz="2400"/>
              <a:t>【</a:t>
            </a:r>
            <a:r>
              <a:rPr lang="zh-CN" altLang="en-US" sz="2400">
                <a:solidFill>
                  <a:schemeClr val="accent3"/>
                </a:solidFill>
              </a:rPr>
              <a:t>定义了哪些解释是合法的，以及特定的解释满足哪些数据图</a:t>
            </a:r>
            <a:r>
              <a:rPr lang="zh-CN" altLang="en-US" sz="2400"/>
              <a:t>】</a:t>
            </a:r>
          </a:p>
          <a:p>
            <a:endParaRPr lang="zh-CN" altLang="en-US"/>
          </a:p>
          <a:p>
            <a:r>
              <a:rPr lang="zh-CN" altLang="en-US"/>
              <a:t>UNA 假设：不允许解释将两个不同名称的节点映射为同一个实体</a:t>
            </a:r>
          </a:p>
          <a:p>
            <a:r>
              <a:rPr lang="zh-CN" altLang="en-US"/>
              <a:t>NUNA ：</a:t>
            </a:r>
            <a:r>
              <a:rPr lang="en-US" altLang="zh-CN"/>
              <a:t>     </a:t>
            </a:r>
            <a:r>
              <a:rPr lang="zh-CN" altLang="en-US"/>
              <a:t>允许这种解释</a:t>
            </a:r>
          </a:p>
          <a:p>
            <a:r>
              <a:rPr lang="zh-CN" altLang="en-US"/>
              <a:t>CWA 假设：一个包含边 x —flight→ y 的领域图只能满足包含对应边 x —p→ y 的数据图，</a:t>
            </a:r>
          </a:p>
          <a:p>
            <a:r>
              <a:rPr lang="zh-CN" altLang="en-US"/>
              <a:t>OWA 假设：同样的领域图则可以满足不包含对应边的数据图，只要其没有相矛盾的边</a:t>
            </a:r>
          </a:p>
          <a:p>
            <a:endParaRPr lang="zh-CN" altLang="en-US"/>
          </a:p>
          <a:p>
            <a:r>
              <a:rPr lang="zh-CN" altLang="en-US">
                <a:solidFill>
                  <a:schemeClr val="accent3"/>
                </a:solidFill>
              </a:rPr>
              <a:t>OWL 中采用了「非唯一命名」和「开放世界」假设</a:t>
            </a:r>
            <a:r>
              <a:rPr lang="zh-CN" altLang="en-US"/>
              <a:t>：</a:t>
            </a:r>
          </a:p>
          <a:p>
            <a:r>
              <a:rPr lang="zh-CN" altLang="en-US"/>
              <a:t>【数据图中的多个节点/边可能指向相同的实体/关系，以及任何不在数据图中的事实并不假定为 false】</a:t>
            </a:r>
          </a:p>
          <a:p>
            <a:endParaRPr lang="zh-CN" altLang="en-US"/>
          </a:p>
          <a:p>
            <a:r>
              <a:rPr lang="zh-CN" altLang="en-US"/>
              <a:t>在这些基础假设之上，我们可以将数据图中的某些模式通过「语义条件」（semantic conditions）和领域图关联起来，</a:t>
            </a:r>
            <a:r>
              <a:rPr lang="zh-CN" altLang="en-US">
                <a:solidFill>
                  <a:schemeClr val="accent3"/>
                </a:solidFill>
              </a:rPr>
              <a:t>语义条件的作用是定义哪些解释是满足对应的模式的</a:t>
            </a:r>
            <a:r>
              <a:rPr lang="zh-CN" altLang="en-US"/>
              <a:t>。</a:t>
            </a:r>
          </a:p>
          <a:p>
            <a:r>
              <a:rPr lang="zh-CN" altLang="en-US"/>
              <a:t>例：我们可以定义一个语义条件来声明如果数据图中包含边 p —subp. of→ q ，那么对于领域图中的任意边 x —p→ y ，都必须有一条对应的边 x —q→ y 来满足数据图。</a:t>
            </a:r>
          </a:p>
          <a:p>
            <a:endParaRPr lang="zh-CN" altLang="en-US"/>
          </a:p>
          <a:p>
            <a:r>
              <a:rPr lang="zh-CN" altLang="en-US"/>
              <a:t>【这些语义条件即构成了一个本体语言的特征，下面通过抽象化的图形表示来介绍 OWL 的主要特征】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7180" y="194945"/>
            <a:ext cx="50044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/>
              <a:t>varies of assumption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20" y="66745"/>
            <a:ext cx="10969200" cy="705600"/>
          </a:xfrm>
        </p:spPr>
        <p:txBody>
          <a:bodyPr/>
          <a:lstStyle/>
          <a:p>
            <a:r>
              <a:rPr lang="en-US" altLang="zh-CN" sz="2000" dirty="0"/>
              <a:t>1.2Individuals</a:t>
            </a:r>
            <a:r>
              <a:rPr lang="zh-CN" altLang="en-US" sz="2000" dirty="0"/>
              <a:t>（个体）</a:t>
            </a: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585" y="66675"/>
            <a:ext cx="2812415" cy="563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235" y="2478405"/>
            <a:ext cx="9566275" cy="41598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9760" y="1113155"/>
            <a:ext cx="11176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个体：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     </a:t>
            </a:r>
            <a:r>
              <a:rPr lang="zh-CN" altLang="en-US" sz="2400">
                <a:solidFill>
                  <a:srgbClr val="FF0000"/>
                </a:solidFill>
              </a:rPr>
              <a:t>具体的实例（</a:t>
            </a:r>
            <a:r>
              <a:rPr lang="en-US" altLang="zh-CN" sz="2400">
                <a:solidFill>
                  <a:srgbClr val="FF0000"/>
                </a:solidFill>
              </a:rPr>
              <a:t>santiago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en-US" altLang="zh-CN" sz="2400">
                <a:solidFill>
                  <a:srgbClr val="FF0000"/>
                </a:solidFill>
              </a:rPr>
              <a:t>EID16</a:t>
            </a:r>
            <a:r>
              <a:rPr lang="zh-CN" altLang="en-US" sz="2400">
                <a:solidFill>
                  <a:srgbClr val="FF0000"/>
                </a:solidFill>
              </a:rPr>
              <a:t>），通常与属性（</a:t>
            </a:r>
            <a:r>
              <a:rPr lang="en-US" altLang="zh-CN" sz="2400">
                <a:solidFill>
                  <a:srgbClr val="FF0000"/>
                </a:solidFill>
              </a:rPr>
              <a:t>property</a:t>
            </a:r>
            <a:r>
              <a:rPr lang="zh-CN" altLang="en-US" sz="2400">
                <a:solidFill>
                  <a:srgbClr val="FF0000"/>
                </a:solidFill>
              </a:rPr>
              <a:t>），和类（</a:t>
            </a:r>
            <a:r>
              <a:rPr lang="en-US" altLang="zh-CN" sz="2400">
                <a:solidFill>
                  <a:srgbClr val="FF0000"/>
                </a:solidFill>
              </a:rPr>
              <a:t>classes</a:t>
            </a:r>
            <a:r>
              <a:rPr lang="zh-CN" altLang="en-US" sz="2400">
                <a:solidFill>
                  <a:srgbClr val="FF0000"/>
                </a:solidFill>
              </a:rPr>
              <a:t>），相区分。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85" y="118180"/>
            <a:ext cx="10969200" cy="705600"/>
          </a:xfrm>
        </p:spPr>
        <p:txBody>
          <a:bodyPr/>
          <a:lstStyle/>
          <a:p>
            <a:r>
              <a:rPr lang="en-US" altLang="zh-CN" sz="2000" dirty="0"/>
              <a:t>1.3 Properties</a:t>
            </a:r>
            <a:r>
              <a:rPr lang="zh-CN" altLang="en-US" sz="2000" dirty="0"/>
              <a:t>（属性）</a:t>
            </a: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890" y="153670"/>
            <a:ext cx="2812415" cy="563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t="1645" r="4631" b="1880"/>
          <a:stretch>
            <a:fillRect/>
          </a:stretch>
        </p:blipFill>
        <p:spPr>
          <a:xfrm>
            <a:off x="2450465" y="648335"/>
            <a:ext cx="7290435" cy="6044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145" y="68650"/>
            <a:ext cx="10969200" cy="705600"/>
          </a:xfrm>
        </p:spPr>
        <p:txBody>
          <a:bodyPr/>
          <a:lstStyle/>
          <a:p>
            <a:r>
              <a:rPr lang="en-US" altLang="zh-CN" sz="2000" dirty="0"/>
              <a:t>1.4  Classes</a:t>
            </a:r>
            <a:r>
              <a:rPr lang="zh-CN" altLang="en-US" sz="2000" dirty="0"/>
              <a:t>（类）</a:t>
            </a: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585" y="139700"/>
            <a:ext cx="2812415" cy="563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t="1314" r="2347" b="1790"/>
          <a:stretch>
            <a:fillRect/>
          </a:stretch>
        </p:blipFill>
        <p:spPr>
          <a:xfrm>
            <a:off x="3227705" y="308610"/>
            <a:ext cx="6050280" cy="65493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70" y="607765"/>
            <a:ext cx="10969200" cy="705600"/>
          </a:xfrm>
        </p:spPr>
        <p:txBody>
          <a:bodyPr/>
          <a:lstStyle/>
          <a:p>
            <a:r>
              <a:rPr lang="en-US" altLang="zh-CN" dirty="0"/>
              <a:t>1.5 Other features.</a:t>
            </a:r>
            <a:r>
              <a:rPr lang="zh-CN" altLang="en-US" dirty="0"/>
              <a:t>（其它特征）</a:t>
            </a: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720" y="99695"/>
            <a:ext cx="2812415" cy="563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7100" y="1624965"/>
            <a:ext cx="1101915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/>
              <a:t>1</a:t>
            </a:r>
            <a:r>
              <a:rPr lang="zh-CN" altLang="en-US" sz="2000"/>
              <a:t>：「注解属性」（annotation properties）：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【提供本体的元数据，例如版本信息】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2</a:t>
            </a:r>
            <a:r>
              <a:rPr lang="zh-CN" altLang="en-US" sz="2000"/>
              <a:t>：「数据类型属性和对象属性」（datatype</a:t>
            </a:r>
            <a:r>
              <a:rPr lang="en-US" altLang="zh-CN" sz="2000"/>
              <a:t> </a:t>
            </a:r>
            <a:r>
              <a:rPr lang="zh-CN" altLang="en-US" sz="2000"/>
              <a:t>， object properties）：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【将指向数据类型值的属性与指向个体的属性区分开来】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3</a:t>
            </a:r>
            <a:r>
              <a:rPr lang="zh-CN" altLang="en-US" sz="2000"/>
              <a:t>：「数据类型限制」（datatype facets）：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【对数据类型值添加限制，如具体的类型与大小范围】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更多 OWL 的细节，可参考 OWL2 官方文档：</a:t>
            </a:r>
          </a:p>
          <a:p>
            <a:endParaRPr lang="zh-CN" altLang="en-US" sz="2000"/>
          </a:p>
          <a:p>
            <a:r>
              <a:rPr lang="en-US" altLang="zh-CN" sz="2000"/>
              <a:t>				</a:t>
            </a:r>
            <a:r>
              <a:rPr lang="zh-CN" altLang="en-US" sz="2000"/>
              <a:t>https://www.w3.org/TR/2012/REC-owl2-primer-20121211/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语义和蕴涵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501052"/>
            <a:ext cx="10969200" cy="4759200"/>
          </a:xfrm>
        </p:spPr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在上面的表格中列出的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pingfang SC"/>
              </a:rPr>
              <a:t>「条件」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condition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）声明了每个特征应该如何被解释，这即引发了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pingfang SC"/>
              </a:rPr>
              <a:t>「蕴涵」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entailments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）。下面我们将对条件如何产生蕴涵进行详细的描述。</a:t>
            </a:r>
            <a:endParaRPr lang="zh-CN" altLang="en-US" sz="2400" dirty="0"/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470" y="201930"/>
            <a:ext cx="2812415" cy="563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模型论语义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9200" cy="47593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对于上述表格中描述的每条公理，当将其添加到一张图中，即会触发某些满足该图的解释的条件，我们将这些满足图的解释称为图的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「模型」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model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）。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zh-CN" dirty="0">
                <a:solidFill>
                  <a:srgbClr val="333333"/>
                </a:solidFill>
                <a:latin typeface="pingfang SC"/>
              </a:rPr>
              <a:t>如果我们只考虑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下表</a:t>
            </a:r>
            <a:r>
              <a:rPr lang="zh-CN" altLang="zh-CN" dirty="0">
                <a:solidFill>
                  <a:srgbClr val="333333"/>
                </a:solidFill>
                <a:latin typeface="pingfang SC"/>
              </a:rPr>
              <a:t>中的断言特征的基本条件，使得对于图中的每个边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                           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，我们都可以用图模型进行解释，即模型中必定存在一个关系                        。</a:t>
            </a: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080" y="480060"/>
            <a:ext cx="2812415" cy="5638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ED3B2F-02C9-4DAD-9B21-9FCAFD44A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74" y="3153064"/>
            <a:ext cx="7383312" cy="33298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4A4740-DDF6-4805-A0D0-57CF311A54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81" y="2315836"/>
            <a:ext cx="1870660" cy="499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4696BC6-300A-421C-B7E4-8BD7963DA1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74" y="2686527"/>
            <a:ext cx="1480419" cy="46653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模型论语义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9200" cy="47593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考虑到模型中可能存在其他关系（在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OWA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假设下），任何图的模型的数量都是无限的。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假设我们可以将图中的多个节点映射到模型中的一个实体（在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NUNA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假设下），只要边没有非反身特征的限制，则                       可以是任何一个图的模型，只要图中存在边                   （将所有节点指向同一实体）。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当我们将公理及其相关条件添加到图中时，就限制了图的模型。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pingfang SC"/>
              </a:rPr>
              <a:t>	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例如，考虑一个有两条边的图                  和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                      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解释为 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pingfang SC"/>
              </a:rPr>
              <a:t>		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这就不是一个打破了非反身特征的限制的模型。</a:t>
            </a: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585" y="187325"/>
            <a:ext cx="2812415" cy="5638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70" y="2398122"/>
            <a:ext cx="1326762" cy="377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528" y="2398122"/>
            <a:ext cx="1074916" cy="377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142" y="3747769"/>
            <a:ext cx="1085788" cy="38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91" y="3712065"/>
            <a:ext cx="1833456" cy="38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530" y="4159091"/>
            <a:ext cx="4237049" cy="576833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蕴涵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我们称一张图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「蕴涵」（</a:t>
            </a:r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entails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）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了另一张图，当且仅当前者的任意模型也是后者的一个模型。直观来看这就意味着前一张图包含了后一张图中的所有信息，即后一张图为前一张图的逻辑结果。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例如：考虑图                                                          和图                                      ，后者中的所有模型都必须满足                                ，但前者的所有模型也必须有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  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这一条件，并且进一步必须满足子类关系，这要求                               也保持不变。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	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因此，得出结论：后一个图的任何模型都必须是前一个图的模型，即前一个图蕴涵后一个图。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585" y="99060"/>
            <a:ext cx="2812415" cy="5638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39" y="2355056"/>
            <a:ext cx="3807776" cy="37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869" y="2355057"/>
            <a:ext cx="2399335" cy="37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95" y="2729071"/>
            <a:ext cx="2187320" cy="37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738" y="2729071"/>
            <a:ext cx="3147862" cy="306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48" y="3199910"/>
            <a:ext cx="2012288" cy="374014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if-then</a:t>
            </a:r>
            <a:r>
              <a:rPr lang="zh-CN" altLang="en-US" dirty="0"/>
              <a:t>与</a:t>
            </a:r>
            <a:r>
              <a:rPr lang="en-US" altLang="zh-CN" dirty="0"/>
              <a:t>if-and-only-if</a:t>
            </a:r>
            <a:r>
              <a:rPr lang="zh-CN" altLang="en-US" dirty="0"/>
              <a:t>语义</a:t>
            </a: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075" y="44450"/>
            <a:ext cx="2812415" cy="56388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/>
        </p:nvSpPr>
        <p:spPr>
          <a:xfrm>
            <a:off x="608330" y="1490345"/>
            <a:ext cx="10969200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zh-CN" altLang="en-US" dirty="0">
                <a:solidFill>
                  <a:srgbClr val="333333"/>
                </a:solidFill>
                <a:latin typeface="pingfang SC"/>
                <a:sym typeface="+mn-ea"/>
              </a:rPr>
              <a:t>考虑图                  会            和  图                               。</a:t>
            </a:r>
            <a:endParaRPr lang="en-US" altLang="zh-CN" dirty="0">
              <a:solidFill>
                <a:srgbClr val="333333"/>
              </a:solidFill>
              <a:latin typeface="pingfang SC"/>
              <a:sym typeface="+mn-ea"/>
            </a:endParaRPr>
          </a:p>
          <a:p>
            <a:pPr algn="l">
              <a:buClrTx/>
              <a:buSzTx/>
            </a:pPr>
            <a:r>
              <a:rPr lang="zh-CN" altLang="en-US" dirty="0">
                <a:solidFill>
                  <a:srgbClr val="333333"/>
                </a:solidFill>
                <a:latin typeface="pingfang SC"/>
                <a:sym typeface="+mn-ea"/>
              </a:rPr>
              <a:t>它们在域图中得出相同的语义条件，但这两张图是否相互蕴涵呢？</a:t>
            </a:r>
            <a:endParaRPr lang="en-US" altLang="zh-CN" dirty="0">
              <a:solidFill>
                <a:srgbClr val="333333"/>
              </a:solidFill>
              <a:latin typeface="pingfang SC"/>
              <a:sym typeface="+mn-ea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dirty="0">
                <a:solidFill>
                  <a:srgbClr val="333333"/>
                </a:solidFill>
                <a:latin typeface="pingfang SC"/>
                <a:sym typeface="+mn-ea"/>
              </a:rPr>
              <a:t>    </a:t>
            </a:r>
            <a:r>
              <a:rPr lang="zh-CN" altLang="en-US" dirty="0">
                <a:solidFill>
                  <a:srgbClr val="333333"/>
                </a:solidFill>
                <a:latin typeface="pingfang SC"/>
                <a:sym typeface="+mn-ea"/>
              </a:rPr>
              <a:t>答案取决于领域图应用的语义。我们可以考虑两个语义。</a:t>
            </a:r>
            <a:endParaRPr lang="en-US" altLang="zh-CN" dirty="0">
              <a:solidFill>
                <a:srgbClr val="333333"/>
              </a:solidFill>
              <a:latin typeface="pingfang SC"/>
              <a:sym typeface="+mn-ea"/>
            </a:endParaRPr>
          </a:p>
          <a:p>
            <a:pPr marL="0" indent="0" algn="l">
              <a:buClrTx/>
              <a:buSzTx/>
              <a:buNone/>
            </a:pPr>
            <a:r>
              <a:rPr lang="zh-CN" altLang="en-US" dirty="0">
                <a:solidFill>
                  <a:srgbClr val="333333"/>
                </a:solidFill>
                <a:latin typeface="pingfang SC"/>
                <a:sym typeface="+mn-ea"/>
              </a:rPr>
              <a:t>     在</a:t>
            </a:r>
            <a:r>
              <a:rPr lang="en-US" altLang="zh-CN" dirty="0">
                <a:solidFill>
                  <a:srgbClr val="333333"/>
                </a:solidFill>
                <a:latin typeface="pingfang SC"/>
                <a:sym typeface="+mn-ea"/>
              </a:rPr>
              <a:t>if-then</a:t>
            </a:r>
            <a:r>
              <a:rPr lang="zh-CN" altLang="en-US" dirty="0">
                <a:solidFill>
                  <a:srgbClr val="333333"/>
                </a:solidFill>
                <a:latin typeface="pingfang SC"/>
                <a:sym typeface="+mn-ea"/>
              </a:rPr>
              <a:t>语义下，如果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  <a:sym typeface="+mn-ea"/>
              </a:rPr>
              <a:t>「公理」</a:t>
            </a:r>
            <a:r>
              <a:rPr lang="en-US" altLang="zh-CN" b="1" dirty="0">
                <a:solidFill>
                  <a:srgbClr val="333333"/>
                </a:solidFill>
                <a:latin typeface="pingfang SC"/>
                <a:sym typeface="+mn-ea"/>
              </a:rPr>
              <a:t>Axiom</a:t>
            </a:r>
            <a:r>
              <a:rPr lang="zh-CN" altLang="en-US" dirty="0">
                <a:solidFill>
                  <a:srgbClr val="333333"/>
                </a:solidFill>
                <a:latin typeface="pingfang SC"/>
                <a:sym typeface="+mn-ea"/>
              </a:rPr>
              <a:t>匹配数据图，则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  <a:sym typeface="+mn-ea"/>
              </a:rPr>
              <a:t>「条件」（</a:t>
            </a:r>
            <a:r>
              <a:rPr lang="en-US" altLang="zh-CN" b="1" dirty="0">
                <a:solidFill>
                  <a:srgbClr val="333333"/>
                </a:solidFill>
                <a:latin typeface="pingfang SC"/>
                <a:sym typeface="+mn-ea"/>
              </a:rPr>
              <a:t>Condition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  <a:sym typeface="+mn-ea"/>
              </a:rPr>
              <a:t>）在领域图中成立</a:t>
            </a:r>
            <a:r>
              <a:rPr lang="zh-CN" altLang="en-US" dirty="0">
                <a:solidFill>
                  <a:srgbClr val="333333"/>
                </a:solidFill>
                <a:latin typeface="pingfang SC"/>
                <a:sym typeface="+mn-ea"/>
              </a:rPr>
              <a:t>，此时两张图并不相互蕴涵；</a:t>
            </a:r>
            <a:endParaRPr lang="en-US" altLang="zh-CN" dirty="0">
              <a:solidFill>
                <a:srgbClr val="333333"/>
              </a:solidFill>
              <a:latin typeface="pingfang SC"/>
              <a:sym typeface="+mn-ea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dirty="0">
                <a:solidFill>
                  <a:srgbClr val="333333"/>
                </a:solidFill>
                <a:latin typeface="pingfang SC"/>
                <a:sym typeface="+mn-ea"/>
              </a:rPr>
              <a:t>     </a:t>
            </a:r>
            <a:r>
              <a:rPr lang="zh-CN" altLang="en-US" dirty="0">
                <a:solidFill>
                  <a:srgbClr val="333333"/>
                </a:solidFill>
                <a:latin typeface="pingfang SC"/>
                <a:sym typeface="+mn-ea"/>
              </a:rPr>
              <a:t>相反，在</a:t>
            </a:r>
            <a:r>
              <a:rPr lang="en-US" altLang="zh-CN" dirty="0">
                <a:solidFill>
                  <a:srgbClr val="333333"/>
                </a:solidFill>
                <a:latin typeface="pingfang SC"/>
                <a:sym typeface="+mn-ea"/>
              </a:rPr>
              <a:t>if-and-only-if </a:t>
            </a:r>
            <a:r>
              <a:rPr lang="zh-CN" altLang="en-US" dirty="0">
                <a:solidFill>
                  <a:srgbClr val="333333"/>
                </a:solidFill>
                <a:latin typeface="pingfang SC"/>
                <a:sym typeface="+mn-ea"/>
              </a:rPr>
              <a:t>语义下，公理匹配数据图当且仅当条件在领域图中成立，此时两</a:t>
            </a:r>
            <a:r>
              <a:rPr lang="zh-CN" altLang="en-US">
                <a:solidFill>
                  <a:srgbClr val="333333"/>
                </a:solidFill>
                <a:latin typeface="pingfang SC"/>
                <a:sym typeface="+mn-ea"/>
              </a:rPr>
              <a:t>张图相互蕴涵</a:t>
            </a:r>
            <a:r>
              <a:rPr lang="zh-CN" altLang="en-US" dirty="0">
                <a:solidFill>
                  <a:srgbClr val="333333"/>
                </a:solidFill>
                <a:latin typeface="pingfang SC"/>
                <a:sym typeface="+mn-ea"/>
              </a:rPr>
              <a:t>。两个图都指向相同的条件，这些条件被转换回描述它的所有可能公理。</a:t>
            </a:r>
            <a:endParaRPr lang="en-US" altLang="zh-CN" dirty="0">
              <a:solidFill>
                <a:srgbClr val="333333"/>
              </a:solidFill>
              <a:latin typeface="pingfang SC"/>
              <a:sym typeface="+mn-ea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dirty="0">
                <a:solidFill>
                  <a:srgbClr val="333333"/>
                </a:solidFill>
                <a:latin typeface="pingfang SC"/>
                <a:sym typeface="+mn-ea"/>
              </a:rPr>
              <a:t>     </a:t>
            </a:r>
            <a:r>
              <a:rPr lang="zh-CN" altLang="en-US" dirty="0">
                <a:solidFill>
                  <a:srgbClr val="333333"/>
                </a:solidFill>
                <a:latin typeface="pingfang SC"/>
                <a:sym typeface="+mn-ea"/>
              </a:rPr>
              <a:t>因此 </a:t>
            </a:r>
            <a:r>
              <a:rPr lang="en-US" altLang="zh-CN" dirty="0">
                <a:solidFill>
                  <a:srgbClr val="333333"/>
                </a:solidFill>
                <a:latin typeface="pingfang SC"/>
                <a:sym typeface="+mn-ea"/>
              </a:rPr>
              <a:t>if-and-only-if </a:t>
            </a:r>
            <a:r>
              <a:rPr lang="zh-CN" altLang="en-US" dirty="0">
                <a:solidFill>
                  <a:srgbClr val="333333"/>
                </a:solidFill>
                <a:latin typeface="pingfang SC"/>
                <a:sym typeface="+mn-ea"/>
              </a:rPr>
              <a:t>语义允许在本体语言中蕴涵更多的公理，</a:t>
            </a:r>
            <a:r>
              <a:rPr lang="en-US" altLang="zh-CN" dirty="0">
                <a:solidFill>
                  <a:srgbClr val="333333"/>
                </a:solidFill>
                <a:latin typeface="pingfang SC"/>
                <a:sym typeface="+mn-ea"/>
              </a:rPr>
              <a:t>OWL </a:t>
            </a:r>
            <a:r>
              <a:rPr lang="zh-CN" altLang="en-US" dirty="0">
                <a:solidFill>
                  <a:srgbClr val="333333"/>
                </a:solidFill>
                <a:latin typeface="pingfang SC"/>
                <a:sym typeface="+mn-ea"/>
              </a:rPr>
              <a:t>一般采用 </a:t>
            </a:r>
            <a:r>
              <a:rPr lang="en-US" altLang="zh-CN" dirty="0">
                <a:solidFill>
                  <a:srgbClr val="333333"/>
                </a:solidFill>
                <a:latin typeface="pingfang SC"/>
                <a:sym typeface="+mn-ea"/>
              </a:rPr>
              <a:t>if-and-only-if </a:t>
            </a:r>
            <a:r>
              <a:rPr lang="zh-CN" altLang="en-US" dirty="0">
                <a:solidFill>
                  <a:srgbClr val="333333"/>
                </a:solidFill>
                <a:latin typeface="pingfang SC"/>
                <a:sym typeface="+mn-ea"/>
              </a:rPr>
              <a:t>语义。</a:t>
            </a:r>
            <a:endParaRPr lang="zh-CN" altLang="en-US" dirty="0">
              <a:solidFill>
                <a:srgbClr val="333333"/>
              </a:solidFill>
              <a:latin typeface="pingfang SC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37" y="1490345"/>
            <a:ext cx="2603128" cy="428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075" y="1490345"/>
            <a:ext cx="2922745" cy="42179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5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5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768974" y="2292158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7058659" y="2345690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本体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5768974" y="317729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7058659" y="3295015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语义和蕴涵</a:t>
            </a: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5768973" y="4120708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7058659" y="4124960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推理</a:t>
            </a:r>
          </a:p>
        </p:txBody>
      </p:sp>
      <p:pic>
        <p:nvPicPr>
          <p:cNvPr id="9" name="图片 8" descr="天津科技大学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9585" y="139700"/>
            <a:ext cx="2812415" cy="563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推理</a:t>
            </a:r>
            <a:r>
              <a:rPr lang="en-US" altLang="zh-CN" dirty="0"/>
              <a:t>-</a:t>
            </a:r>
            <a:r>
              <a:rPr lang="zh-CN" altLang="en-US" dirty="0"/>
              <a:t>常用推理选择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759325"/>
          </a:xfrm>
        </p:spPr>
        <p:txBody>
          <a:bodyPr>
            <a:normAutofit lnSpcReduction="10000"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pingfang SC"/>
              </a:rPr>
              <a:t>实际上，给定两张图，蕴涵的定义以及上述所有本体特征，我们也无法判定第一个是否蕴含第二个：没有（有限）的算法可以保证基于输入的所有蕴涵判断都是正确的。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不过我们可以为本体提供推理算法来帮助判断蕴涵，具体来说有三种选择：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）对于任意输入本体都可以完成判断（不会无限循环），但是可能会遗漏一些蕴涵，停止在错误的判断；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）总是可以停止于正确的判断，但是对输入本体的特征有所限制；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）对于任意输入本体都只返回正确的判断，但是对于某些特定的输入可能会无限循环。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尽管选项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已经被使用在了一阶段定理的证明，选项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和选项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通常基于「规则」和（或）「描述逻辑」来实现。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选项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通常有着更高效和可扩展的推理算法，在数据不完整且具有某些蕴涵的情况下非常的有用。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选项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在医学本体论等领域表现很好，在这些领域中，缺失的蕴涵可能会产生不良后果。</a:t>
            </a: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080" y="480060"/>
            <a:ext cx="2812415" cy="563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常用推理算法</a:t>
            </a:r>
            <a:r>
              <a:rPr lang="en-US" altLang="zh-CN" dirty="0"/>
              <a:t>-</a:t>
            </a:r>
            <a:r>
              <a:rPr lang="zh-CN" altLang="en-US" dirty="0"/>
              <a:t>规则</a:t>
            </a:r>
            <a:endParaRPr lang="en-US" altLang="zh-CN" dirty="0"/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125" y="92075"/>
            <a:ext cx="2812415" cy="563880"/>
          </a:xfrm>
          <a:prstGeom prst="rect">
            <a:avLst/>
          </a:prstGeom>
        </p:spPr>
      </p:pic>
      <p:sp>
        <p:nvSpPr>
          <p:cNvPr id="14" name="内容占位符 2"/>
          <p:cNvSpPr txBox="1"/>
          <p:nvPr/>
        </p:nvSpPr>
        <p:spPr>
          <a:xfrm>
            <a:off x="608400" y="2382973"/>
            <a:ext cx="10969200" cy="1668595"/>
          </a:xfrm>
          <a:prstGeom prst="rect">
            <a:avLst/>
          </a:prstGeom>
        </p:spPr>
        <p:txBody>
          <a:bodyPr vert="horz" lIns="90000" tIns="46800" rIns="90000" bIns="46800" rtlCol="0">
            <a:normAutofit fontScale="92500"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为演绎式知识提供自动化推理的最直接的方法就是使用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「推理规则」（</a:t>
            </a:r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inference rules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）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来编码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IF-THEN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风格的结果。一条规则由一个 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body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」（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IF)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和一个 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head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」（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THEN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）组成，两者都通过图模式的形式给出。一条规则表明，如果我们将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body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中的变量替换为数据图中的术语，形成一张给定数据图的子图，那么在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head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中使用相同的变量替换会得出一个有效的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「蕴涵」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Head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一般来说需要使用出现在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body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中的变量的子集，以确保结果中没有未替换的变量。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759325"/>
          </a:xfrm>
        </p:spPr>
        <p:txBody>
          <a:bodyPr/>
          <a:lstStyle/>
          <a:p>
            <a:r>
              <a:rPr lang="zh-CN" altLang="en-US" dirty="0"/>
              <a:t>规则可以用来捕捉本体条件下的蕴涵</a:t>
            </a:r>
          </a:p>
          <a:p>
            <a:pPr lvl="1"/>
            <a:r>
              <a:rPr lang="zh-CN" altLang="en-US" sz="1800" dirty="0"/>
              <a:t>下表列举了部分用于子类、子属性、领域和范围特征的示例规则。这些规则可能是不完整的，例如其无法捕捉到每个类都是其自身的子类，每个属性都是其自身的子属性。针对之前表格中的 </a:t>
            </a:r>
            <a:r>
              <a:rPr lang="en-US" altLang="zh-CN" sz="1800" dirty="0"/>
              <a:t>OWL </a:t>
            </a:r>
            <a:r>
              <a:rPr lang="zh-CN" altLang="en-US" sz="1800" dirty="0"/>
              <a:t>特征的更加全面的规则集合被定义为 「</a:t>
            </a:r>
            <a:r>
              <a:rPr lang="en-US" altLang="zh-CN" sz="1800" dirty="0"/>
              <a:t>OWL 2 RL/RDF</a:t>
            </a:r>
            <a:r>
              <a:rPr lang="zh-CN" altLang="en-US" sz="1800" dirty="0"/>
              <a:t>」。这些规则同样无法捕捉一些特征，如否定、存在性限制、普遍性限制等。</a:t>
            </a: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080" y="480060"/>
            <a:ext cx="2812415" cy="563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0" y="3387337"/>
            <a:ext cx="5143500" cy="286226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759325"/>
          </a:xfrm>
        </p:spPr>
        <p:txBody>
          <a:bodyPr/>
          <a:lstStyle/>
          <a:p>
            <a:r>
              <a:rPr lang="zh-CN" altLang="en-US" dirty="0"/>
              <a:t>规则可以通过多种方式来进行推理。</a:t>
            </a:r>
            <a:endParaRPr lang="en-US" altLang="zh-CN" sz="1600" dirty="0"/>
          </a:p>
          <a:p>
            <a:r>
              <a:rPr lang="zh-CN" altLang="en-US" sz="1800" b="1" dirty="0"/>
              <a:t>「物化」（</a:t>
            </a:r>
            <a:r>
              <a:rPr lang="en-US" altLang="zh-CN" sz="1800" b="1" dirty="0"/>
              <a:t>Materialisation</a:t>
            </a:r>
            <a:r>
              <a:rPr lang="zh-CN" altLang="en-US" sz="1800" b="1" dirty="0"/>
              <a:t>）</a:t>
            </a:r>
            <a:r>
              <a:rPr lang="zh-CN" altLang="en-US" sz="1800" dirty="0"/>
              <a:t>指将规则递归地应用于图，将生成的结论添加回图中，直到到达一个固定的点，不能再添加其他东西为止。物化后的图可以当做普通的图来看待。虽然可以通过优化（如 </a:t>
            </a:r>
            <a:r>
              <a:rPr lang="en-US" altLang="zh-CN" sz="1800" dirty="0"/>
              <a:t>Rete </a:t>
            </a:r>
            <a:r>
              <a:rPr lang="zh-CN" altLang="en-US" sz="1800" dirty="0"/>
              <a:t>网络）或分布式框架（如 </a:t>
            </a:r>
            <a:r>
              <a:rPr lang="en-US" altLang="zh-CN" sz="1800" dirty="0"/>
              <a:t>MapReduce</a:t>
            </a:r>
            <a:r>
              <a:rPr lang="zh-CN" altLang="en-US" sz="1800" dirty="0"/>
              <a:t>）来提升物化的效率与可扩展性，但是基于规则和数据，物化图可能会变得过大以致于难以管理。</a:t>
            </a:r>
            <a:r>
              <a:rPr lang="zh-CN" altLang="en-US" sz="1800" b="1" dirty="0"/>
              <a:t>「查询重写」（</a:t>
            </a:r>
            <a:r>
              <a:rPr lang="en-US" altLang="zh-CN" sz="1800" b="1" dirty="0"/>
              <a:t>query rewriting</a:t>
            </a:r>
            <a:r>
              <a:rPr lang="zh-CN" altLang="en-US" sz="1800" b="1" dirty="0"/>
              <a:t>）</a:t>
            </a:r>
            <a:r>
              <a:rPr lang="zh-CN" altLang="en-US" sz="1800" dirty="0"/>
              <a:t>指给定一个查询，可以自动化地扩展该查询以找出规则集合所得出的蕴涵。下图给出了一个查询重写的例子，重写的查询是本章最开始给出的图查询。</a:t>
            </a:r>
            <a:r>
              <a:rPr lang="zh-CN" altLang="en-US" sz="1800" b="1" dirty="0"/>
              <a:t>「</a:t>
            </a:r>
            <a:r>
              <a:rPr lang="en-US" altLang="zh-CN" sz="1800" b="1" dirty="0"/>
              <a:t>OWL2 QL</a:t>
            </a:r>
            <a:r>
              <a:rPr lang="zh-CN" altLang="en-US" sz="1800" b="1" dirty="0"/>
              <a:t>」 </a:t>
            </a:r>
            <a:r>
              <a:rPr lang="zh-CN" altLang="en-US" sz="1800" dirty="0"/>
              <a:t>是针对这种形式的查询重写而特别设计的一个 </a:t>
            </a:r>
            <a:r>
              <a:rPr lang="en-US" altLang="zh-CN" sz="1800" dirty="0"/>
              <a:t>OWL </a:t>
            </a:r>
            <a:r>
              <a:rPr lang="zh-CN" altLang="en-US" sz="1800" dirty="0"/>
              <a:t>子集。</a:t>
            </a: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585" y="99060"/>
            <a:ext cx="2812415" cy="563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062" y="4467229"/>
            <a:ext cx="9892846" cy="239077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759325"/>
          </a:xfrm>
        </p:spPr>
        <p:txBody>
          <a:bodyPr/>
          <a:lstStyle/>
          <a:p>
            <a:r>
              <a:rPr lang="zh-CN" altLang="en-US" dirty="0"/>
              <a:t>除了将规则用于捕捉本体蕴涵，其还可以独立于本体语言进行定义，用于捕捉给定领域的蕴涵。</a:t>
            </a:r>
          </a:p>
          <a:p>
            <a:pPr lvl="1"/>
            <a:r>
              <a:rPr lang="zh-CN" altLang="en-US" sz="1800" dirty="0"/>
              <a:t>下图给出了一个示例，其捕捉了航空领域内的一个蕴涵。此外，由于可计算性的原因，这些规则并不支持从循环图模式中推理关系。在实践中，常用的独立于本体语言的规则语言有：「</a:t>
            </a:r>
            <a:r>
              <a:rPr lang="en-US" altLang="zh-CN" sz="1800" dirty="0"/>
              <a:t>Notation3</a:t>
            </a:r>
            <a:r>
              <a:rPr lang="zh-CN" altLang="en-US" sz="1800" dirty="0"/>
              <a:t>」（</a:t>
            </a:r>
            <a:r>
              <a:rPr lang="en-US" altLang="zh-CN" sz="1800" dirty="0"/>
              <a:t>N3</a:t>
            </a:r>
            <a:r>
              <a:rPr lang="zh-CN" altLang="en-US" sz="1800" dirty="0"/>
              <a:t>）、「</a:t>
            </a:r>
            <a:r>
              <a:rPr lang="en-US" altLang="zh-CN" sz="1800" dirty="0"/>
              <a:t>Rule Interchange Format</a:t>
            </a:r>
            <a:r>
              <a:rPr lang="zh-CN" altLang="en-US" sz="1800" dirty="0"/>
              <a:t>」（</a:t>
            </a:r>
            <a:r>
              <a:rPr lang="en-US" altLang="zh-CN" sz="1800" dirty="0"/>
              <a:t>RIF</a:t>
            </a:r>
            <a:r>
              <a:rPr lang="zh-CN" altLang="en-US" sz="1800" dirty="0"/>
              <a:t>）、「</a:t>
            </a:r>
            <a:r>
              <a:rPr lang="en-US" altLang="zh-CN" sz="1800" dirty="0"/>
              <a:t>Semantic Web Rule Language</a:t>
            </a:r>
            <a:r>
              <a:rPr lang="zh-CN" altLang="en-US" sz="1800" dirty="0"/>
              <a:t>」（</a:t>
            </a:r>
            <a:r>
              <a:rPr lang="en-US" altLang="zh-CN" sz="1800" dirty="0"/>
              <a:t>SWRL</a:t>
            </a:r>
            <a:r>
              <a:rPr lang="zh-CN" altLang="en-US" sz="1800" dirty="0"/>
              <a:t>）以及 「</a:t>
            </a:r>
            <a:r>
              <a:rPr lang="en-US" altLang="zh-CN" sz="1800" dirty="0"/>
              <a:t>SPARQL Inferencing Notation</a:t>
            </a:r>
            <a:r>
              <a:rPr lang="zh-CN" altLang="en-US" sz="1800" dirty="0"/>
              <a:t>」（</a:t>
            </a:r>
            <a:r>
              <a:rPr lang="en-US" altLang="zh-CN" sz="1800" dirty="0"/>
              <a:t>SPIN</a:t>
            </a:r>
            <a:r>
              <a:rPr lang="zh-CN" altLang="en-US" sz="1800" dirty="0"/>
              <a:t>）。</a:t>
            </a: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585" y="117475"/>
            <a:ext cx="2812415" cy="563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875" y="3967978"/>
            <a:ext cx="9867900" cy="1143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常用推理算法</a:t>
            </a:r>
            <a:r>
              <a:rPr lang="en-US" altLang="zh-CN" dirty="0"/>
              <a:t>-</a:t>
            </a:r>
            <a:r>
              <a:rPr lang="zh-CN" altLang="en-US" dirty="0"/>
              <a:t>描述逻辑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759325"/>
          </a:xfrm>
        </p:spPr>
        <p:txBody>
          <a:bodyPr/>
          <a:lstStyle/>
          <a:p>
            <a:r>
              <a:rPr lang="zh-CN" altLang="en-US" b="1" dirty="0"/>
              <a:t>「描述逻辑」（</a:t>
            </a:r>
            <a:r>
              <a:rPr lang="en-US" altLang="zh-CN" b="1" dirty="0"/>
              <a:t>DL</a:t>
            </a:r>
            <a:r>
              <a:rPr lang="zh-CN" altLang="en-US" b="1" dirty="0"/>
              <a:t>）</a:t>
            </a:r>
            <a:r>
              <a:rPr lang="zh-CN" altLang="en-US" dirty="0"/>
              <a:t>最初是作为形式化</a:t>
            </a:r>
            <a:r>
              <a:rPr lang="zh-CN" altLang="en-US" b="1" dirty="0"/>
              <a:t>「框架」（</a:t>
            </a:r>
            <a:r>
              <a:rPr lang="en-US" altLang="zh-CN" b="1" dirty="0"/>
              <a:t>frames</a:t>
            </a:r>
            <a:r>
              <a:rPr lang="zh-CN" altLang="en-US" b="1" dirty="0"/>
              <a:t>）</a:t>
            </a:r>
            <a:r>
              <a:rPr lang="zh-CN" altLang="en-US" dirty="0"/>
              <a:t>与</a:t>
            </a:r>
            <a:r>
              <a:rPr lang="zh-CN" altLang="en-US" b="1" dirty="0"/>
              <a:t>「语义网络」（</a:t>
            </a:r>
            <a:r>
              <a:rPr lang="en-US" altLang="zh-CN" b="1" dirty="0"/>
              <a:t>semantic networks</a:t>
            </a:r>
            <a:r>
              <a:rPr lang="zh-CN" altLang="en-US" b="1" dirty="0"/>
              <a:t>）</a:t>
            </a:r>
            <a:r>
              <a:rPr lang="zh-CN" altLang="en-US" dirty="0"/>
              <a:t>的方式而引入的，由于语义网络可以看做是知识图谱的早期版本，且 </a:t>
            </a:r>
            <a:r>
              <a:rPr lang="en-US" altLang="zh-CN" dirty="0"/>
              <a:t>DL </a:t>
            </a:r>
            <a:r>
              <a:rPr lang="zh-CN" altLang="en-US" dirty="0"/>
              <a:t>很大程度上影响了 </a:t>
            </a:r>
            <a:r>
              <a:rPr lang="en-US" altLang="zh-CN" dirty="0"/>
              <a:t>OWL </a:t>
            </a:r>
            <a:r>
              <a:rPr lang="zh-CN" altLang="en-US" dirty="0"/>
              <a:t>的形成，因此 </a:t>
            </a:r>
            <a:r>
              <a:rPr lang="en-US" altLang="zh-CN" dirty="0"/>
              <a:t>DL </a:t>
            </a:r>
            <a:r>
              <a:rPr lang="zh-CN" altLang="en-US" dirty="0"/>
              <a:t>在知识图谱的逻辑形式化中占有重要地位。</a:t>
            </a:r>
            <a:r>
              <a:rPr lang="en-US" altLang="zh-CN" dirty="0"/>
              <a:t>DL </a:t>
            </a:r>
            <a:r>
              <a:rPr lang="zh-CN" altLang="en-US" dirty="0"/>
              <a:t>形成的并非一条特定逻辑，而是一系列的逻辑。</a:t>
            </a:r>
            <a:r>
              <a:rPr lang="en-US" altLang="zh-CN" dirty="0"/>
              <a:t>DL </a:t>
            </a:r>
            <a:r>
              <a:rPr lang="zh-CN" altLang="en-US" dirty="0"/>
              <a:t>最开始是作为</a:t>
            </a:r>
            <a:r>
              <a:rPr lang="zh-CN" altLang="en-US" b="1" dirty="0"/>
              <a:t>「一阶逻辑」</a:t>
            </a:r>
            <a:r>
              <a:rPr lang="zh-CN" altLang="en-US" dirty="0"/>
              <a:t>（</a:t>
            </a:r>
            <a:r>
              <a:rPr lang="en-US" altLang="zh-CN" dirty="0"/>
              <a:t>FOL</a:t>
            </a:r>
            <a:r>
              <a:rPr lang="zh-CN" altLang="en-US" dirty="0"/>
              <a:t>）的受限片段出现的，可以执行可确定的推理任务，例如蕴涵检查。不同的 </a:t>
            </a:r>
            <a:r>
              <a:rPr lang="en-US" altLang="zh-CN" dirty="0"/>
              <a:t>DL </a:t>
            </a:r>
            <a:r>
              <a:rPr lang="zh-CN" altLang="en-US" dirty="0"/>
              <a:t>在表达能力和推理的计算复杂度之间取得了不同的平衡。之后 </a:t>
            </a:r>
            <a:r>
              <a:rPr lang="en-US" altLang="zh-CN" dirty="0"/>
              <a:t>DL </a:t>
            </a:r>
            <a:r>
              <a:rPr lang="zh-CN" altLang="en-US" dirty="0"/>
              <a:t>引入了其他的特征进行扩展，在建模图数据上非常有用。</a:t>
            </a:r>
            <a:endParaRPr lang="zh-CN" altLang="en-US" sz="1800" dirty="0"/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2770" y="44450"/>
            <a:ext cx="2812415" cy="563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常用推理算法</a:t>
            </a:r>
            <a:r>
              <a:rPr lang="en-US" altLang="zh-CN" dirty="0"/>
              <a:t>-</a:t>
            </a:r>
            <a:r>
              <a:rPr lang="zh-CN" altLang="en-US" dirty="0"/>
              <a:t>描述逻辑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3676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描述逻辑基于三种类型的元素：</a:t>
            </a:r>
            <a:r>
              <a:rPr lang="zh-CN" altLang="en-US" b="1" dirty="0"/>
              <a:t>「个体」（</a:t>
            </a:r>
            <a:r>
              <a:rPr lang="en-US" altLang="zh-CN" b="1" dirty="0"/>
              <a:t>individuals</a:t>
            </a:r>
            <a:r>
              <a:rPr lang="zh-CN" altLang="en-US" b="1" dirty="0"/>
              <a:t>）、「类」（</a:t>
            </a:r>
            <a:r>
              <a:rPr lang="en-US" altLang="zh-CN" b="1" dirty="0"/>
              <a:t>classes</a:t>
            </a:r>
            <a:r>
              <a:rPr lang="zh-CN" altLang="en-US" b="1" dirty="0"/>
              <a:t>）以及「属性」（</a:t>
            </a:r>
            <a:r>
              <a:rPr lang="en-US" altLang="zh-CN" b="1" dirty="0"/>
              <a:t>properties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  <a:r>
              <a:rPr lang="en-US" altLang="zh-CN" dirty="0"/>
              <a:t>DL </a:t>
            </a:r>
            <a:r>
              <a:rPr lang="zh-CN" altLang="en-US" dirty="0"/>
              <a:t>可以关于这些元素进行声明，也被称为</a:t>
            </a:r>
            <a:r>
              <a:rPr lang="zh-CN" altLang="en-US" b="1" dirty="0"/>
              <a:t>「公理」（</a:t>
            </a:r>
            <a:r>
              <a:rPr lang="en-US" altLang="zh-CN" b="1" dirty="0"/>
              <a:t>axioms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  <a:r>
              <a:rPr lang="zh-CN" altLang="en-US" b="1" dirty="0"/>
              <a:t>「断言公理」（</a:t>
            </a:r>
            <a:r>
              <a:rPr lang="en-US" altLang="zh-CN" b="1" dirty="0"/>
              <a:t>assertional axioms</a:t>
            </a:r>
            <a:r>
              <a:rPr lang="zh-CN" altLang="en-US" b="1" dirty="0"/>
              <a:t>）</a:t>
            </a:r>
            <a:r>
              <a:rPr lang="zh-CN" altLang="en-US" dirty="0"/>
              <a:t>可以是个体的一元类关系。如                           ，也可以是个体的二元属性关系，如                                     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这些公理会形成</a:t>
            </a:r>
            <a:r>
              <a:rPr lang="zh-CN" altLang="en-US" b="1" dirty="0"/>
              <a:t>「断言盒」（</a:t>
            </a:r>
            <a:r>
              <a:rPr lang="en-US" altLang="zh-CN" b="1" dirty="0"/>
              <a:t>A-Box</a:t>
            </a:r>
            <a:r>
              <a:rPr lang="zh-CN" altLang="en-US" b="1" dirty="0"/>
              <a:t>）</a:t>
            </a:r>
            <a:r>
              <a:rPr lang="zh-CN" altLang="en-US" dirty="0"/>
              <a:t>、</a:t>
            </a:r>
            <a:r>
              <a:rPr lang="en-US" altLang="zh-CN" dirty="0"/>
              <a:t>DL </a:t>
            </a:r>
            <a:r>
              <a:rPr lang="zh-CN" altLang="en-US" dirty="0"/>
              <a:t>又进一步地引入了逻辑符号，来定义</a:t>
            </a:r>
            <a:r>
              <a:rPr lang="zh-CN" altLang="en-US" b="1" dirty="0"/>
              <a:t>「类公理」（</a:t>
            </a:r>
            <a:r>
              <a:rPr lang="en-US" altLang="zh-CN" b="1" dirty="0"/>
              <a:t>class axioms</a:t>
            </a:r>
            <a:r>
              <a:rPr lang="zh-CN" altLang="en-US" b="1" dirty="0"/>
              <a:t>）</a:t>
            </a:r>
            <a:r>
              <a:rPr lang="zh-CN" altLang="en-US" dirty="0"/>
              <a:t>以及</a:t>
            </a:r>
            <a:r>
              <a:rPr lang="zh-CN" altLang="en-US" b="1" dirty="0"/>
              <a:t>「属性公理」（</a:t>
            </a:r>
            <a:r>
              <a:rPr lang="en-US" altLang="zh-CN" b="1" dirty="0"/>
              <a:t>property axioms</a:t>
            </a:r>
            <a:r>
              <a:rPr lang="zh-CN" altLang="en-US" b="1" dirty="0"/>
              <a:t>）</a:t>
            </a:r>
            <a:r>
              <a:rPr lang="zh-CN" altLang="en-US" dirty="0"/>
              <a:t>，类公理会组成</a:t>
            </a:r>
            <a:r>
              <a:rPr lang="zh-CN" altLang="en-US" b="1" dirty="0"/>
              <a:t>「术语盒」（</a:t>
            </a:r>
            <a:r>
              <a:rPr lang="en-US" altLang="zh-CN" b="1" dirty="0"/>
              <a:t>T-Box</a:t>
            </a:r>
            <a:r>
              <a:rPr lang="zh-CN" altLang="en-US" b="1" dirty="0"/>
              <a:t>），</a:t>
            </a:r>
            <a:r>
              <a:rPr lang="zh-CN" altLang="en-US" dirty="0"/>
              <a:t>属性公理则会组成</a:t>
            </a:r>
            <a:r>
              <a:rPr lang="zh-CN" altLang="en-US" b="1" dirty="0"/>
              <a:t>「角色盒」（</a:t>
            </a:r>
            <a:r>
              <a:rPr lang="en-US" altLang="zh-CN" b="1" dirty="0"/>
              <a:t>B-Box</a:t>
            </a:r>
            <a:r>
              <a:rPr lang="zh-CN" altLang="en-US" b="1" dirty="0"/>
              <a:t>）</a:t>
            </a:r>
            <a:r>
              <a:rPr lang="zh-CN" altLang="en-US" dirty="0"/>
              <a:t>。举例来看，类公理                        表明前一个类是后一个类的子类，属性公理                                    则表明前一个属性是后一个属性的子属性。</a:t>
            </a:r>
            <a:r>
              <a:rPr lang="en-US" altLang="zh-CN" dirty="0"/>
              <a:t>DL </a:t>
            </a:r>
            <a:r>
              <a:rPr lang="zh-CN" altLang="en-US" dirty="0"/>
              <a:t>还引入了逻辑符号的富集，不仅用于定义类与属性公理，还可以基于现有术语定义新的类。例如我们可以定义一个类                              来表示有航班的个体都在其位置附近有机场存在（类似于存在性限制），</a:t>
            </a:r>
            <a:r>
              <a:rPr lang="en-US" altLang="zh-CN" dirty="0"/>
              <a:t>DL</a:t>
            </a:r>
            <a:r>
              <a:rPr lang="zh-CN" altLang="en-US" dirty="0"/>
              <a:t>中的</a:t>
            </a:r>
            <a:r>
              <a:rPr lang="en-US" altLang="zh-CN" dirty="0"/>
              <a:t>T</a:t>
            </a:r>
            <a:r>
              <a:rPr lang="zh-CN" altLang="en-US" dirty="0"/>
              <a:t>用来表示类中的所有个体。</a:t>
            </a:r>
            <a:endParaRPr lang="zh-CN" altLang="en-US" sz="1800" dirty="0"/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585" y="44450"/>
            <a:ext cx="2812415" cy="563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857" y="2418523"/>
            <a:ext cx="1888810" cy="3578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29" y="2783100"/>
            <a:ext cx="2712349" cy="3578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080" y="4174172"/>
            <a:ext cx="1684132" cy="3578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468" y="4613268"/>
            <a:ext cx="2712349" cy="3417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21" y="5464427"/>
            <a:ext cx="2216713" cy="3578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399"/>
            <a:ext cx="10969200" cy="1244463"/>
          </a:xfrm>
        </p:spPr>
        <p:txBody>
          <a:bodyPr>
            <a:normAutofit/>
          </a:bodyPr>
          <a:lstStyle/>
          <a:p>
            <a:r>
              <a:rPr lang="en-US" altLang="zh-CN" dirty="0"/>
              <a:t>3.2</a:t>
            </a:r>
            <a:r>
              <a:rPr lang="zh-CN" altLang="en-US" dirty="0"/>
              <a:t>常用推理算法</a:t>
            </a:r>
            <a:r>
              <a:rPr lang="en-US" altLang="zh-CN" dirty="0"/>
              <a:t>-</a:t>
            </a:r>
            <a:r>
              <a:rPr lang="zh-CN" altLang="en-US" dirty="0"/>
              <a:t>描述逻辑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zh-CN" altLang="en-US" sz="2400" dirty="0"/>
              <a:t>与</a:t>
            </a:r>
            <a:r>
              <a:rPr lang="en-US" altLang="zh-CN" sz="2400" dirty="0"/>
              <a:t>OWL</a:t>
            </a:r>
            <a:r>
              <a:rPr lang="zh-CN" altLang="en-US" sz="2400" dirty="0"/>
              <a:t>特征类似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610" y="2284429"/>
            <a:ext cx="10968990" cy="4759325"/>
          </a:xfrm>
        </p:spPr>
        <p:txBody>
          <a:bodyPr/>
          <a:lstStyle/>
          <a:p>
            <a:r>
              <a:rPr lang="zh-CN" altLang="en-US" dirty="0"/>
              <a:t>可以看到，上述 </a:t>
            </a:r>
            <a:r>
              <a:rPr lang="en-US" altLang="zh-CN" dirty="0"/>
              <a:t>DL </a:t>
            </a:r>
            <a:r>
              <a:rPr lang="zh-CN" altLang="en-US" dirty="0"/>
              <a:t>特征与之前介绍的 </a:t>
            </a:r>
            <a:r>
              <a:rPr lang="en-US" altLang="zh-CN" dirty="0"/>
              <a:t>OWL </a:t>
            </a:r>
            <a:r>
              <a:rPr lang="zh-CN" altLang="en-US" dirty="0"/>
              <a:t>特征存在很多相似之处，这并不是巧合，因为 </a:t>
            </a:r>
            <a:r>
              <a:rPr lang="en-US" altLang="zh-CN" dirty="0"/>
              <a:t>OWL </a:t>
            </a:r>
            <a:r>
              <a:rPr lang="zh-CN" altLang="en-US" dirty="0"/>
              <a:t>标准的制定受了 </a:t>
            </a:r>
            <a:r>
              <a:rPr lang="en-US" altLang="zh-CN" dirty="0"/>
              <a:t>DL </a:t>
            </a:r>
            <a:r>
              <a:rPr lang="zh-CN" altLang="en-US" dirty="0"/>
              <a:t>很大的影响。「</a:t>
            </a:r>
            <a:r>
              <a:rPr lang="en-US" altLang="zh-CN" dirty="0"/>
              <a:t>OWL2 DL</a:t>
            </a:r>
            <a:r>
              <a:rPr lang="zh-CN" altLang="en-US" dirty="0"/>
              <a:t>」 语言是一种受限的 </a:t>
            </a:r>
            <a:r>
              <a:rPr lang="en-US" altLang="zh-CN" dirty="0"/>
              <a:t>OWL </a:t>
            </a:r>
            <a:r>
              <a:rPr lang="zh-CN" altLang="en-US" dirty="0"/>
              <a:t>语言，能够保证蕴涵是可决定的。</a:t>
            </a:r>
            <a:endParaRPr lang="en-US" altLang="zh-CN" dirty="0"/>
          </a:p>
          <a:p>
            <a:r>
              <a:rPr lang="zh-CN" altLang="en-US" dirty="0"/>
              <a:t>例如通过约束 </a:t>
            </a:r>
            <a:r>
              <a:rPr lang="en-US" altLang="zh-CN" sz="2000" b="1" dirty="0" err="1"/>
              <a:t>DomesticAirport</a:t>
            </a:r>
            <a:r>
              <a:rPr lang="en-US" altLang="zh-CN" sz="2000" b="1" dirty="0"/>
              <a:t>⊑=1destination◦country.⊤</a:t>
            </a:r>
            <a:r>
              <a:rPr lang="zh-CN" altLang="en-US" dirty="0"/>
              <a:t>，我们可以定义国内的航班只能飞往一个国家（</a:t>
            </a:r>
            <a:r>
              <a:rPr lang="en-US" altLang="zh-CN" sz="2000" b="1" dirty="0" err="1"/>
              <a:t>p◦q</a:t>
            </a:r>
            <a:r>
              <a:rPr lang="en-US" altLang="zh-CN" dirty="0"/>
              <a:t> </a:t>
            </a:r>
            <a:r>
              <a:rPr lang="zh-CN" altLang="en-US" dirty="0"/>
              <a:t>表示属性链）。然而，在 </a:t>
            </a:r>
            <a:r>
              <a:rPr lang="en-US" altLang="zh-CN" dirty="0"/>
              <a:t>DL </a:t>
            </a:r>
            <a:r>
              <a:rPr lang="zh-CN" altLang="en-US" dirty="0"/>
              <a:t>中为了确保可判定性，对属性链进行计数是不被允许的。</a:t>
            </a:r>
            <a:endParaRPr lang="zh-CN" altLang="en-US" sz="1800" dirty="0"/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355" y="180340"/>
            <a:ext cx="2812415" cy="563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1172274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3.2</a:t>
            </a:r>
            <a:r>
              <a:rPr lang="zh-CN" altLang="en-US" sz="4000" dirty="0"/>
              <a:t>常用推理算法</a:t>
            </a:r>
            <a:r>
              <a:rPr lang="en-US" altLang="zh-CN" sz="4000" dirty="0"/>
              <a:t>-</a:t>
            </a:r>
            <a:r>
              <a:rPr lang="zh-CN" altLang="en-US" sz="4000" dirty="0"/>
              <a:t>描述逻辑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zh-CN" altLang="en-US" sz="2700" dirty="0"/>
              <a:t>支持复杂蕴涵</a:t>
            </a:r>
            <a:endParaRPr lang="en-US" altLang="zh-CN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8675"/>
            <a:ext cx="10968990" cy="4759325"/>
          </a:xfrm>
        </p:spPr>
        <p:txBody>
          <a:bodyPr/>
          <a:lstStyle/>
          <a:p>
            <a:r>
              <a:rPr lang="zh-CN" altLang="en-US" dirty="0"/>
              <a:t>表达性的 </a:t>
            </a:r>
            <a:r>
              <a:rPr lang="en-US" altLang="zh-CN" dirty="0"/>
              <a:t>DL </a:t>
            </a:r>
            <a:r>
              <a:rPr lang="zh-CN" altLang="en-US" dirty="0"/>
              <a:t>支持复杂的蕴涵，包括存在性、普遍性、计数等。一种确定这些蕴涵的常用策略是将蕴涵减少至</a:t>
            </a:r>
            <a:r>
              <a:rPr lang="zh-CN" altLang="en-US" b="1" dirty="0"/>
              <a:t>「可满足性」（</a:t>
            </a:r>
            <a:r>
              <a:rPr lang="en-US" altLang="zh-CN" b="1" dirty="0"/>
              <a:t>satisfiability</a:t>
            </a:r>
            <a:r>
              <a:rPr lang="zh-CN" altLang="en-US" b="1" dirty="0"/>
              <a:t>），</a:t>
            </a:r>
            <a:r>
              <a:rPr lang="zh-CN" altLang="en-US" dirty="0"/>
              <a:t>其决定了一个本体是否是一致的。我们可以使用诸如 </a:t>
            </a:r>
            <a:r>
              <a:rPr lang="zh-CN" altLang="en-US" b="1" dirty="0"/>
              <a:t>「</a:t>
            </a:r>
            <a:r>
              <a:rPr lang="en-US" altLang="zh-CN" b="1" dirty="0"/>
              <a:t>tableau</a:t>
            </a:r>
            <a:r>
              <a:rPr lang="zh-CN" altLang="en-US" b="1" dirty="0"/>
              <a:t>」 </a:t>
            </a:r>
            <a:r>
              <a:rPr lang="zh-CN" altLang="en-US" dirty="0"/>
              <a:t>的方法来检查可满足性，通过使用类似之前提到的物化策略的方式构建模型，但需要额外地进行一些操作，如在涉及到</a:t>
            </a:r>
            <a:r>
              <a:rPr lang="zh-CN" altLang="en-US" b="1" dirty="0"/>
              <a:t>「分离」（</a:t>
            </a:r>
            <a:r>
              <a:rPr lang="en-US" altLang="zh-CN" b="1" dirty="0"/>
              <a:t>disjunction</a:t>
            </a:r>
            <a:r>
              <a:rPr lang="zh-CN" altLang="en-US" b="1" dirty="0"/>
              <a:t>）</a:t>
            </a:r>
            <a:r>
              <a:rPr lang="zh-CN" altLang="en-US" dirty="0"/>
              <a:t>时需要额外对模型进行分支；在涉及到</a:t>
            </a:r>
            <a:r>
              <a:rPr lang="zh-CN" altLang="en-US" b="1" dirty="0"/>
              <a:t>「存在性」（</a:t>
            </a:r>
            <a:r>
              <a:rPr lang="en-US" altLang="zh-CN" b="1" dirty="0" err="1"/>
              <a:t>existentials</a:t>
            </a:r>
            <a:r>
              <a:rPr lang="zh-CN" altLang="en-US" b="1" dirty="0"/>
              <a:t>）</a:t>
            </a:r>
            <a:r>
              <a:rPr lang="zh-CN" altLang="en-US" dirty="0"/>
              <a:t>时引入新元素等。如果模型构建完成，该过程会总结出原始的定义是否可以满足。由于计算复杂度较高，虽然这种推理策略在建模复杂领域时很有用，但通常不会在大规模的数据中使用。</a:t>
            </a:r>
            <a:endParaRPr lang="zh-CN" altLang="en-US" sz="1800" dirty="0"/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355" y="92075"/>
            <a:ext cx="2812415" cy="563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汇报结束，感谢聆听</a:t>
            </a: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0" y="151130"/>
            <a:ext cx="2812415" cy="563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8970" y="113735"/>
            <a:ext cx="10969200" cy="705600"/>
          </a:xfrm>
        </p:spPr>
        <p:txBody>
          <a:bodyPr/>
          <a:lstStyle/>
          <a:p>
            <a:r>
              <a:rPr lang="zh-CN" altLang="en-US" dirty="0"/>
              <a:t> D</a:t>
            </a:r>
            <a:r>
              <a:rPr lang="en-US" altLang="zh-CN" dirty="0"/>
              <a:t>eductive</a:t>
            </a:r>
            <a:r>
              <a:rPr lang="zh-CN" altLang="en-US" dirty="0"/>
              <a:t> K</a:t>
            </a:r>
            <a:r>
              <a:rPr lang="en-US" altLang="zh-CN" dirty="0"/>
              <a:t>nowledge</a:t>
            </a: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300" y="113665"/>
            <a:ext cx="2812415" cy="5638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" y="1518920"/>
            <a:ext cx="7224395" cy="46780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30540" y="1847215"/>
            <a:ext cx="3249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commonsense knowledge：</a:t>
            </a:r>
          </a:p>
          <a:p>
            <a:endParaRPr lang="zh-CN" altLang="en-US"/>
          </a:p>
          <a:p>
            <a:r>
              <a:rPr lang="zh-CN" altLang="en-US"/>
              <a:t>premises and rules</a:t>
            </a:r>
          </a:p>
          <a:p>
            <a:r>
              <a:rPr lang="zh-CN" altLang="en-US"/>
              <a:t>shared by many people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18805" y="3849370"/>
            <a:ext cx="2794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domain knowledge：</a:t>
            </a:r>
          </a:p>
          <a:p>
            <a:endParaRPr lang="zh-CN" altLang="en-US"/>
          </a:p>
          <a:p>
            <a:r>
              <a:rPr lang="zh-CN" altLang="en-US"/>
              <a:t>shared by a few experts in an area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1221740" y="2985770"/>
            <a:ext cx="1529080" cy="1931670"/>
          </a:xfrm>
          <a:custGeom>
            <a:avLst/>
            <a:gdLst>
              <a:gd name="connisteX0" fmla="*/ 1529350 w 1529350"/>
              <a:gd name="connsiteY0" fmla="*/ 0 h 1931670"/>
              <a:gd name="connisteX1" fmla="*/ 270 w 1529350"/>
              <a:gd name="connsiteY1" fmla="*/ 1397635 h 1931670"/>
              <a:gd name="connisteX2" fmla="*/ 1427115 w 1529350"/>
              <a:gd name="connsiteY2" fmla="*/ 1931670 h 19316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29350" h="1931670">
                <a:moveTo>
                  <a:pt x="1529350" y="0"/>
                </a:moveTo>
                <a:cubicBezTo>
                  <a:pt x="1194705" y="268605"/>
                  <a:pt x="20590" y="1011555"/>
                  <a:pt x="270" y="1397635"/>
                </a:cubicBezTo>
                <a:cubicBezTo>
                  <a:pt x="-20050" y="1783715"/>
                  <a:pt x="1110885" y="1852930"/>
                  <a:pt x="1427115" y="193167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985770" y="4917440"/>
            <a:ext cx="4324985" cy="875665"/>
          </a:xfrm>
          <a:custGeom>
            <a:avLst/>
            <a:gdLst>
              <a:gd name="connisteX0" fmla="*/ 0 w 4325296"/>
              <a:gd name="connsiteY0" fmla="*/ 56614 h 875787"/>
              <a:gd name="connisteX1" fmla="*/ 2626995 w 4325296"/>
              <a:gd name="connsiteY1" fmla="*/ 875764 h 875787"/>
              <a:gd name="connisteX2" fmla="*/ 4141470 w 4325296"/>
              <a:gd name="connsiteY2" fmla="*/ 78204 h 875787"/>
              <a:gd name="connisteX3" fmla="*/ 4265930 w 4325296"/>
              <a:gd name="connsiteY3" fmla="*/ 71219 h 875787"/>
              <a:gd name="connisteX4" fmla="*/ 4185920 w 4325296"/>
              <a:gd name="connsiteY4" fmla="*/ 181074 h 875787"/>
              <a:gd name="connisteX5" fmla="*/ 4207510 w 4325296"/>
              <a:gd name="connsiteY5" fmla="*/ 327124 h 875787"/>
              <a:gd name="connisteX6" fmla="*/ 4324985 w 4325296"/>
              <a:gd name="connsiteY6" fmla="*/ 283309 h 8757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325296" h="875787">
                <a:moveTo>
                  <a:pt x="0" y="56614"/>
                </a:moveTo>
                <a:cubicBezTo>
                  <a:pt x="495300" y="236319"/>
                  <a:pt x="1798955" y="871319"/>
                  <a:pt x="2626995" y="875764"/>
                </a:cubicBezTo>
                <a:cubicBezTo>
                  <a:pt x="3455035" y="880209"/>
                  <a:pt x="3813810" y="238859"/>
                  <a:pt x="4141470" y="78204"/>
                </a:cubicBezTo>
                <a:cubicBezTo>
                  <a:pt x="4469130" y="-82451"/>
                  <a:pt x="4257040" y="50899"/>
                  <a:pt x="4265930" y="71219"/>
                </a:cubicBezTo>
                <a:cubicBezTo>
                  <a:pt x="4274820" y="91539"/>
                  <a:pt x="4197350" y="129639"/>
                  <a:pt x="4185920" y="181074"/>
                </a:cubicBezTo>
                <a:cubicBezTo>
                  <a:pt x="4174490" y="232509"/>
                  <a:pt x="4179570" y="306804"/>
                  <a:pt x="4207510" y="327124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745" y="194380"/>
            <a:ext cx="10969200" cy="705600"/>
          </a:xfrm>
        </p:spPr>
        <p:txBody>
          <a:bodyPr/>
          <a:lstStyle/>
          <a:p>
            <a:r>
              <a:rPr lang="en-US" altLang="zh-CN" dirty="0"/>
              <a:t>What about machine</a:t>
            </a:r>
            <a:r>
              <a:rPr lang="zh-CN" altLang="en-US" dirty="0"/>
              <a:t>？</a:t>
            </a: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585" y="194310"/>
            <a:ext cx="2812415" cy="5638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04690" y="4071620"/>
            <a:ext cx="7632065" cy="2738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ym typeface="+mn-ea"/>
              </a:rPr>
              <a:t>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entailment regimes：</a:t>
            </a:r>
            <a:endParaRPr lang="zh-CN" altLang="en-US" sz="2800"/>
          </a:p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对基于逻辑得出的一个前提数据集合的形式化</a:t>
            </a:r>
            <a:r>
              <a:rPr lang="zh-CN" altLang="en-US"/>
              <a:t>，机器可以基于该制度来执行高效而精准的推断。这种演绎可以应用到多个领域，包括改善查询结果、分类等。】</a:t>
            </a:r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1797050"/>
            <a:ext cx="45231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</a:t>
            </a:r>
            <a:r>
              <a:rPr lang="zh-CN" altLang="en-US" sz="2400"/>
              <a:t>：formal instructions</a:t>
            </a:r>
          </a:p>
          <a:p>
            <a:endParaRPr lang="en-US" altLang="zh-CN" sz="2400"/>
          </a:p>
          <a:p>
            <a:r>
              <a:rPr lang="en-US" altLang="zh-CN" sz="2400"/>
              <a:t>2</a:t>
            </a:r>
            <a:r>
              <a:rPr lang="zh-CN" altLang="en-US" sz="2400"/>
              <a:t>：in terms of premises </a:t>
            </a:r>
          </a:p>
          <a:p>
            <a:endParaRPr lang="en-US" altLang="zh-CN" sz="2400"/>
          </a:p>
          <a:p>
            <a:r>
              <a:rPr lang="en-US" altLang="zh-CN" sz="2400"/>
              <a:t>3</a:t>
            </a:r>
            <a:r>
              <a:rPr lang="zh-CN" altLang="en-US" sz="2400"/>
              <a:t>： </a:t>
            </a:r>
            <a:r>
              <a:rPr lang="zh-CN" altLang="en-US" sz="2400">
                <a:solidFill>
                  <a:srgbClr val="FF0000"/>
                </a:solidFill>
              </a:rPr>
              <a:t>entailment regimes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              </a:t>
            </a:r>
            <a:r>
              <a:rPr lang="zh-CN" altLang="en-US" sz="2400">
                <a:solidFill>
                  <a:srgbClr val="FF0000"/>
                </a:solidFill>
              </a:rPr>
              <a:t>（蕴含）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28110" y="1497330"/>
            <a:ext cx="459740" cy="4471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/>
              <a:t>---------------------------------------------------------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rcRect t="16094" b="20322"/>
          <a:stretch>
            <a:fillRect/>
          </a:stretch>
        </p:blipFill>
        <p:spPr>
          <a:xfrm>
            <a:off x="1447165" y="673100"/>
            <a:ext cx="9460230" cy="2340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23110" y="2188845"/>
            <a:ext cx="6035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Graph pattern </a:t>
            </a:r>
            <a:r>
              <a:rPr lang="zh-CN" altLang="en-US">
                <a:solidFill>
                  <a:srgbClr val="FF0000"/>
                </a:solidFill>
              </a:rPr>
              <a:t>querying for names of festivals in Santiago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0210" y="2747645"/>
            <a:ext cx="10683240" cy="3846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sym typeface="+mn-ea"/>
              </a:rPr>
              <a:t>1  if</a:t>
            </a:r>
            <a:r>
              <a:rPr lang="zh-CN" altLang="en-US" sz="2800">
                <a:sym typeface="+mn-ea"/>
              </a:rPr>
              <a:t>：在图 1 中进行查询？</a:t>
            </a:r>
          </a:p>
          <a:p>
            <a:endParaRPr lang="zh-CN" altLang="en-US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r>
              <a:rPr lang="en-US" altLang="zh-CN" sz="2800">
                <a:sym typeface="+mn-ea"/>
              </a:rPr>
              <a:t>2  if</a:t>
            </a:r>
            <a:r>
              <a:rPr lang="zh-CN" altLang="en-US" sz="2800">
                <a:sym typeface="+mn-ea"/>
              </a:rPr>
              <a:t>：如果我们给出如下的蕴涵制度？</a:t>
            </a:r>
            <a:endParaRPr lang="zh-CN" altLang="en-US" sz="2800"/>
          </a:p>
          <a:p>
            <a:endParaRPr lang="zh-CN" altLang="en-US" sz="1600"/>
          </a:p>
          <a:p>
            <a:r>
              <a:rPr lang="en-US" altLang="zh-CN" sz="1600">
                <a:sym typeface="+mn-ea"/>
              </a:rPr>
              <a:t>     </a:t>
            </a:r>
            <a:r>
              <a:rPr lang="zh-CN" altLang="en-US" sz="2000">
                <a:sym typeface="+mn-ea"/>
              </a:rPr>
              <a:t>①x 是一个 Food Festival 蕴涵：</a:t>
            </a:r>
            <a:r>
              <a:rPr lang="en-US" altLang="zh-CN" sz="2000">
                <a:sym typeface="+mn-ea"/>
              </a:rPr>
              <a:t>x</a:t>
            </a:r>
            <a:r>
              <a:rPr lang="zh-CN" altLang="en-US" sz="2000">
                <a:sym typeface="+mn-ea"/>
              </a:rPr>
              <a:t>就是是一个 Festival</a:t>
            </a:r>
            <a:endParaRPr lang="zh-CN" altLang="en-US" sz="2000"/>
          </a:p>
          <a:p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    </a:t>
            </a:r>
            <a:r>
              <a:rPr lang="zh-CN" altLang="en-US" sz="2000">
                <a:sym typeface="+mn-ea"/>
              </a:rPr>
              <a:t>②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x 有一个 venue y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 city z</a:t>
            </a:r>
            <a:r>
              <a:rPr lang="zh-CN" altLang="en-US" sz="2000">
                <a:sym typeface="+mn-ea"/>
              </a:rPr>
              <a:t> 蕴涵： x 坐落在城市 z</a:t>
            </a:r>
            <a:endParaRPr lang="zh-CN" altLang="en-US" sz="2000"/>
          </a:p>
          <a:p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results</a:t>
            </a:r>
            <a:r>
              <a:rPr lang="zh-CN" altLang="en-US" sz="2800">
                <a:sym typeface="+mn-ea"/>
              </a:rPr>
              <a:t>：</a:t>
            </a:r>
          </a:p>
          <a:p>
            <a:r>
              <a:rPr lang="en-US" altLang="zh-CN" sz="2400">
                <a:sym typeface="+mn-ea"/>
              </a:rPr>
              <a:t>               </a:t>
            </a:r>
            <a:r>
              <a:rPr lang="zh-CN" altLang="en-US" sz="2400">
                <a:sym typeface="+mn-ea"/>
              </a:rPr>
              <a:t>机器推断出 Ñam 这个答案。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655" y="197485"/>
            <a:ext cx="365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an example: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rcRect l="3768" t="14414" r="3323"/>
          <a:stretch>
            <a:fillRect/>
          </a:stretch>
        </p:blipFill>
        <p:spPr>
          <a:xfrm>
            <a:off x="7529195" y="3357880"/>
            <a:ext cx="4509135" cy="2259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天津科技大学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585" y="139700"/>
            <a:ext cx="2812415" cy="563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76600" y="238830"/>
            <a:ext cx="10969200" cy="705600"/>
          </a:xfrm>
        </p:spPr>
        <p:txBody>
          <a:bodyPr/>
          <a:lstStyle/>
          <a:p>
            <a:r>
              <a:rPr lang="en-US" altLang="zh-CN" dirty="0"/>
              <a:t>1.ontologies</a:t>
            </a:r>
            <a:r>
              <a:rPr lang="zh-CN" altLang="en-US" dirty="0"/>
              <a:t>（本体）</a:t>
            </a:r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730" y="238760"/>
            <a:ext cx="2812415" cy="5638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2525" y="1583055"/>
            <a:ext cx="9241790" cy="2738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/>
              <a:t>~</a:t>
            </a:r>
            <a:r>
              <a:rPr lang="zh-CN" altLang="en-US" sz="2400"/>
              <a:t>【构建了一个关于知识的形式化表示，同时可以表达为图的形式。我们将介绍本体如何被形式化定义，其与现存逻辑框架的关系，以及如何对本体执行推理】</a:t>
            </a:r>
          </a:p>
          <a:p>
            <a:endParaRPr lang="zh-CN" altLang="en-US"/>
          </a:p>
          <a:p>
            <a:endParaRPr lang="en-US" altLang="zh-CN"/>
          </a:p>
          <a:p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152525" y="3750310"/>
            <a:ext cx="551116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ym typeface="+mn-ea"/>
              </a:rPr>
              <a:t>~ Other </a:t>
            </a:r>
            <a:r>
              <a:rPr lang="zh-CN" altLang="en-US" sz="2800">
                <a:sym typeface="+mn-ea"/>
              </a:rPr>
              <a:t>logical frameworks：</a:t>
            </a:r>
            <a:endParaRPr lang="en-US" altLang="zh-CN" sz="2800"/>
          </a:p>
          <a:p>
            <a:pPr fontAlgn="auto">
              <a:lnSpc>
                <a:spcPct val="150000"/>
              </a:lnSpc>
            </a:pPr>
            <a:endParaRPr lang="en-US" altLang="zh-CN" sz="24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：First-Order Logic（一阶逻辑）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：Datalog（一种数据查询语言）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：Prolog（一种逻辑语言）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7600" y="4377690"/>
            <a:ext cx="1051814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zh-CN" altLang="en-US">
                <a:solidFill>
                  <a:schemeClr val="accent3"/>
                </a:solidFill>
                <a:sym typeface="+mn-ea"/>
              </a:rPr>
              <a:t>本体就是对术语在某个范围内（如一个给定的领域）的含义的具体而形式化的表示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accent3"/>
                </a:solidFill>
                <a:sym typeface="+mn-ea"/>
              </a:rPr>
              <a:t> 例：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3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在一个事件本体中，我们定义如果一个实体为一个”事件“，那么其必须（仅）包含一个地点和一个起始时间。</a:t>
            </a: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        2</a:t>
            </a:r>
            <a:r>
              <a:rPr lang="zh-CN" altLang="en-US">
                <a:solidFill>
                  <a:schemeClr val="accent3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另一个事件本体中，我们则可以定义一个事件可以包含多个地点与多个起始时间。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每个这样的本体都形式化地定义了一个特定的「</a:t>
            </a:r>
            <a:r>
              <a:rPr lang="en-US" altLang="zh-CN">
                <a:sym typeface="+mn-ea"/>
              </a:rPr>
              <a:t>convention</a:t>
            </a:r>
            <a:r>
              <a:rPr lang="zh-CN" altLang="en-US">
                <a:sym typeface="+mn-ea"/>
              </a:rPr>
              <a:t>」，我们可以使用这样的约束来自动化蕴涵】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1145" y="317500"/>
            <a:ext cx="9371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sym typeface="+mn-ea"/>
              </a:rPr>
              <a:t> D</a:t>
            </a:r>
            <a:r>
              <a:rPr lang="en-US" altLang="zh-CN" sz="3600" dirty="0">
                <a:sym typeface="+mn-ea"/>
              </a:rPr>
              <a:t>eductive</a:t>
            </a:r>
            <a:r>
              <a:rPr lang="zh-CN" altLang="en-US" sz="3600" dirty="0">
                <a:sym typeface="+mn-ea"/>
              </a:rPr>
              <a:t> K</a:t>
            </a:r>
            <a:r>
              <a:rPr lang="en-US" altLang="zh-CN" sz="3600" dirty="0">
                <a:sym typeface="+mn-ea"/>
              </a:rPr>
              <a:t>nowledge &amp; Ontologies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38525" y="1210945"/>
            <a:ext cx="109855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ln>
                  <a:noFill/>
                </a:ln>
              </a:rPr>
              <a:t>实现蕴含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41720" y="3442970"/>
            <a:ext cx="558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计算机领域，</a:t>
            </a:r>
            <a:r>
              <a:rPr lang="zh-CN" altLang="en-US">
                <a:solidFill>
                  <a:schemeClr val="accent3"/>
                </a:solidFill>
              </a:rPr>
              <a:t>本体（</a:t>
            </a:r>
            <a:r>
              <a:rPr lang="en-US" altLang="zh-CN">
                <a:solidFill>
                  <a:schemeClr val="accent3"/>
                </a:solidFill>
              </a:rPr>
              <a:t>ontologies</a:t>
            </a:r>
            <a:r>
              <a:rPr lang="zh-CN" altLang="en-US">
                <a:solidFill>
                  <a:schemeClr val="accent3"/>
                </a:solidFill>
              </a:rPr>
              <a:t>）就是用来制定约束的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48660" y="1877060"/>
            <a:ext cx="158178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明确术语含义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851150" y="2593975"/>
            <a:ext cx="240284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需要定义一个约束</a:t>
            </a:r>
            <a:r>
              <a:rPr lang="en-US" altLang="zh-CN"/>
              <a:t>  </a:t>
            </a:r>
          </a:p>
          <a:p>
            <a:r>
              <a:rPr lang="en-US" altLang="zh-CN"/>
              <a:t>   </a:t>
            </a:r>
            <a:r>
              <a:rPr lang="zh-CN" altLang="en-US"/>
              <a:t>（</a:t>
            </a:r>
            <a:r>
              <a:rPr lang="en-US" altLang="zh-CN"/>
              <a:t>convention</a:t>
            </a:r>
            <a:r>
              <a:rPr lang="zh-CN" altLang="en-US"/>
              <a:t>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912110" y="3688080"/>
            <a:ext cx="215201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最常用本体语言</a:t>
            </a:r>
          </a:p>
          <a:p>
            <a:r>
              <a:rPr lang="en-US" altLang="zh-CN"/>
              <a:t>      </a:t>
            </a:r>
            <a:r>
              <a:rPr lang="zh-CN" altLang="en-US"/>
              <a:t>（</a:t>
            </a:r>
            <a:r>
              <a:rPr lang="en-US" altLang="zh-CN"/>
              <a:t>WOL)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15" y="1056640"/>
            <a:ext cx="3476625" cy="2008505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V="1">
            <a:off x="4902835" y="1720215"/>
            <a:ext cx="1691005" cy="38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19395" y="3121025"/>
            <a:ext cx="900430" cy="49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下箭头 1"/>
          <p:cNvSpPr/>
          <p:nvPr/>
        </p:nvSpPr>
        <p:spPr>
          <a:xfrm>
            <a:off x="3870960" y="1613535"/>
            <a:ext cx="226695" cy="255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3870960" y="2291715"/>
            <a:ext cx="226695" cy="255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3870960" y="3298825"/>
            <a:ext cx="226695" cy="344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585" y="139700"/>
            <a:ext cx="2812415" cy="563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545" y="102305"/>
            <a:ext cx="10969200" cy="705600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1.1 Interpretations</a:t>
            </a:r>
            <a:r>
              <a:rPr lang="zh-CN" altLang="en-US" dirty="0"/>
              <a:t>（解释）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 descr="天津科技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905" y="172720"/>
            <a:ext cx="2812415" cy="563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t="14414"/>
          <a:stretch>
            <a:fillRect/>
          </a:stretch>
        </p:blipFill>
        <p:spPr>
          <a:xfrm>
            <a:off x="280035" y="1210945"/>
            <a:ext cx="6754495" cy="314515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2604135" y="4065270"/>
            <a:ext cx="29210" cy="92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154420" y="4065270"/>
            <a:ext cx="79375" cy="1054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551045" y="4277360"/>
            <a:ext cx="27305" cy="1017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65350" y="5169535"/>
            <a:ext cx="1588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城市</a:t>
            </a:r>
            <a:r>
              <a:rPr lang="en-US" altLang="zh-CN"/>
              <a:t>santiago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结点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76900" y="5228590"/>
            <a:ext cx="1185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城市</a:t>
            </a:r>
            <a:r>
              <a:rPr lang="en-US" altLang="zh-CN"/>
              <a:t>Arica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结点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95445" y="5525135"/>
            <a:ext cx="826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飞往</a:t>
            </a:r>
            <a:r>
              <a:rPr lang="en-US" altLang="zh-CN"/>
              <a:t> </a:t>
            </a:r>
          </a:p>
          <a:p>
            <a:r>
              <a:rPr lang="en-US" altLang="zh-CN"/>
              <a:t>    </a:t>
            </a:r>
            <a:r>
              <a:rPr lang="zh-CN" altLang="en-US"/>
              <a:t>边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89890" y="4040505"/>
            <a:ext cx="203962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80110" y="440817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mapping</a:t>
            </a:r>
          </a:p>
        </p:txBody>
      </p:sp>
      <p:sp>
        <p:nvSpPr>
          <p:cNvPr id="16" name="椭圆 15"/>
          <p:cNvSpPr/>
          <p:nvPr/>
        </p:nvSpPr>
        <p:spPr>
          <a:xfrm>
            <a:off x="790575" y="4906645"/>
            <a:ext cx="6659880" cy="14484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45350" y="5937885"/>
            <a:ext cx="17100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domain graph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809865" y="2090420"/>
            <a:ext cx="4105910" cy="31381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/>
              <a:t>数据图的解释（interpretation）：</a:t>
            </a:r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：一张</a:t>
            </a:r>
            <a:r>
              <a:rPr lang="zh-CN" altLang="en-US">
                <a:solidFill>
                  <a:srgbClr val="FF0000"/>
                </a:solidFill>
              </a:rPr>
              <a:t>领域图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/>
              <a:t>以及数据图中的项（terms）到领域</a:t>
            </a:r>
            <a:r>
              <a:rPr lang="en-US" altLang="zh-CN"/>
              <a:t>         </a:t>
            </a:r>
          </a:p>
          <a:p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图中的项的</a:t>
            </a:r>
            <a:r>
              <a:rPr lang="zh-CN" altLang="en-US">
                <a:solidFill>
                  <a:srgbClr val="FF0000"/>
                </a:solidFill>
              </a:rPr>
              <a:t>映射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en-US" altLang="zh-CN"/>
              <a:t>~~ </a:t>
            </a:r>
            <a:r>
              <a:rPr lang="zh-CN" altLang="en-US"/>
              <a:t>领域图遵循与数据图相同的模型，</a:t>
            </a:r>
          </a:p>
          <a:p>
            <a:endParaRPr lang="zh-CN" altLang="en-US"/>
          </a:p>
          <a:p>
            <a:r>
              <a:rPr lang="en-US" altLang="zh-CN"/>
              <a:t>~~ </a:t>
            </a:r>
            <a:r>
              <a:rPr lang="zh-CN" altLang="en-US"/>
              <a:t>领域图中的结点为：</a:t>
            </a:r>
            <a:r>
              <a:rPr lang="zh-CN" altLang="en-US">
                <a:solidFill>
                  <a:srgbClr val="FF0000"/>
                </a:solidFill>
              </a:rPr>
              <a:t>实体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边：</a:t>
            </a:r>
            <a:r>
              <a:rPr lang="zh-CN" altLang="en-US">
                <a:solidFill>
                  <a:srgbClr val="FF0000"/>
                </a:solidFill>
              </a:rPr>
              <a:t>关系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82155" y="1210945"/>
            <a:ext cx="15875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data graphy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074420"/>
            <a:ext cx="6251575" cy="3319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28970" y="1074420"/>
            <a:ext cx="6314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~~</a:t>
            </a:r>
            <a:r>
              <a:rPr lang="zh-CN" altLang="en-US"/>
              <a:t>：在定义本体的特征及蕴涵时，节点/边与实体/关系之间的差别就会显现出来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8910" y="155575"/>
            <a:ext cx="44526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ym typeface="+mn-ea"/>
              </a:rPr>
              <a:t>  Why  Interpretations</a:t>
            </a:r>
            <a:r>
              <a:rPr lang="zh-CN" altLang="en-US" sz="3200" dirty="0">
                <a:sym typeface="+mn-ea"/>
              </a:rPr>
              <a:t>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71945" y="2183130"/>
            <a:ext cx="50260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：封闭世界假设（CWA）</a:t>
            </a:r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：开放世界假设（OWA）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类似地：</a:t>
            </a:r>
          </a:p>
          <a:p>
            <a:r>
              <a:rPr lang="en-US" altLang="zh-CN"/>
              <a:t>~~</a:t>
            </a:r>
            <a:r>
              <a:rPr lang="zh-CN" altLang="en-US"/>
              <a:t>：唯一命名假设（UNA）</a:t>
            </a:r>
          </a:p>
          <a:p>
            <a:r>
              <a:rPr lang="zh-CN" altLang="en-US"/>
              <a:t>数据图中每一个不同名称的节点都对应不同的实体。</a:t>
            </a:r>
          </a:p>
          <a:p>
            <a:endParaRPr lang="en-US" altLang="zh-CN"/>
          </a:p>
          <a:p>
            <a:r>
              <a:rPr lang="en-US" altLang="zh-CN"/>
              <a:t>~~</a:t>
            </a:r>
            <a:r>
              <a:rPr lang="zh-CN" altLang="en-US"/>
              <a:t>：非唯一命名假设（NUNA）</a:t>
            </a:r>
          </a:p>
          <a:p>
            <a:r>
              <a:rPr lang="zh-CN" altLang="en-US"/>
              <a:t>数据图中不同名称的节点所对应的实体可能是同一个。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4411980" y="3933190"/>
            <a:ext cx="1259205" cy="819785"/>
          </a:xfrm>
          <a:custGeom>
            <a:avLst/>
            <a:gdLst>
              <a:gd name="connisteX0" fmla="*/ 1259205 w 1259205"/>
              <a:gd name="connsiteY0" fmla="*/ 29210 h 819824"/>
              <a:gd name="connisteX1" fmla="*/ 622300 w 1259205"/>
              <a:gd name="connsiteY1" fmla="*/ 819785 h 819824"/>
              <a:gd name="connisteX2" fmla="*/ 0 w 1259205"/>
              <a:gd name="connsiteY2" fmla="*/ 0 h 819824"/>
              <a:gd name="connisteX3" fmla="*/ 0 w 1259205"/>
              <a:gd name="connsiteY3" fmla="*/ -43815 h 81982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9205" h="819824">
                <a:moveTo>
                  <a:pt x="1259205" y="29210"/>
                </a:moveTo>
                <a:cubicBezTo>
                  <a:pt x="1144270" y="203835"/>
                  <a:pt x="874395" y="825500"/>
                  <a:pt x="622300" y="819785"/>
                </a:cubicBezTo>
                <a:cubicBezTo>
                  <a:pt x="370205" y="814070"/>
                  <a:pt x="124460" y="172720"/>
                  <a:pt x="0" y="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天津科技大学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9585" y="139700"/>
            <a:ext cx="2812415" cy="563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3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3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3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3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2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2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2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86,&quot;width&quot;:14898}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953,&quot;width&quot;:10637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910,&quot;width&quot;:11130}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2920</Words>
  <Application>Microsoft Office PowerPoint</Application>
  <PresentationFormat>宽屏</PresentationFormat>
  <Paragraphs>188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pingfang SC</vt:lpstr>
      <vt:lpstr>Arial</vt:lpstr>
      <vt:lpstr>Calibri</vt:lpstr>
      <vt:lpstr>Wingdings</vt:lpstr>
      <vt:lpstr>Office 主题​​</vt:lpstr>
      <vt:lpstr>1_Office 主题​​</vt:lpstr>
      <vt:lpstr>知识图谱原理与应用             —— 第四章基于演绎的知识图谱推理</vt:lpstr>
      <vt:lpstr>PowerPoint 演示文稿</vt:lpstr>
      <vt:lpstr> Deductive Knowledge</vt:lpstr>
      <vt:lpstr>What about machine？</vt:lpstr>
      <vt:lpstr>PowerPoint 演示文稿</vt:lpstr>
      <vt:lpstr>1.ontologies（本体）</vt:lpstr>
      <vt:lpstr>PowerPoint 演示文稿</vt:lpstr>
      <vt:lpstr> 1.1 Interpretations（解释） </vt:lpstr>
      <vt:lpstr>PowerPoint 演示文稿</vt:lpstr>
      <vt:lpstr>PowerPoint 演示文稿</vt:lpstr>
      <vt:lpstr>1.2Individuals（个体）</vt:lpstr>
      <vt:lpstr>1.3 Properties（属性）</vt:lpstr>
      <vt:lpstr>1.4  Classes（类）</vt:lpstr>
      <vt:lpstr>1.5 Other features.（其它特征）</vt:lpstr>
      <vt:lpstr>2语义和蕴涵</vt:lpstr>
      <vt:lpstr>2.1模型论语义</vt:lpstr>
      <vt:lpstr>2.1模型论语义</vt:lpstr>
      <vt:lpstr>2.2蕴涵</vt:lpstr>
      <vt:lpstr>2.3 if-then与if-and-only-if语义</vt:lpstr>
      <vt:lpstr>3.推理-常用推理选择</vt:lpstr>
      <vt:lpstr>3.1常用推理算法-规则</vt:lpstr>
      <vt:lpstr>3.1</vt:lpstr>
      <vt:lpstr>3.1</vt:lpstr>
      <vt:lpstr>3.1</vt:lpstr>
      <vt:lpstr>3.2常用推理算法-描述逻辑</vt:lpstr>
      <vt:lpstr>3.2常用推理算法-描述逻辑</vt:lpstr>
      <vt:lpstr>3.2常用推理算法-描述逻辑      与OWL特征类似</vt:lpstr>
      <vt:lpstr>3.2常用推理算法-描述逻辑       支持复杂蕴涵</vt:lpstr>
      <vt:lpstr>汇报结束，感谢聆听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小聪聪</dc:creator>
  <cp:lastModifiedBy>聪 聪</cp:lastModifiedBy>
  <cp:revision>194</cp:revision>
  <dcterms:created xsi:type="dcterms:W3CDTF">2019-06-19T02:08:00Z</dcterms:created>
  <dcterms:modified xsi:type="dcterms:W3CDTF">2022-03-30T03:45:16Z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0AC7F62AE2C6494E81F1E4DD21D85AA8</vt:lpwstr>
  </property>
</Properties>
</file>