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14630400" cy="8229600"/>
  <p:notesSz cx="8229600" cy="14630400"/>
  <p:embeddedFontLst>
    <p:embeddedFont>
      <p:font typeface="Kanit"/>
      <p:regular r:id="rId24"/>
    </p:embeddedFont>
    <p:embeddedFont>
      <p:font typeface="Kanit"/>
      <p:regular r:id="rId25"/>
    </p:embeddedFont>
    <p:embeddedFont>
      <p:font typeface="Kanit"/>
      <p:regular r:id="rId26"/>
    </p:embeddedFont>
    <p:embeddedFont>
      <p:font typeface="Kanit"/>
      <p:regular r:id="rId27"/>
    </p:embeddedFont>
    <p:embeddedFont>
      <p:font typeface="Martel Sans Light"/>
      <p:regular r:id="rId28"/>
    </p:embeddedFont>
    <p:embeddedFont>
      <p:font typeface="Martel Sans Light"/>
      <p:regular r:id="rId29"/>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24" Type="http://schemas.openxmlformats.org/officeDocument/2006/relationships/font" Target="fonts/font1.fntdata"/><Relationship Id="rId25" Type="http://schemas.openxmlformats.org/officeDocument/2006/relationships/font" Target="fonts/font2.fntdata"/><Relationship Id="rId26" Type="http://schemas.openxmlformats.org/officeDocument/2006/relationships/font" Target="fonts/font3.fntdata"/><Relationship Id="rId27" Type="http://schemas.openxmlformats.org/officeDocument/2006/relationships/font" Target="fonts/font4.fntdata"/><Relationship Id="rId28" Type="http://schemas.openxmlformats.org/officeDocument/2006/relationships/font" Target="fonts/font5.fntdata"/><Relationship Id="rId29"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B1744"/>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000000"/>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slideLayout" Target="../slideLayouts/slideLayout12.xml"/><Relationship Id="rId7"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slideLayout" Target="../slideLayouts/slideLayout13.xml"/><Relationship Id="rId7"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4.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5.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6.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7.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8.xml"/><Relationship Id="rId3"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slideLayout" Target="../slideLayouts/slideLayout5.xml"/><Relationship Id="rId10"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slideLayout" Target="../slideLayouts/slideLayout7.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slideLayout" Target="../slideLayouts/slideLayout9.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0.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80000"/>
            </a:srgbClr>
          </a:solidFill>
          <a:ln/>
        </p:spPr>
      </p:sp>
      <p:sp>
        <p:nvSpPr>
          <p:cNvPr id="4" name="Text 1"/>
          <p:cNvSpPr/>
          <p:nvPr/>
        </p:nvSpPr>
        <p:spPr>
          <a:xfrm>
            <a:off x="837724" y="3036332"/>
            <a:ext cx="5632490"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Gavina AI</a:t>
            </a:r>
            <a:endParaRPr lang="en-US" sz="4400" dirty="0"/>
          </a:p>
        </p:txBody>
      </p:sp>
      <p:sp>
        <p:nvSpPr>
          <p:cNvPr id="5" name="Text 2"/>
          <p:cNvSpPr/>
          <p:nvPr/>
        </p:nvSpPr>
        <p:spPr>
          <a:xfrm>
            <a:off x="837724" y="4099322"/>
            <a:ext cx="5980033" cy="351949"/>
          </a:xfrm>
          <a:prstGeom prst="rect">
            <a:avLst/>
          </a:prstGeom>
          <a:noFill/>
          <a:ln/>
        </p:spPr>
        <p:txBody>
          <a:bodyPr wrap="none" lIns="0" tIns="0" rIns="0" bIns="0" rtlCol="0" anchor="t"/>
          <a:lstStyle/>
          <a:p>
            <a:pPr algn="l" indent="0" marL="0">
              <a:lnSpc>
                <a:spcPts val="2750"/>
              </a:lnSpc>
              <a:buNone/>
            </a:pPr>
            <a:r>
              <a:rPr lang="en-US" sz="2200" dirty="0">
                <a:solidFill>
                  <a:srgbClr val="FFFFFF"/>
                </a:solidFill>
                <a:latin typeface="Kanit" pitchFamily="34" charset="0"/>
                <a:ea typeface="Kanit" pitchFamily="34" charset="-122"/>
                <a:cs typeface="Kanit" pitchFamily="34" charset="-120"/>
              </a:rPr>
              <a:t>An Advanced RAG Powered Intelligent Assistant</a:t>
            </a:r>
            <a:endParaRPr lang="en-US" sz="2200" dirty="0"/>
          </a:p>
        </p:txBody>
      </p:sp>
      <p:sp>
        <p:nvSpPr>
          <p:cNvPr id="6" name="Text 3"/>
          <p:cNvSpPr/>
          <p:nvPr/>
        </p:nvSpPr>
        <p:spPr>
          <a:xfrm>
            <a:off x="837724" y="4810244"/>
            <a:ext cx="12954952" cy="383024"/>
          </a:xfrm>
          <a:prstGeom prst="rect">
            <a:avLst/>
          </a:prstGeom>
          <a:noFill/>
          <a:ln/>
        </p:spPr>
        <p:txBody>
          <a:bodyPr wrap="non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Final Year Project Presentation</a:t>
            </a:r>
            <a:endParaRPr lang="en-US"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18862" y="329089"/>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FFFFF"/>
                </a:solidFill>
                <a:latin typeface="Kanit" pitchFamily="34" charset="0"/>
                <a:ea typeface="Kanit" pitchFamily="34" charset="-122"/>
                <a:cs typeface="Kanit" pitchFamily="34" charset="-120"/>
              </a:rPr>
              <a:t>Workflow Sequence</a:t>
            </a:r>
            <a:endParaRPr lang="en-US" sz="2200" dirty="0"/>
          </a:p>
        </p:txBody>
      </p:sp>
      <p:sp>
        <p:nvSpPr>
          <p:cNvPr id="3" name="Text 1"/>
          <p:cNvSpPr/>
          <p:nvPr/>
        </p:nvSpPr>
        <p:spPr>
          <a:xfrm>
            <a:off x="418862" y="920353"/>
            <a:ext cx="13792676"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Step-by-step process flow from user query to response generation</a:t>
            </a:r>
            <a:endParaRPr lang="en-US" sz="900" dirty="0"/>
          </a:p>
        </p:txBody>
      </p:sp>
      <p:pic>
        <p:nvPicPr>
          <p:cNvPr id="4" name="Image 0" descr="preencoded.png"/>
          <p:cNvPicPr>
            <a:picLocks noChangeAspect="1"/>
          </p:cNvPicPr>
          <p:nvPr/>
        </p:nvPicPr>
        <p:blipFill>
          <a:blip r:embed="rId1"/>
          <a:stretch>
            <a:fillRect/>
          </a:stretch>
        </p:blipFill>
        <p:spPr>
          <a:xfrm>
            <a:off x="418862" y="1246346"/>
            <a:ext cx="10772061" cy="5819299"/>
          </a:xfrm>
          <a:prstGeom prst="rect">
            <a:avLst/>
          </a:prstGeom>
        </p:spPr>
      </p:pic>
      <p:sp>
        <p:nvSpPr>
          <p:cNvPr id="5" name="Shape 2"/>
          <p:cNvSpPr/>
          <p:nvPr/>
        </p:nvSpPr>
        <p:spPr>
          <a:xfrm>
            <a:off x="7307580" y="7200186"/>
            <a:ext cx="15240" cy="3573661"/>
          </a:xfrm>
          <a:prstGeom prst="roundRect">
            <a:avLst>
              <a:gd name="adj" fmla="val 117806"/>
            </a:avLst>
          </a:prstGeom>
          <a:solidFill>
            <a:srgbClr val="48446D"/>
          </a:solidFill>
          <a:ln/>
        </p:spPr>
      </p:sp>
      <p:sp>
        <p:nvSpPr>
          <p:cNvPr id="6" name="Shape 3"/>
          <p:cNvSpPr/>
          <p:nvPr/>
        </p:nvSpPr>
        <p:spPr>
          <a:xfrm>
            <a:off x="6836866" y="7327106"/>
            <a:ext cx="358973" cy="15240"/>
          </a:xfrm>
          <a:prstGeom prst="roundRect">
            <a:avLst>
              <a:gd name="adj" fmla="val 117806"/>
            </a:avLst>
          </a:prstGeom>
          <a:solidFill>
            <a:srgbClr val="48446D"/>
          </a:solidFill>
          <a:ln/>
        </p:spPr>
      </p:sp>
      <p:sp>
        <p:nvSpPr>
          <p:cNvPr id="7" name="Shape 4"/>
          <p:cNvSpPr/>
          <p:nvPr/>
        </p:nvSpPr>
        <p:spPr>
          <a:xfrm>
            <a:off x="7180600" y="7200186"/>
            <a:ext cx="269200" cy="269200"/>
          </a:xfrm>
          <a:prstGeom prst="roundRect">
            <a:avLst>
              <a:gd name="adj" fmla="val 6669"/>
            </a:avLst>
          </a:prstGeom>
          <a:solidFill>
            <a:srgbClr val="2F2B54"/>
          </a:solidFill>
          <a:ln/>
        </p:spPr>
      </p:sp>
      <p:sp>
        <p:nvSpPr>
          <p:cNvPr id="8" name="Text 5"/>
          <p:cNvSpPr/>
          <p:nvPr/>
        </p:nvSpPr>
        <p:spPr>
          <a:xfrm>
            <a:off x="7230666" y="7229118"/>
            <a:ext cx="168950" cy="211217"/>
          </a:xfrm>
          <a:prstGeom prst="rect">
            <a:avLst/>
          </a:prstGeom>
          <a:noFill/>
          <a:ln/>
        </p:spPr>
        <p:txBody>
          <a:bodyPr wrap="none" lIns="0" tIns="0" rIns="0" bIns="0" rtlCol="0" anchor="t"/>
          <a:lstStyle/>
          <a:p>
            <a:pPr algn="ctr" indent="0" marL="0">
              <a:lnSpc>
                <a:spcPts val="1300"/>
              </a:lnSpc>
              <a:buNone/>
            </a:pPr>
            <a:r>
              <a:rPr lang="en-US" sz="1300" dirty="0">
                <a:solidFill>
                  <a:srgbClr val="D9E1FF"/>
                </a:solidFill>
                <a:latin typeface="Kanit" pitchFamily="34" charset="0"/>
                <a:ea typeface="Kanit" pitchFamily="34" charset="-122"/>
                <a:cs typeface="Kanit" pitchFamily="34" charset="-120"/>
              </a:rPr>
              <a:t>1</a:t>
            </a:r>
            <a:endParaRPr lang="en-US" sz="1300" dirty="0"/>
          </a:p>
        </p:txBody>
      </p:sp>
      <p:sp>
        <p:nvSpPr>
          <p:cNvPr id="9" name="Text 6"/>
          <p:cNvSpPr/>
          <p:nvPr/>
        </p:nvSpPr>
        <p:spPr>
          <a:xfrm>
            <a:off x="5308759" y="7241262"/>
            <a:ext cx="1408033" cy="175974"/>
          </a:xfrm>
          <a:prstGeom prst="rect">
            <a:avLst/>
          </a:prstGeom>
          <a:noFill/>
          <a:ln/>
        </p:spPr>
        <p:txBody>
          <a:bodyPr wrap="none" lIns="0" tIns="0" rIns="0" bIns="0" rtlCol="0" anchor="t"/>
          <a:lstStyle/>
          <a:p>
            <a:pPr algn="r" indent="0" marL="0">
              <a:lnSpc>
                <a:spcPts val="1350"/>
              </a:lnSpc>
              <a:buNone/>
            </a:pPr>
            <a:r>
              <a:rPr lang="en-US" sz="1100" dirty="0">
                <a:solidFill>
                  <a:srgbClr val="D9E1FF"/>
                </a:solidFill>
                <a:latin typeface="Kanit" pitchFamily="34" charset="0"/>
                <a:ea typeface="Kanit" pitchFamily="34" charset="-122"/>
                <a:cs typeface="Kanit" pitchFamily="34" charset="-120"/>
              </a:rPr>
              <a:t>Query Submission</a:t>
            </a:r>
            <a:endParaRPr lang="en-US" sz="1100" dirty="0"/>
          </a:p>
        </p:txBody>
      </p:sp>
      <p:sp>
        <p:nvSpPr>
          <p:cNvPr id="10" name="Text 7"/>
          <p:cNvSpPr/>
          <p:nvPr/>
        </p:nvSpPr>
        <p:spPr>
          <a:xfrm>
            <a:off x="418862" y="7489031"/>
            <a:ext cx="6297930" cy="191453"/>
          </a:xfrm>
          <a:prstGeom prst="rect">
            <a:avLst/>
          </a:prstGeom>
          <a:noFill/>
          <a:ln/>
        </p:spPr>
        <p:txBody>
          <a:bodyPr wrap="none" lIns="0" tIns="0" rIns="0" bIns="0" rtlCol="0" anchor="t"/>
          <a:lstStyle/>
          <a:p>
            <a:pPr algn="r"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User submits question through React frontend</a:t>
            </a:r>
            <a:endParaRPr lang="en-US" sz="900" dirty="0"/>
          </a:p>
        </p:txBody>
      </p:sp>
      <p:sp>
        <p:nvSpPr>
          <p:cNvPr id="11" name="Shape 8"/>
          <p:cNvSpPr/>
          <p:nvPr/>
        </p:nvSpPr>
        <p:spPr>
          <a:xfrm>
            <a:off x="7434560" y="8045172"/>
            <a:ext cx="358973" cy="15240"/>
          </a:xfrm>
          <a:prstGeom prst="roundRect">
            <a:avLst>
              <a:gd name="adj" fmla="val 117806"/>
            </a:avLst>
          </a:prstGeom>
          <a:solidFill>
            <a:srgbClr val="48446D"/>
          </a:solidFill>
          <a:ln/>
        </p:spPr>
      </p:sp>
      <p:sp>
        <p:nvSpPr>
          <p:cNvPr id="12" name="Shape 9"/>
          <p:cNvSpPr/>
          <p:nvPr/>
        </p:nvSpPr>
        <p:spPr>
          <a:xfrm>
            <a:off x="7180600" y="7918252"/>
            <a:ext cx="269200" cy="269200"/>
          </a:xfrm>
          <a:prstGeom prst="roundRect">
            <a:avLst>
              <a:gd name="adj" fmla="val 6669"/>
            </a:avLst>
          </a:prstGeom>
          <a:solidFill>
            <a:srgbClr val="2F2B54"/>
          </a:solidFill>
          <a:ln/>
        </p:spPr>
      </p:sp>
      <p:sp>
        <p:nvSpPr>
          <p:cNvPr id="13" name="Text 10"/>
          <p:cNvSpPr/>
          <p:nvPr/>
        </p:nvSpPr>
        <p:spPr>
          <a:xfrm>
            <a:off x="7230666" y="7947184"/>
            <a:ext cx="168950" cy="211217"/>
          </a:xfrm>
          <a:prstGeom prst="rect">
            <a:avLst/>
          </a:prstGeom>
          <a:noFill/>
          <a:ln/>
        </p:spPr>
        <p:txBody>
          <a:bodyPr wrap="none" lIns="0" tIns="0" rIns="0" bIns="0" rtlCol="0" anchor="t"/>
          <a:lstStyle/>
          <a:p>
            <a:pPr algn="ctr" indent="0" marL="0">
              <a:lnSpc>
                <a:spcPts val="1300"/>
              </a:lnSpc>
              <a:buNone/>
            </a:pPr>
            <a:r>
              <a:rPr lang="en-US" sz="1300" dirty="0">
                <a:solidFill>
                  <a:srgbClr val="D9E1FF"/>
                </a:solidFill>
                <a:latin typeface="Kanit" pitchFamily="34" charset="0"/>
                <a:ea typeface="Kanit" pitchFamily="34" charset="-122"/>
                <a:cs typeface="Kanit" pitchFamily="34" charset="-120"/>
              </a:rPr>
              <a:t>2</a:t>
            </a:r>
            <a:endParaRPr lang="en-US" sz="1300" dirty="0"/>
          </a:p>
        </p:txBody>
      </p:sp>
      <p:sp>
        <p:nvSpPr>
          <p:cNvPr id="14" name="Text 11"/>
          <p:cNvSpPr/>
          <p:nvPr/>
        </p:nvSpPr>
        <p:spPr>
          <a:xfrm>
            <a:off x="7913608" y="7959328"/>
            <a:ext cx="1408033" cy="175974"/>
          </a:xfrm>
          <a:prstGeom prst="rect">
            <a:avLst/>
          </a:prstGeom>
          <a:noFill/>
          <a:ln/>
        </p:spPr>
        <p:txBody>
          <a:bodyPr wrap="none" lIns="0" tIns="0" rIns="0" bIns="0" rtlCol="0" anchor="t"/>
          <a:lstStyle/>
          <a:p>
            <a:pPr algn="l" indent="0" marL="0">
              <a:lnSpc>
                <a:spcPts val="1350"/>
              </a:lnSpc>
              <a:buNone/>
            </a:pPr>
            <a:r>
              <a:rPr lang="en-US" sz="1100" dirty="0">
                <a:solidFill>
                  <a:srgbClr val="D9E1FF"/>
                </a:solidFill>
                <a:latin typeface="Kanit" pitchFamily="34" charset="0"/>
                <a:ea typeface="Kanit" pitchFamily="34" charset="-122"/>
                <a:cs typeface="Kanit" pitchFamily="34" charset="-120"/>
              </a:rPr>
              <a:t>API Processing</a:t>
            </a:r>
            <a:endParaRPr lang="en-US" sz="1100" dirty="0"/>
          </a:p>
        </p:txBody>
      </p:sp>
      <p:sp>
        <p:nvSpPr>
          <p:cNvPr id="15" name="Text 12"/>
          <p:cNvSpPr/>
          <p:nvPr/>
        </p:nvSpPr>
        <p:spPr>
          <a:xfrm>
            <a:off x="7913608" y="8207097"/>
            <a:ext cx="6297930"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Node.js backend validates and processes request</a:t>
            </a:r>
            <a:endParaRPr lang="en-US" sz="900" dirty="0"/>
          </a:p>
        </p:txBody>
      </p:sp>
      <p:sp>
        <p:nvSpPr>
          <p:cNvPr id="16" name="Shape 13"/>
          <p:cNvSpPr/>
          <p:nvPr/>
        </p:nvSpPr>
        <p:spPr>
          <a:xfrm>
            <a:off x="6836866" y="8664059"/>
            <a:ext cx="358973" cy="15240"/>
          </a:xfrm>
          <a:prstGeom prst="roundRect">
            <a:avLst>
              <a:gd name="adj" fmla="val 117806"/>
            </a:avLst>
          </a:prstGeom>
          <a:solidFill>
            <a:srgbClr val="48446D"/>
          </a:solidFill>
          <a:ln/>
        </p:spPr>
      </p:sp>
      <p:sp>
        <p:nvSpPr>
          <p:cNvPr id="17" name="Shape 14"/>
          <p:cNvSpPr/>
          <p:nvPr/>
        </p:nvSpPr>
        <p:spPr>
          <a:xfrm>
            <a:off x="7180600" y="8537138"/>
            <a:ext cx="269200" cy="269200"/>
          </a:xfrm>
          <a:prstGeom prst="roundRect">
            <a:avLst>
              <a:gd name="adj" fmla="val 6669"/>
            </a:avLst>
          </a:prstGeom>
          <a:solidFill>
            <a:srgbClr val="2F2B54"/>
          </a:solidFill>
          <a:ln/>
        </p:spPr>
      </p:sp>
      <p:sp>
        <p:nvSpPr>
          <p:cNvPr id="18" name="Text 15"/>
          <p:cNvSpPr/>
          <p:nvPr/>
        </p:nvSpPr>
        <p:spPr>
          <a:xfrm>
            <a:off x="7230666" y="8566071"/>
            <a:ext cx="168950" cy="211217"/>
          </a:xfrm>
          <a:prstGeom prst="rect">
            <a:avLst/>
          </a:prstGeom>
          <a:noFill/>
          <a:ln/>
        </p:spPr>
        <p:txBody>
          <a:bodyPr wrap="none" lIns="0" tIns="0" rIns="0" bIns="0" rtlCol="0" anchor="t"/>
          <a:lstStyle/>
          <a:p>
            <a:pPr algn="ctr" indent="0" marL="0">
              <a:lnSpc>
                <a:spcPts val="1300"/>
              </a:lnSpc>
              <a:buNone/>
            </a:pPr>
            <a:r>
              <a:rPr lang="en-US" sz="1300" dirty="0">
                <a:solidFill>
                  <a:srgbClr val="D9E1FF"/>
                </a:solidFill>
                <a:latin typeface="Kanit" pitchFamily="34" charset="0"/>
                <a:ea typeface="Kanit" pitchFamily="34" charset="-122"/>
                <a:cs typeface="Kanit" pitchFamily="34" charset="-120"/>
              </a:rPr>
              <a:t>3</a:t>
            </a:r>
            <a:endParaRPr lang="en-US" sz="1300" dirty="0"/>
          </a:p>
        </p:txBody>
      </p:sp>
      <p:sp>
        <p:nvSpPr>
          <p:cNvPr id="19" name="Text 16"/>
          <p:cNvSpPr/>
          <p:nvPr/>
        </p:nvSpPr>
        <p:spPr>
          <a:xfrm>
            <a:off x="5308759" y="8578215"/>
            <a:ext cx="1408033" cy="175974"/>
          </a:xfrm>
          <a:prstGeom prst="rect">
            <a:avLst/>
          </a:prstGeom>
          <a:noFill/>
          <a:ln/>
        </p:spPr>
        <p:txBody>
          <a:bodyPr wrap="none" lIns="0" tIns="0" rIns="0" bIns="0" rtlCol="0" anchor="t"/>
          <a:lstStyle/>
          <a:p>
            <a:pPr algn="r" indent="0" marL="0">
              <a:lnSpc>
                <a:spcPts val="1350"/>
              </a:lnSpc>
              <a:buNone/>
            </a:pPr>
            <a:r>
              <a:rPr lang="en-US" sz="1100" dirty="0">
                <a:solidFill>
                  <a:srgbClr val="D9E1FF"/>
                </a:solidFill>
                <a:latin typeface="Kanit" pitchFamily="34" charset="0"/>
                <a:ea typeface="Kanit" pitchFamily="34" charset="-122"/>
                <a:cs typeface="Kanit" pitchFamily="34" charset="-120"/>
              </a:rPr>
              <a:t>Context Retrieval</a:t>
            </a:r>
            <a:endParaRPr lang="en-US" sz="1100" dirty="0"/>
          </a:p>
        </p:txBody>
      </p:sp>
      <p:sp>
        <p:nvSpPr>
          <p:cNvPr id="20" name="Text 17"/>
          <p:cNvSpPr/>
          <p:nvPr/>
        </p:nvSpPr>
        <p:spPr>
          <a:xfrm>
            <a:off x="418862" y="8825984"/>
            <a:ext cx="6297930" cy="191453"/>
          </a:xfrm>
          <a:prstGeom prst="rect">
            <a:avLst/>
          </a:prstGeom>
          <a:noFill/>
          <a:ln/>
        </p:spPr>
        <p:txBody>
          <a:bodyPr wrap="none" lIns="0" tIns="0" rIns="0" bIns="0" rtlCol="0" anchor="t"/>
          <a:lstStyle/>
          <a:p>
            <a:pPr algn="r"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Vector search finds relevant documents</a:t>
            </a:r>
            <a:endParaRPr lang="en-US" sz="900" dirty="0"/>
          </a:p>
        </p:txBody>
      </p:sp>
      <p:sp>
        <p:nvSpPr>
          <p:cNvPr id="21" name="Shape 18"/>
          <p:cNvSpPr/>
          <p:nvPr/>
        </p:nvSpPr>
        <p:spPr>
          <a:xfrm>
            <a:off x="7434560" y="9283065"/>
            <a:ext cx="358973" cy="15240"/>
          </a:xfrm>
          <a:prstGeom prst="roundRect">
            <a:avLst>
              <a:gd name="adj" fmla="val 117806"/>
            </a:avLst>
          </a:prstGeom>
          <a:solidFill>
            <a:srgbClr val="48446D"/>
          </a:solidFill>
          <a:ln/>
        </p:spPr>
      </p:sp>
      <p:sp>
        <p:nvSpPr>
          <p:cNvPr id="22" name="Shape 19"/>
          <p:cNvSpPr/>
          <p:nvPr/>
        </p:nvSpPr>
        <p:spPr>
          <a:xfrm>
            <a:off x="7180600" y="9156144"/>
            <a:ext cx="269200" cy="269200"/>
          </a:xfrm>
          <a:prstGeom prst="roundRect">
            <a:avLst>
              <a:gd name="adj" fmla="val 6669"/>
            </a:avLst>
          </a:prstGeom>
          <a:solidFill>
            <a:srgbClr val="2F2B54"/>
          </a:solidFill>
          <a:ln/>
        </p:spPr>
      </p:sp>
      <p:sp>
        <p:nvSpPr>
          <p:cNvPr id="23" name="Text 20"/>
          <p:cNvSpPr/>
          <p:nvPr/>
        </p:nvSpPr>
        <p:spPr>
          <a:xfrm>
            <a:off x="7230666" y="9185077"/>
            <a:ext cx="168950" cy="211217"/>
          </a:xfrm>
          <a:prstGeom prst="rect">
            <a:avLst/>
          </a:prstGeom>
          <a:noFill/>
          <a:ln/>
        </p:spPr>
        <p:txBody>
          <a:bodyPr wrap="none" lIns="0" tIns="0" rIns="0" bIns="0" rtlCol="0" anchor="t"/>
          <a:lstStyle/>
          <a:p>
            <a:pPr algn="ctr" indent="0" marL="0">
              <a:lnSpc>
                <a:spcPts val="1300"/>
              </a:lnSpc>
              <a:buNone/>
            </a:pPr>
            <a:r>
              <a:rPr lang="en-US" sz="1300" dirty="0">
                <a:solidFill>
                  <a:srgbClr val="D9E1FF"/>
                </a:solidFill>
                <a:latin typeface="Kanit" pitchFamily="34" charset="0"/>
                <a:ea typeface="Kanit" pitchFamily="34" charset="-122"/>
                <a:cs typeface="Kanit" pitchFamily="34" charset="-120"/>
              </a:rPr>
              <a:t>4</a:t>
            </a:r>
            <a:endParaRPr lang="en-US" sz="1300" dirty="0"/>
          </a:p>
        </p:txBody>
      </p:sp>
      <p:sp>
        <p:nvSpPr>
          <p:cNvPr id="24" name="Text 21"/>
          <p:cNvSpPr/>
          <p:nvPr/>
        </p:nvSpPr>
        <p:spPr>
          <a:xfrm>
            <a:off x="7913608" y="9197221"/>
            <a:ext cx="1408033" cy="175974"/>
          </a:xfrm>
          <a:prstGeom prst="rect">
            <a:avLst/>
          </a:prstGeom>
          <a:noFill/>
          <a:ln/>
        </p:spPr>
        <p:txBody>
          <a:bodyPr wrap="none" lIns="0" tIns="0" rIns="0" bIns="0" rtlCol="0" anchor="t"/>
          <a:lstStyle/>
          <a:p>
            <a:pPr algn="l" indent="0" marL="0">
              <a:lnSpc>
                <a:spcPts val="1350"/>
              </a:lnSpc>
              <a:buNone/>
            </a:pPr>
            <a:r>
              <a:rPr lang="en-US" sz="1100" dirty="0">
                <a:solidFill>
                  <a:srgbClr val="D9E1FF"/>
                </a:solidFill>
                <a:latin typeface="Kanit" pitchFamily="34" charset="0"/>
                <a:ea typeface="Kanit" pitchFamily="34" charset="-122"/>
                <a:cs typeface="Kanit" pitchFamily="34" charset="-120"/>
              </a:rPr>
              <a:t>Answer Generation</a:t>
            </a:r>
            <a:endParaRPr lang="en-US" sz="1100" dirty="0"/>
          </a:p>
        </p:txBody>
      </p:sp>
      <p:sp>
        <p:nvSpPr>
          <p:cNvPr id="25" name="Text 22"/>
          <p:cNvSpPr/>
          <p:nvPr/>
        </p:nvSpPr>
        <p:spPr>
          <a:xfrm>
            <a:off x="7913608" y="9444990"/>
            <a:ext cx="6297930"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LLM creates response using retrieved context</a:t>
            </a:r>
            <a:endParaRPr lang="en-US" sz="900" dirty="0"/>
          </a:p>
        </p:txBody>
      </p:sp>
      <p:sp>
        <p:nvSpPr>
          <p:cNvPr id="26" name="Shape 23"/>
          <p:cNvSpPr/>
          <p:nvPr/>
        </p:nvSpPr>
        <p:spPr>
          <a:xfrm>
            <a:off x="6836866" y="9902071"/>
            <a:ext cx="358973" cy="15240"/>
          </a:xfrm>
          <a:prstGeom prst="roundRect">
            <a:avLst>
              <a:gd name="adj" fmla="val 117806"/>
            </a:avLst>
          </a:prstGeom>
          <a:solidFill>
            <a:srgbClr val="48446D"/>
          </a:solidFill>
          <a:ln/>
        </p:spPr>
      </p:sp>
      <p:sp>
        <p:nvSpPr>
          <p:cNvPr id="27" name="Shape 24"/>
          <p:cNvSpPr/>
          <p:nvPr/>
        </p:nvSpPr>
        <p:spPr>
          <a:xfrm>
            <a:off x="7180600" y="9775150"/>
            <a:ext cx="269200" cy="269200"/>
          </a:xfrm>
          <a:prstGeom prst="roundRect">
            <a:avLst>
              <a:gd name="adj" fmla="val 6669"/>
            </a:avLst>
          </a:prstGeom>
          <a:solidFill>
            <a:srgbClr val="2F2B54"/>
          </a:solidFill>
          <a:ln/>
        </p:spPr>
      </p:sp>
      <p:sp>
        <p:nvSpPr>
          <p:cNvPr id="28" name="Text 25"/>
          <p:cNvSpPr/>
          <p:nvPr/>
        </p:nvSpPr>
        <p:spPr>
          <a:xfrm>
            <a:off x="7230666" y="9804083"/>
            <a:ext cx="168950" cy="211217"/>
          </a:xfrm>
          <a:prstGeom prst="rect">
            <a:avLst/>
          </a:prstGeom>
          <a:noFill/>
          <a:ln/>
        </p:spPr>
        <p:txBody>
          <a:bodyPr wrap="none" lIns="0" tIns="0" rIns="0" bIns="0" rtlCol="0" anchor="t"/>
          <a:lstStyle/>
          <a:p>
            <a:pPr algn="ctr" indent="0" marL="0">
              <a:lnSpc>
                <a:spcPts val="1300"/>
              </a:lnSpc>
              <a:buNone/>
            </a:pPr>
            <a:r>
              <a:rPr lang="en-US" sz="1300" dirty="0">
                <a:solidFill>
                  <a:srgbClr val="D9E1FF"/>
                </a:solidFill>
                <a:latin typeface="Kanit" pitchFamily="34" charset="0"/>
                <a:ea typeface="Kanit" pitchFamily="34" charset="-122"/>
                <a:cs typeface="Kanit" pitchFamily="34" charset="-120"/>
              </a:rPr>
              <a:t>5</a:t>
            </a:r>
            <a:endParaRPr lang="en-US" sz="1300" dirty="0"/>
          </a:p>
        </p:txBody>
      </p:sp>
      <p:sp>
        <p:nvSpPr>
          <p:cNvPr id="29" name="Text 26"/>
          <p:cNvSpPr/>
          <p:nvPr/>
        </p:nvSpPr>
        <p:spPr>
          <a:xfrm>
            <a:off x="5308759" y="9816227"/>
            <a:ext cx="1408033" cy="175974"/>
          </a:xfrm>
          <a:prstGeom prst="rect">
            <a:avLst/>
          </a:prstGeom>
          <a:noFill/>
          <a:ln/>
        </p:spPr>
        <p:txBody>
          <a:bodyPr wrap="none" lIns="0" tIns="0" rIns="0" bIns="0" rtlCol="0" anchor="t"/>
          <a:lstStyle/>
          <a:p>
            <a:pPr algn="r" indent="0" marL="0">
              <a:lnSpc>
                <a:spcPts val="1350"/>
              </a:lnSpc>
              <a:buNone/>
            </a:pPr>
            <a:r>
              <a:rPr lang="en-US" sz="1100" dirty="0">
                <a:solidFill>
                  <a:srgbClr val="D9E1FF"/>
                </a:solidFill>
                <a:latin typeface="Kanit" pitchFamily="34" charset="0"/>
                <a:ea typeface="Kanit" pitchFamily="34" charset="-122"/>
                <a:cs typeface="Kanit" pitchFamily="34" charset="-120"/>
              </a:rPr>
              <a:t>Display Results</a:t>
            </a:r>
            <a:endParaRPr lang="en-US" sz="1100" dirty="0"/>
          </a:p>
        </p:txBody>
      </p:sp>
      <p:sp>
        <p:nvSpPr>
          <p:cNvPr id="30" name="Text 27"/>
          <p:cNvSpPr/>
          <p:nvPr/>
        </p:nvSpPr>
        <p:spPr>
          <a:xfrm>
            <a:off x="418862" y="10063996"/>
            <a:ext cx="6297930" cy="191453"/>
          </a:xfrm>
          <a:prstGeom prst="rect">
            <a:avLst/>
          </a:prstGeom>
          <a:noFill/>
          <a:ln/>
        </p:spPr>
        <p:txBody>
          <a:bodyPr wrap="none" lIns="0" tIns="0" rIns="0" bIns="0" rtlCol="0" anchor="t"/>
          <a:lstStyle/>
          <a:p>
            <a:pPr algn="r"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Answer with citations returned to frontend</a:t>
            </a:r>
            <a:endParaRPr lang="en-US"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666036" y="674846"/>
            <a:ext cx="4478060" cy="559713"/>
          </a:xfrm>
          <a:prstGeom prst="rect">
            <a:avLst/>
          </a:prstGeom>
          <a:noFill/>
          <a:ln/>
        </p:spPr>
        <p:txBody>
          <a:bodyPr wrap="none" lIns="0" tIns="0" rIns="0" bIns="0" rtlCol="0" anchor="t"/>
          <a:lstStyle/>
          <a:p>
            <a:pPr algn="l" indent="0" marL="0">
              <a:lnSpc>
                <a:spcPts val="4400"/>
              </a:lnSpc>
              <a:buNone/>
            </a:pPr>
            <a:r>
              <a:rPr lang="en-US" sz="3500" dirty="0">
                <a:solidFill>
                  <a:srgbClr val="FFFFFF"/>
                </a:solidFill>
                <a:latin typeface="Kanit" pitchFamily="34" charset="0"/>
                <a:ea typeface="Kanit" pitchFamily="34" charset="-122"/>
                <a:cs typeface="Kanit" pitchFamily="34" charset="-120"/>
              </a:rPr>
              <a:t>Technology Stack</a:t>
            </a:r>
            <a:endParaRPr lang="en-US" sz="3500" dirty="0"/>
          </a:p>
        </p:txBody>
      </p:sp>
      <p:pic>
        <p:nvPicPr>
          <p:cNvPr id="3" name="Image 0" descr="preencoded.png"/>
          <p:cNvPicPr>
            <a:picLocks noChangeAspect="1"/>
          </p:cNvPicPr>
          <p:nvPr/>
        </p:nvPicPr>
        <p:blipFill>
          <a:blip r:embed="rId1"/>
          <a:stretch>
            <a:fillRect/>
          </a:stretch>
        </p:blipFill>
        <p:spPr>
          <a:xfrm>
            <a:off x="666036" y="1734026"/>
            <a:ext cx="475774" cy="475774"/>
          </a:xfrm>
          <a:prstGeom prst="rect">
            <a:avLst/>
          </a:prstGeom>
        </p:spPr>
      </p:pic>
      <p:sp>
        <p:nvSpPr>
          <p:cNvPr id="4" name="Text 1"/>
          <p:cNvSpPr/>
          <p:nvPr/>
        </p:nvSpPr>
        <p:spPr>
          <a:xfrm>
            <a:off x="1379696" y="1847017"/>
            <a:ext cx="2238970" cy="279916"/>
          </a:xfrm>
          <a:prstGeom prst="rect">
            <a:avLst/>
          </a:prstGeom>
          <a:noFill/>
          <a:ln/>
        </p:spPr>
        <p:txBody>
          <a:bodyPr wrap="none" lIns="0" tIns="0" rIns="0" bIns="0" rtlCol="0" anchor="t"/>
          <a:lstStyle/>
          <a:p>
            <a:pPr algn="l" indent="0" marL="0">
              <a:lnSpc>
                <a:spcPts val="2200"/>
              </a:lnSpc>
              <a:buNone/>
            </a:pPr>
            <a:r>
              <a:rPr lang="en-US" sz="1750" dirty="0">
                <a:solidFill>
                  <a:srgbClr val="D9E1FF"/>
                </a:solidFill>
                <a:latin typeface="Kanit" pitchFamily="34" charset="0"/>
                <a:ea typeface="Kanit" pitchFamily="34" charset="-122"/>
                <a:cs typeface="Kanit" pitchFamily="34" charset="-120"/>
              </a:rPr>
              <a:t>Frontend</a:t>
            </a:r>
            <a:endParaRPr lang="en-US" sz="1750" dirty="0"/>
          </a:p>
        </p:txBody>
      </p:sp>
      <p:sp>
        <p:nvSpPr>
          <p:cNvPr id="5" name="Text 2"/>
          <p:cNvSpPr/>
          <p:nvPr/>
        </p:nvSpPr>
        <p:spPr>
          <a:xfrm>
            <a:off x="1379696" y="2317194"/>
            <a:ext cx="5703332" cy="609124"/>
          </a:xfrm>
          <a:prstGeom prst="rect">
            <a:avLst/>
          </a:prstGeom>
          <a:noFill/>
          <a:ln/>
        </p:spPr>
        <p:txBody>
          <a:bodyPr wrap="square" lIns="0" tIns="0" rIns="0" bIns="0" rtlCol="0" anchor="t"/>
          <a:lstStyle/>
          <a:p>
            <a:pPr algn="l" indent="0" marL="0">
              <a:lnSpc>
                <a:spcPts val="2350"/>
              </a:lnSpc>
              <a:buNone/>
            </a:pPr>
            <a:r>
              <a:rPr lang="en-US" sz="1450" dirty="0">
                <a:solidFill>
                  <a:srgbClr val="D9E1FF"/>
                </a:solidFill>
                <a:latin typeface="Martel Sans Light" pitchFamily="34" charset="0"/>
                <a:ea typeface="Martel Sans Light" pitchFamily="34" charset="-122"/>
                <a:cs typeface="Martel Sans Light" pitchFamily="34" charset="-120"/>
              </a:rPr>
              <a:t>React 18, Tailwind CSS, Axios for responsive, accessible UI with modern styling</a:t>
            </a:r>
            <a:endParaRPr lang="en-US" sz="1450" dirty="0"/>
          </a:p>
        </p:txBody>
      </p:sp>
      <p:pic>
        <p:nvPicPr>
          <p:cNvPr id="6" name="Image 1" descr="preencoded.png"/>
          <p:cNvPicPr>
            <a:picLocks noChangeAspect="1"/>
          </p:cNvPicPr>
          <p:nvPr/>
        </p:nvPicPr>
        <p:blipFill>
          <a:blip r:embed="rId2"/>
          <a:stretch>
            <a:fillRect/>
          </a:stretch>
        </p:blipFill>
        <p:spPr>
          <a:xfrm>
            <a:off x="666036" y="3306961"/>
            <a:ext cx="475774" cy="475774"/>
          </a:xfrm>
          <a:prstGeom prst="rect">
            <a:avLst/>
          </a:prstGeom>
        </p:spPr>
      </p:pic>
      <p:sp>
        <p:nvSpPr>
          <p:cNvPr id="7" name="Text 3"/>
          <p:cNvSpPr/>
          <p:nvPr/>
        </p:nvSpPr>
        <p:spPr>
          <a:xfrm>
            <a:off x="1379696" y="3419951"/>
            <a:ext cx="2238970" cy="279916"/>
          </a:xfrm>
          <a:prstGeom prst="rect">
            <a:avLst/>
          </a:prstGeom>
          <a:noFill/>
          <a:ln/>
        </p:spPr>
        <p:txBody>
          <a:bodyPr wrap="none" lIns="0" tIns="0" rIns="0" bIns="0" rtlCol="0" anchor="t"/>
          <a:lstStyle/>
          <a:p>
            <a:pPr algn="l" indent="0" marL="0">
              <a:lnSpc>
                <a:spcPts val="2200"/>
              </a:lnSpc>
              <a:buNone/>
            </a:pPr>
            <a:r>
              <a:rPr lang="en-US" sz="1750" dirty="0">
                <a:solidFill>
                  <a:srgbClr val="D9E1FF"/>
                </a:solidFill>
                <a:latin typeface="Kanit" pitchFamily="34" charset="0"/>
                <a:ea typeface="Kanit" pitchFamily="34" charset="-122"/>
                <a:cs typeface="Kanit" pitchFamily="34" charset="-120"/>
              </a:rPr>
              <a:t>Backend</a:t>
            </a:r>
            <a:endParaRPr lang="en-US" sz="1750" dirty="0"/>
          </a:p>
        </p:txBody>
      </p:sp>
      <p:sp>
        <p:nvSpPr>
          <p:cNvPr id="8" name="Text 4"/>
          <p:cNvSpPr/>
          <p:nvPr/>
        </p:nvSpPr>
        <p:spPr>
          <a:xfrm>
            <a:off x="1379696" y="3890129"/>
            <a:ext cx="5703332" cy="304562"/>
          </a:xfrm>
          <a:prstGeom prst="rect">
            <a:avLst/>
          </a:prstGeom>
          <a:noFill/>
          <a:ln/>
        </p:spPr>
        <p:txBody>
          <a:bodyPr wrap="none" lIns="0" tIns="0" rIns="0" bIns="0" rtlCol="0" anchor="t"/>
          <a:lstStyle/>
          <a:p>
            <a:pPr algn="l" indent="0" marL="0">
              <a:lnSpc>
                <a:spcPts val="2350"/>
              </a:lnSpc>
              <a:buNone/>
            </a:pPr>
            <a:r>
              <a:rPr lang="en-US" sz="1450" dirty="0">
                <a:solidFill>
                  <a:srgbClr val="D9E1FF"/>
                </a:solidFill>
                <a:latin typeface="Martel Sans Light" pitchFamily="34" charset="0"/>
                <a:ea typeface="Martel Sans Light" pitchFamily="34" charset="-122"/>
                <a:cs typeface="Martel Sans Light" pitchFamily="34" charset="-120"/>
              </a:rPr>
              <a:t>Node.js 18, Express 4.x, JWT for secure, scalable API endpoints</a:t>
            </a:r>
            <a:endParaRPr lang="en-US" sz="1450" dirty="0"/>
          </a:p>
        </p:txBody>
      </p:sp>
      <p:pic>
        <p:nvPicPr>
          <p:cNvPr id="9" name="Image 2" descr="preencoded.png"/>
          <p:cNvPicPr>
            <a:picLocks noChangeAspect="1"/>
          </p:cNvPicPr>
          <p:nvPr/>
        </p:nvPicPr>
        <p:blipFill>
          <a:blip r:embed="rId3"/>
          <a:stretch>
            <a:fillRect/>
          </a:stretch>
        </p:blipFill>
        <p:spPr>
          <a:xfrm>
            <a:off x="666036" y="4575334"/>
            <a:ext cx="475774" cy="475774"/>
          </a:xfrm>
          <a:prstGeom prst="rect">
            <a:avLst/>
          </a:prstGeom>
        </p:spPr>
      </p:pic>
      <p:sp>
        <p:nvSpPr>
          <p:cNvPr id="10" name="Text 5"/>
          <p:cNvSpPr/>
          <p:nvPr/>
        </p:nvSpPr>
        <p:spPr>
          <a:xfrm>
            <a:off x="1379696" y="4688324"/>
            <a:ext cx="2238970" cy="279916"/>
          </a:xfrm>
          <a:prstGeom prst="rect">
            <a:avLst/>
          </a:prstGeom>
          <a:noFill/>
          <a:ln/>
        </p:spPr>
        <p:txBody>
          <a:bodyPr wrap="none" lIns="0" tIns="0" rIns="0" bIns="0" rtlCol="0" anchor="t"/>
          <a:lstStyle/>
          <a:p>
            <a:pPr algn="l" indent="0" marL="0">
              <a:lnSpc>
                <a:spcPts val="2200"/>
              </a:lnSpc>
              <a:buNone/>
            </a:pPr>
            <a:r>
              <a:rPr lang="en-US" sz="1750" dirty="0">
                <a:solidFill>
                  <a:srgbClr val="D9E1FF"/>
                </a:solidFill>
                <a:latin typeface="Kanit" pitchFamily="34" charset="0"/>
                <a:ea typeface="Kanit" pitchFamily="34" charset="-122"/>
                <a:cs typeface="Kanit" pitchFamily="34" charset="-120"/>
              </a:rPr>
              <a:t>AI/NLP</a:t>
            </a:r>
            <a:endParaRPr lang="en-US" sz="1750" dirty="0"/>
          </a:p>
        </p:txBody>
      </p:sp>
      <p:sp>
        <p:nvSpPr>
          <p:cNvPr id="11" name="Text 6"/>
          <p:cNvSpPr/>
          <p:nvPr/>
        </p:nvSpPr>
        <p:spPr>
          <a:xfrm>
            <a:off x="1379696" y="5158502"/>
            <a:ext cx="5703332" cy="609124"/>
          </a:xfrm>
          <a:prstGeom prst="rect">
            <a:avLst/>
          </a:prstGeom>
          <a:noFill/>
          <a:ln/>
        </p:spPr>
        <p:txBody>
          <a:bodyPr wrap="square" lIns="0" tIns="0" rIns="0" bIns="0" rtlCol="0" anchor="t"/>
          <a:lstStyle/>
          <a:p>
            <a:pPr algn="l" indent="0" marL="0">
              <a:lnSpc>
                <a:spcPts val="2350"/>
              </a:lnSpc>
              <a:buNone/>
            </a:pPr>
            <a:r>
              <a:rPr lang="en-US" sz="1450" dirty="0">
                <a:solidFill>
                  <a:srgbClr val="D9E1FF"/>
                </a:solidFill>
                <a:latin typeface="Martel Sans Light" pitchFamily="34" charset="0"/>
                <a:ea typeface="Martel Sans Light" pitchFamily="34" charset="-122"/>
                <a:cs typeface="Martel Sans Light" pitchFamily="34" charset="-120"/>
              </a:rPr>
              <a:t>HuggingFace embedding models, OpenAI API, custom RAG pipeline</a:t>
            </a:r>
            <a:endParaRPr lang="en-US" sz="1450" dirty="0"/>
          </a:p>
        </p:txBody>
      </p:sp>
      <p:pic>
        <p:nvPicPr>
          <p:cNvPr id="12" name="Image 3" descr="preencoded.png"/>
          <p:cNvPicPr>
            <a:picLocks noChangeAspect="1"/>
          </p:cNvPicPr>
          <p:nvPr/>
        </p:nvPicPr>
        <p:blipFill>
          <a:blip r:embed="rId4"/>
          <a:stretch>
            <a:fillRect/>
          </a:stretch>
        </p:blipFill>
        <p:spPr>
          <a:xfrm>
            <a:off x="666036" y="6148268"/>
            <a:ext cx="475774" cy="475774"/>
          </a:xfrm>
          <a:prstGeom prst="rect">
            <a:avLst/>
          </a:prstGeom>
        </p:spPr>
      </p:pic>
      <p:sp>
        <p:nvSpPr>
          <p:cNvPr id="13" name="Text 7"/>
          <p:cNvSpPr/>
          <p:nvPr/>
        </p:nvSpPr>
        <p:spPr>
          <a:xfrm>
            <a:off x="1379696" y="6261259"/>
            <a:ext cx="2238970" cy="279916"/>
          </a:xfrm>
          <a:prstGeom prst="rect">
            <a:avLst/>
          </a:prstGeom>
          <a:noFill/>
          <a:ln/>
        </p:spPr>
        <p:txBody>
          <a:bodyPr wrap="none" lIns="0" tIns="0" rIns="0" bIns="0" rtlCol="0" anchor="t"/>
          <a:lstStyle/>
          <a:p>
            <a:pPr algn="l" indent="0" marL="0">
              <a:lnSpc>
                <a:spcPts val="2200"/>
              </a:lnSpc>
              <a:buNone/>
            </a:pPr>
            <a:r>
              <a:rPr lang="en-US" sz="1750" dirty="0">
                <a:solidFill>
                  <a:srgbClr val="D9E1FF"/>
                </a:solidFill>
                <a:latin typeface="Kanit" pitchFamily="34" charset="0"/>
                <a:ea typeface="Kanit" pitchFamily="34" charset="-122"/>
                <a:cs typeface="Kanit" pitchFamily="34" charset="-120"/>
              </a:rPr>
              <a:t>Database</a:t>
            </a:r>
            <a:endParaRPr lang="en-US" sz="1750" dirty="0"/>
          </a:p>
        </p:txBody>
      </p:sp>
      <p:sp>
        <p:nvSpPr>
          <p:cNvPr id="14" name="Text 8"/>
          <p:cNvSpPr/>
          <p:nvPr/>
        </p:nvSpPr>
        <p:spPr>
          <a:xfrm>
            <a:off x="1379696" y="6731437"/>
            <a:ext cx="5703332" cy="609124"/>
          </a:xfrm>
          <a:prstGeom prst="rect">
            <a:avLst/>
          </a:prstGeom>
          <a:noFill/>
          <a:ln/>
        </p:spPr>
        <p:txBody>
          <a:bodyPr wrap="square" lIns="0" tIns="0" rIns="0" bIns="0" rtlCol="0" anchor="t"/>
          <a:lstStyle/>
          <a:p>
            <a:pPr algn="l" indent="0" marL="0">
              <a:lnSpc>
                <a:spcPts val="2350"/>
              </a:lnSpc>
              <a:buNone/>
            </a:pPr>
            <a:r>
              <a:rPr lang="en-US" sz="1450" dirty="0">
                <a:solidFill>
                  <a:srgbClr val="D9E1FF"/>
                </a:solidFill>
                <a:latin typeface="Martel Sans Light" pitchFamily="34" charset="0"/>
                <a:ea typeface="Martel Sans Light" pitchFamily="34" charset="-122"/>
                <a:cs typeface="Martel Sans Light" pitchFamily="34" charset="-120"/>
              </a:rPr>
              <a:t>FAISS for local development, Pinecone for production vector storage</a:t>
            </a:r>
            <a:endParaRPr lang="en-US" sz="1450" dirty="0"/>
          </a:p>
        </p:txBody>
      </p:sp>
      <p:pic>
        <p:nvPicPr>
          <p:cNvPr id="15" name="Image 4" descr="preencoded.png"/>
          <p:cNvPicPr>
            <a:picLocks noChangeAspect="1"/>
          </p:cNvPicPr>
          <p:nvPr/>
        </p:nvPicPr>
        <p:blipFill>
          <a:blip r:embed="rId5"/>
          <a:stretch>
            <a:fillRect/>
          </a:stretch>
        </p:blipFill>
        <p:spPr>
          <a:xfrm>
            <a:off x="7554992" y="1734026"/>
            <a:ext cx="6416993" cy="3372564"/>
          </a:xfrm>
          <a:prstGeom prst="rect">
            <a:avLst/>
          </a:prstGeom>
        </p:spPr>
      </p:pic>
      <p:sp>
        <p:nvSpPr>
          <p:cNvPr id="16" name="Shape 9"/>
          <p:cNvSpPr/>
          <p:nvPr/>
        </p:nvSpPr>
        <p:spPr>
          <a:xfrm>
            <a:off x="7554992" y="5137071"/>
            <a:ext cx="190262" cy="190262"/>
          </a:xfrm>
          <a:prstGeom prst="roundRect">
            <a:avLst>
              <a:gd name="adj" fmla="val 9612"/>
            </a:avLst>
          </a:prstGeom>
          <a:solidFill>
            <a:srgbClr val="6A010A"/>
          </a:solidFill>
          <a:ln/>
        </p:spPr>
      </p:sp>
      <p:sp>
        <p:nvSpPr>
          <p:cNvPr id="17" name="Text 10"/>
          <p:cNvSpPr/>
          <p:nvPr/>
        </p:nvSpPr>
        <p:spPr>
          <a:xfrm>
            <a:off x="7806214" y="5137071"/>
            <a:ext cx="810816" cy="190381"/>
          </a:xfrm>
          <a:prstGeom prst="rect">
            <a:avLst/>
          </a:prstGeom>
          <a:noFill/>
          <a:ln/>
        </p:spPr>
        <p:txBody>
          <a:bodyPr wrap="none" lIns="0" tIns="0" rIns="0" bIns="0" rtlCol="0" anchor="t"/>
          <a:lstStyle/>
          <a:p>
            <a:pPr algn="l" indent="0" marL="0">
              <a:lnSpc>
                <a:spcPts val="1450"/>
              </a:lnSpc>
              <a:buNone/>
            </a:pPr>
            <a:r>
              <a:rPr lang="en-US" sz="1450" dirty="0">
                <a:solidFill>
                  <a:srgbClr val="D9E1FF"/>
                </a:solidFill>
                <a:latin typeface="Martel Sans Light" pitchFamily="34" charset="0"/>
                <a:ea typeface="Martel Sans Light" pitchFamily="34" charset="-122"/>
                <a:cs typeface="Martel Sans Light" pitchFamily="34" charset="-120"/>
              </a:rPr>
              <a:t>Frontend</a:t>
            </a:r>
            <a:endParaRPr lang="en-US" sz="1450" dirty="0"/>
          </a:p>
        </p:txBody>
      </p:sp>
      <p:sp>
        <p:nvSpPr>
          <p:cNvPr id="18" name="Shape 11"/>
          <p:cNvSpPr/>
          <p:nvPr/>
        </p:nvSpPr>
        <p:spPr>
          <a:xfrm>
            <a:off x="9197340" y="5137071"/>
            <a:ext cx="190262" cy="190262"/>
          </a:xfrm>
          <a:prstGeom prst="roundRect">
            <a:avLst>
              <a:gd name="adj" fmla="val 9612"/>
            </a:avLst>
          </a:prstGeom>
          <a:solidFill>
            <a:srgbClr val="C70213"/>
          </a:solidFill>
          <a:ln/>
        </p:spPr>
      </p:sp>
      <p:sp>
        <p:nvSpPr>
          <p:cNvPr id="19" name="Text 12"/>
          <p:cNvSpPr/>
          <p:nvPr/>
        </p:nvSpPr>
        <p:spPr>
          <a:xfrm>
            <a:off x="9448562" y="5137071"/>
            <a:ext cx="754023" cy="190381"/>
          </a:xfrm>
          <a:prstGeom prst="rect">
            <a:avLst/>
          </a:prstGeom>
          <a:noFill/>
          <a:ln/>
        </p:spPr>
        <p:txBody>
          <a:bodyPr wrap="none" lIns="0" tIns="0" rIns="0" bIns="0" rtlCol="0" anchor="t"/>
          <a:lstStyle/>
          <a:p>
            <a:pPr algn="l" indent="0" marL="0">
              <a:lnSpc>
                <a:spcPts val="1450"/>
              </a:lnSpc>
              <a:buNone/>
            </a:pPr>
            <a:r>
              <a:rPr lang="en-US" sz="1450" dirty="0">
                <a:solidFill>
                  <a:srgbClr val="D9E1FF"/>
                </a:solidFill>
                <a:latin typeface="Martel Sans Light" pitchFamily="34" charset="0"/>
                <a:ea typeface="Martel Sans Light" pitchFamily="34" charset="-122"/>
                <a:cs typeface="Martel Sans Light" pitchFamily="34" charset="-120"/>
              </a:rPr>
              <a:t>Backend</a:t>
            </a:r>
            <a:endParaRPr lang="en-US" sz="1450" dirty="0"/>
          </a:p>
        </p:txBody>
      </p:sp>
      <p:sp>
        <p:nvSpPr>
          <p:cNvPr id="20" name="Shape 13"/>
          <p:cNvSpPr/>
          <p:nvPr/>
        </p:nvSpPr>
        <p:spPr>
          <a:xfrm>
            <a:off x="10839688" y="5137071"/>
            <a:ext cx="190262" cy="190262"/>
          </a:xfrm>
          <a:prstGeom prst="roundRect">
            <a:avLst>
              <a:gd name="adj" fmla="val 9612"/>
            </a:avLst>
          </a:prstGeom>
          <a:solidFill>
            <a:srgbClr val="FD2B3D"/>
          </a:solidFill>
          <a:ln/>
        </p:spPr>
      </p:sp>
      <p:sp>
        <p:nvSpPr>
          <p:cNvPr id="21" name="Text 14"/>
          <p:cNvSpPr/>
          <p:nvPr/>
        </p:nvSpPr>
        <p:spPr>
          <a:xfrm>
            <a:off x="11090910" y="5137071"/>
            <a:ext cx="614601" cy="190381"/>
          </a:xfrm>
          <a:prstGeom prst="rect">
            <a:avLst/>
          </a:prstGeom>
          <a:noFill/>
          <a:ln/>
        </p:spPr>
        <p:txBody>
          <a:bodyPr wrap="none" lIns="0" tIns="0" rIns="0" bIns="0" rtlCol="0" anchor="t"/>
          <a:lstStyle/>
          <a:p>
            <a:pPr algn="l" indent="0" marL="0">
              <a:lnSpc>
                <a:spcPts val="1450"/>
              </a:lnSpc>
              <a:buNone/>
            </a:pPr>
            <a:r>
              <a:rPr lang="en-US" sz="1450" dirty="0">
                <a:solidFill>
                  <a:srgbClr val="D9E1FF"/>
                </a:solidFill>
                <a:latin typeface="Martel Sans Light" pitchFamily="34" charset="0"/>
                <a:ea typeface="Martel Sans Light" pitchFamily="34" charset="-122"/>
                <a:cs typeface="Martel Sans Light" pitchFamily="34" charset="-120"/>
              </a:rPr>
              <a:t>AI/NLP</a:t>
            </a:r>
            <a:endParaRPr lang="en-US" sz="1450" dirty="0"/>
          </a:p>
        </p:txBody>
      </p:sp>
      <p:sp>
        <p:nvSpPr>
          <p:cNvPr id="22" name="Shape 15"/>
          <p:cNvSpPr/>
          <p:nvPr/>
        </p:nvSpPr>
        <p:spPr>
          <a:xfrm>
            <a:off x="12482036" y="5137071"/>
            <a:ext cx="190262" cy="190262"/>
          </a:xfrm>
          <a:prstGeom prst="roundRect">
            <a:avLst>
              <a:gd name="adj" fmla="val 9612"/>
            </a:avLst>
          </a:prstGeom>
          <a:solidFill>
            <a:srgbClr val="FE8993"/>
          </a:solidFill>
          <a:ln/>
        </p:spPr>
      </p:sp>
      <p:sp>
        <p:nvSpPr>
          <p:cNvPr id="23" name="Text 16"/>
          <p:cNvSpPr/>
          <p:nvPr/>
        </p:nvSpPr>
        <p:spPr>
          <a:xfrm>
            <a:off x="12733258" y="5137071"/>
            <a:ext cx="835938" cy="190381"/>
          </a:xfrm>
          <a:prstGeom prst="rect">
            <a:avLst/>
          </a:prstGeom>
          <a:noFill/>
          <a:ln/>
        </p:spPr>
        <p:txBody>
          <a:bodyPr wrap="none" lIns="0" tIns="0" rIns="0" bIns="0" rtlCol="0" anchor="t"/>
          <a:lstStyle/>
          <a:p>
            <a:pPr algn="l" indent="0" marL="0">
              <a:lnSpc>
                <a:spcPts val="1450"/>
              </a:lnSpc>
              <a:buNone/>
            </a:pPr>
            <a:r>
              <a:rPr lang="en-US" sz="1450" dirty="0">
                <a:solidFill>
                  <a:srgbClr val="D9E1FF"/>
                </a:solidFill>
                <a:latin typeface="Martel Sans Light" pitchFamily="34" charset="0"/>
                <a:ea typeface="Martel Sans Light" pitchFamily="34" charset="-122"/>
                <a:cs typeface="Martel Sans Light" pitchFamily="34" charset="-120"/>
              </a:rPr>
              <a:t>Database</a:t>
            </a:r>
            <a:endParaRPr lang="en-US" sz="1450" dirty="0"/>
          </a:p>
        </p:txBody>
      </p:sp>
      <p:sp>
        <p:nvSpPr>
          <p:cNvPr id="24" name="Text 17"/>
          <p:cNvSpPr/>
          <p:nvPr/>
        </p:nvSpPr>
        <p:spPr>
          <a:xfrm>
            <a:off x="7554992" y="5541526"/>
            <a:ext cx="6416993" cy="304562"/>
          </a:xfrm>
          <a:prstGeom prst="rect">
            <a:avLst/>
          </a:prstGeom>
          <a:noFill/>
          <a:ln/>
        </p:spPr>
        <p:txBody>
          <a:bodyPr wrap="none" lIns="0" tIns="0" rIns="0" bIns="0" rtlCol="0" anchor="t"/>
          <a:lstStyle/>
          <a:p>
            <a:pPr algn="l" indent="0" marL="0">
              <a:lnSpc>
                <a:spcPts val="2350"/>
              </a:lnSpc>
              <a:buNone/>
            </a:pPr>
            <a:r>
              <a:rPr lang="en-US" sz="1450" dirty="0">
                <a:solidFill>
                  <a:srgbClr val="D9E1FF"/>
                </a:solidFill>
                <a:latin typeface="Martel Sans Light" pitchFamily="34" charset="0"/>
                <a:ea typeface="Martel Sans Light" pitchFamily="34" charset="-122"/>
                <a:cs typeface="Martel Sans Light" pitchFamily="34" charset="-120"/>
              </a:rPr>
              <a:t>Technology distribution by development effort</a:t>
            </a:r>
            <a:endParaRPr lang="en-US" sz="14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18862" y="329089"/>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FFFFF"/>
                </a:solidFill>
                <a:latin typeface="Kanit" pitchFamily="34" charset="0"/>
                <a:ea typeface="Kanit" pitchFamily="34" charset="-122"/>
                <a:cs typeface="Kanit" pitchFamily="34" charset="-120"/>
              </a:rPr>
              <a:t>Key Features</a:t>
            </a:r>
            <a:endParaRPr lang="en-US" sz="2200" dirty="0"/>
          </a:p>
        </p:txBody>
      </p:sp>
      <p:sp>
        <p:nvSpPr>
          <p:cNvPr id="3" name="Shape 1"/>
          <p:cNvSpPr/>
          <p:nvPr/>
        </p:nvSpPr>
        <p:spPr>
          <a:xfrm>
            <a:off x="418862" y="920353"/>
            <a:ext cx="6836450" cy="1157168"/>
          </a:xfrm>
          <a:prstGeom prst="roundRect">
            <a:avLst>
              <a:gd name="adj" fmla="val 1552"/>
            </a:avLst>
          </a:prstGeom>
          <a:solidFill>
            <a:srgbClr val="2F2B54"/>
          </a:solidFill>
          <a:ln/>
        </p:spPr>
      </p:sp>
      <p:sp>
        <p:nvSpPr>
          <p:cNvPr id="4" name="Shape 2"/>
          <p:cNvSpPr/>
          <p:nvPr/>
        </p:nvSpPr>
        <p:spPr>
          <a:xfrm>
            <a:off x="538520" y="1040011"/>
            <a:ext cx="358973" cy="358973"/>
          </a:xfrm>
          <a:prstGeom prst="roundRect">
            <a:avLst>
              <a:gd name="adj" fmla="val 25470121"/>
            </a:avLst>
          </a:prstGeom>
          <a:solidFill>
            <a:srgbClr val="FD505F"/>
          </a:solidFill>
          <a:ln/>
        </p:spPr>
      </p:sp>
      <p:pic>
        <p:nvPicPr>
          <p:cNvPr id="5" name="Image 0" descr="preencoded.png"/>
          <p:cNvPicPr>
            <a:picLocks noChangeAspect="1"/>
          </p:cNvPicPr>
          <p:nvPr/>
        </p:nvPicPr>
        <p:blipFill>
          <a:blip r:embed="rId1"/>
          <a:stretch>
            <a:fillRect/>
          </a:stretch>
        </p:blipFill>
        <p:spPr>
          <a:xfrm>
            <a:off x="637223" y="1118473"/>
            <a:ext cx="161568" cy="201930"/>
          </a:xfrm>
          <a:prstGeom prst="rect">
            <a:avLst/>
          </a:prstGeom>
        </p:spPr>
      </p:pic>
      <p:sp>
        <p:nvSpPr>
          <p:cNvPr id="6" name="Text 3"/>
          <p:cNvSpPr/>
          <p:nvPr/>
        </p:nvSpPr>
        <p:spPr>
          <a:xfrm>
            <a:off x="538520" y="1518642"/>
            <a:ext cx="1408033" cy="175974"/>
          </a:xfrm>
          <a:prstGeom prst="rect">
            <a:avLst/>
          </a:prstGeom>
          <a:noFill/>
          <a:ln/>
        </p:spPr>
        <p:txBody>
          <a:bodyPr wrap="none" lIns="0" tIns="0" rIns="0" bIns="0" rtlCol="0" anchor="t"/>
          <a:lstStyle/>
          <a:p>
            <a:pPr algn="l" indent="0" marL="0">
              <a:lnSpc>
                <a:spcPts val="1350"/>
              </a:lnSpc>
              <a:buNone/>
            </a:pPr>
            <a:r>
              <a:rPr lang="en-US" sz="1100" dirty="0">
                <a:solidFill>
                  <a:srgbClr val="D9E1FF"/>
                </a:solidFill>
                <a:latin typeface="Kanit" pitchFamily="34" charset="0"/>
                <a:ea typeface="Kanit" pitchFamily="34" charset="-122"/>
                <a:cs typeface="Kanit" pitchFamily="34" charset="-120"/>
              </a:rPr>
              <a:t>Context-Aware Q&amp;A</a:t>
            </a:r>
            <a:endParaRPr lang="en-US" sz="1100" dirty="0"/>
          </a:p>
        </p:txBody>
      </p:sp>
      <p:sp>
        <p:nvSpPr>
          <p:cNvPr id="7" name="Text 4"/>
          <p:cNvSpPr/>
          <p:nvPr/>
        </p:nvSpPr>
        <p:spPr>
          <a:xfrm>
            <a:off x="538520" y="1766411"/>
            <a:ext cx="6597134"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Understands query context and maintains conversation history for coherent dialogue</a:t>
            </a:r>
            <a:endParaRPr lang="en-US" sz="900" dirty="0"/>
          </a:p>
        </p:txBody>
      </p:sp>
      <p:sp>
        <p:nvSpPr>
          <p:cNvPr id="8" name="Shape 5"/>
          <p:cNvSpPr/>
          <p:nvPr/>
        </p:nvSpPr>
        <p:spPr>
          <a:xfrm>
            <a:off x="7374969" y="920353"/>
            <a:ext cx="6836569" cy="1157168"/>
          </a:xfrm>
          <a:prstGeom prst="roundRect">
            <a:avLst>
              <a:gd name="adj" fmla="val 1552"/>
            </a:avLst>
          </a:prstGeom>
          <a:solidFill>
            <a:srgbClr val="2F2B54"/>
          </a:solidFill>
          <a:ln/>
        </p:spPr>
      </p:sp>
      <p:sp>
        <p:nvSpPr>
          <p:cNvPr id="9" name="Shape 6"/>
          <p:cNvSpPr/>
          <p:nvPr/>
        </p:nvSpPr>
        <p:spPr>
          <a:xfrm>
            <a:off x="7494627" y="1040011"/>
            <a:ext cx="358973" cy="358973"/>
          </a:xfrm>
          <a:prstGeom prst="roundRect">
            <a:avLst>
              <a:gd name="adj" fmla="val 25470121"/>
            </a:avLst>
          </a:prstGeom>
          <a:solidFill>
            <a:srgbClr val="FD505F"/>
          </a:solidFill>
          <a:ln/>
        </p:spPr>
      </p:sp>
      <p:pic>
        <p:nvPicPr>
          <p:cNvPr id="10" name="Image 1" descr="preencoded.png"/>
          <p:cNvPicPr>
            <a:picLocks noChangeAspect="1"/>
          </p:cNvPicPr>
          <p:nvPr/>
        </p:nvPicPr>
        <p:blipFill>
          <a:blip r:embed="rId2"/>
          <a:stretch>
            <a:fillRect/>
          </a:stretch>
        </p:blipFill>
        <p:spPr>
          <a:xfrm>
            <a:off x="7593330" y="1118473"/>
            <a:ext cx="161568" cy="201930"/>
          </a:xfrm>
          <a:prstGeom prst="rect">
            <a:avLst/>
          </a:prstGeom>
        </p:spPr>
      </p:pic>
      <p:sp>
        <p:nvSpPr>
          <p:cNvPr id="11" name="Text 7"/>
          <p:cNvSpPr/>
          <p:nvPr/>
        </p:nvSpPr>
        <p:spPr>
          <a:xfrm>
            <a:off x="7494627" y="1518642"/>
            <a:ext cx="1471970" cy="175974"/>
          </a:xfrm>
          <a:prstGeom prst="rect">
            <a:avLst/>
          </a:prstGeom>
          <a:noFill/>
          <a:ln/>
        </p:spPr>
        <p:txBody>
          <a:bodyPr wrap="none" lIns="0" tIns="0" rIns="0" bIns="0" rtlCol="0" anchor="t"/>
          <a:lstStyle/>
          <a:p>
            <a:pPr algn="l" indent="0" marL="0">
              <a:lnSpc>
                <a:spcPts val="1350"/>
              </a:lnSpc>
              <a:buNone/>
            </a:pPr>
            <a:r>
              <a:rPr lang="en-US" sz="1100" dirty="0">
                <a:solidFill>
                  <a:srgbClr val="D9E1FF"/>
                </a:solidFill>
                <a:latin typeface="Kanit" pitchFamily="34" charset="0"/>
                <a:ea typeface="Kanit" pitchFamily="34" charset="-122"/>
                <a:cs typeface="Kanit" pitchFamily="34" charset="-120"/>
              </a:rPr>
              <a:t>Source-Linked Answers</a:t>
            </a:r>
            <a:endParaRPr lang="en-US" sz="1100" dirty="0"/>
          </a:p>
        </p:txBody>
      </p:sp>
      <p:sp>
        <p:nvSpPr>
          <p:cNvPr id="12" name="Text 8"/>
          <p:cNvSpPr/>
          <p:nvPr/>
        </p:nvSpPr>
        <p:spPr>
          <a:xfrm>
            <a:off x="7494627" y="1766411"/>
            <a:ext cx="6597253"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Every response includes citations with direct links to source materials</a:t>
            </a:r>
            <a:endParaRPr lang="en-US" sz="900" dirty="0"/>
          </a:p>
        </p:txBody>
      </p:sp>
      <p:sp>
        <p:nvSpPr>
          <p:cNvPr id="13" name="Shape 9"/>
          <p:cNvSpPr/>
          <p:nvPr/>
        </p:nvSpPr>
        <p:spPr>
          <a:xfrm>
            <a:off x="418862" y="2197179"/>
            <a:ext cx="6836450" cy="1157168"/>
          </a:xfrm>
          <a:prstGeom prst="roundRect">
            <a:avLst>
              <a:gd name="adj" fmla="val 1552"/>
            </a:avLst>
          </a:prstGeom>
          <a:solidFill>
            <a:srgbClr val="2F2B54"/>
          </a:solidFill>
          <a:ln/>
        </p:spPr>
      </p:sp>
      <p:sp>
        <p:nvSpPr>
          <p:cNvPr id="14" name="Shape 10"/>
          <p:cNvSpPr/>
          <p:nvPr/>
        </p:nvSpPr>
        <p:spPr>
          <a:xfrm>
            <a:off x="538520" y="2316837"/>
            <a:ext cx="358973" cy="358973"/>
          </a:xfrm>
          <a:prstGeom prst="roundRect">
            <a:avLst>
              <a:gd name="adj" fmla="val 25470121"/>
            </a:avLst>
          </a:prstGeom>
          <a:solidFill>
            <a:srgbClr val="FD505F"/>
          </a:solidFill>
          <a:ln/>
        </p:spPr>
      </p:sp>
      <p:pic>
        <p:nvPicPr>
          <p:cNvPr id="15" name="Image 2" descr="preencoded.png"/>
          <p:cNvPicPr>
            <a:picLocks noChangeAspect="1"/>
          </p:cNvPicPr>
          <p:nvPr/>
        </p:nvPicPr>
        <p:blipFill>
          <a:blip r:embed="rId3"/>
          <a:stretch>
            <a:fillRect/>
          </a:stretch>
        </p:blipFill>
        <p:spPr>
          <a:xfrm>
            <a:off x="637223" y="2395299"/>
            <a:ext cx="161568" cy="201930"/>
          </a:xfrm>
          <a:prstGeom prst="rect">
            <a:avLst/>
          </a:prstGeom>
        </p:spPr>
      </p:pic>
      <p:sp>
        <p:nvSpPr>
          <p:cNvPr id="16" name="Text 11"/>
          <p:cNvSpPr/>
          <p:nvPr/>
        </p:nvSpPr>
        <p:spPr>
          <a:xfrm>
            <a:off x="538520" y="2795468"/>
            <a:ext cx="1408033" cy="175974"/>
          </a:xfrm>
          <a:prstGeom prst="rect">
            <a:avLst/>
          </a:prstGeom>
          <a:noFill/>
          <a:ln/>
        </p:spPr>
        <p:txBody>
          <a:bodyPr wrap="none" lIns="0" tIns="0" rIns="0" bIns="0" rtlCol="0" anchor="t"/>
          <a:lstStyle/>
          <a:p>
            <a:pPr algn="l" indent="0" marL="0">
              <a:lnSpc>
                <a:spcPts val="1350"/>
              </a:lnSpc>
              <a:buNone/>
            </a:pPr>
            <a:r>
              <a:rPr lang="en-US" sz="1100" dirty="0">
                <a:solidFill>
                  <a:srgbClr val="D9E1FF"/>
                </a:solidFill>
                <a:latin typeface="Kanit" pitchFamily="34" charset="0"/>
                <a:ea typeface="Kanit" pitchFamily="34" charset="-122"/>
                <a:cs typeface="Kanit" pitchFamily="34" charset="-120"/>
              </a:rPr>
              <a:t>Scalable REST APIs</a:t>
            </a:r>
            <a:endParaRPr lang="en-US" sz="1100" dirty="0"/>
          </a:p>
        </p:txBody>
      </p:sp>
      <p:sp>
        <p:nvSpPr>
          <p:cNvPr id="17" name="Text 12"/>
          <p:cNvSpPr/>
          <p:nvPr/>
        </p:nvSpPr>
        <p:spPr>
          <a:xfrm>
            <a:off x="538520" y="3043237"/>
            <a:ext cx="6597134"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Enterprise-grade endpoints with rate limiting and authentication</a:t>
            </a:r>
            <a:endParaRPr lang="en-US" sz="900" dirty="0"/>
          </a:p>
        </p:txBody>
      </p:sp>
      <p:sp>
        <p:nvSpPr>
          <p:cNvPr id="18" name="Shape 13"/>
          <p:cNvSpPr/>
          <p:nvPr/>
        </p:nvSpPr>
        <p:spPr>
          <a:xfrm>
            <a:off x="7374969" y="2197179"/>
            <a:ext cx="6836569" cy="1157168"/>
          </a:xfrm>
          <a:prstGeom prst="roundRect">
            <a:avLst>
              <a:gd name="adj" fmla="val 1552"/>
            </a:avLst>
          </a:prstGeom>
          <a:solidFill>
            <a:srgbClr val="2F2B54"/>
          </a:solidFill>
          <a:ln/>
        </p:spPr>
      </p:sp>
      <p:sp>
        <p:nvSpPr>
          <p:cNvPr id="19" name="Shape 14"/>
          <p:cNvSpPr/>
          <p:nvPr/>
        </p:nvSpPr>
        <p:spPr>
          <a:xfrm>
            <a:off x="7494627" y="2316837"/>
            <a:ext cx="358973" cy="358973"/>
          </a:xfrm>
          <a:prstGeom prst="roundRect">
            <a:avLst>
              <a:gd name="adj" fmla="val 25470121"/>
            </a:avLst>
          </a:prstGeom>
          <a:solidFill>
            <a:srgbClr val="FD505F"/>
          </a:solidFill>
          <a:ln/>
        </p:spPr>
      </p:sp>
      <p:pic>
        <p:nvPicPr>
          <p:cNvPr id="20" name="Image 3" descr="preencoded.png"/>
          <p:cNvPicPr>
            <a:picLocks noChangeAspect="1"/>
          </p:cNvPicPr>
          <p:nvPr/>
        </p:nvPicPr>
        <p:blipFill>
          <a:blip r:embed="rId4"/>
          <a:stretch>
            <a:fillRect/>
          </a:stretch>
        </p:blipFill>
        <p:spPr>
          <a:xfrm>
            <a:off x="7593330" y="2395299"/>
            <a:ext cx="161568" cy="201930"/>
          </a:xfrm>
          <a:prstGeom prst="rect">
            <a:avLst/>
          </a:prstGeom>
        </p:spPr>
      </p:pic>
      <p:sp>
        <p:nvSpPr>
          <p:cNvPr id="21" name="Text 15"/>
          <p:cNvSpPr/>
          <p:nvPr/>
        </p:nvSpPr>
        <p:spPr>
          <a:xfrm>
            <a:off x="7494627" y="2795468"/>
            <a:ext cx="1440180" cy="175974"/>
          </a:xfrm>
          <a:prstGeom prst="rect">
            <a:avLst/>
          </a:prstGeom>
          <a:noFill/>
          <a:ln/>
        </p:spPr>
        <p:txBody>
          <a:bodyPr wrap="none" lIns="0" tIns="0" rIns="0" bIns="0" rtlCol="0" anchor="t"/>
          <a:lstStyle/>
          <a:p>
            <a:pPr algn="l" indent="0" marL="0">
              <a:lnSpc>
                <a:spcPts val="1350"/>
              </a:lnSpc>
              <a:buNone/>
            </a:pPr>
            <a:r>
              <a:rPr lang="en-US" sz="1100" dirty="0">
                <a:solidFill>
                  <a:srgbClr val="D9E1FF"/>
                </a:solidFill>
                <a:latin typeface="Kanit" pitchFamily="34" charset="0"/>
                <a:ea typeface="Kanit" pitchFamily="34" charset="-122"/>
                <a:cs typeface="Kanit" pitchFamily="34" charset="-120"/>
              </a:rPr>
              <a:t>Domain Customization</a:t>
            </a:r>
            <a:endParaRPr lang="en-US" sz="1100" dirty="0"/>
          </a:p>
        </p:txBody>
      </p:sp>
      <p:sp>
        <p:nvSpPr>
          <p:cNvPr id="22" name="Text 16"/>
          <p:cNvSpPr/>
          <p:nvPr/>
        </p:nvSpPr>
        <p:spPr>
          <a:xfrm>
            <a:off x="7494627" y="3043237"/>
            <a:ext cx="6597253"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Configurable knowledge bases for specific subject expertise</a:t>
            </a:r>
            <a:endParaRPr lang="en-US" sz="900" dirty="0"/>
          </a:p>
        </p:txBody>
      </p:sp>
      <p:pic>
        <p:nvPicPr>
          <p:cNvPr id="23" name="Image 4" descr="preencoded.png"/>
          <p:cNvPicPr>
            <a:picLocks noChangeAspect="1"/>
          </p:cNvPicPr>
          <p:nvPr/>
        </p:nvPicPr>
        <p:blipFill>
          <a:blip r:embed="rId5"/>
          <a:stretch>
            <a:fillRect/>
          </a:stretch>
        </p:blipFill>
        <p:spPr>
          <a:xfrm>
            <a:off x="418862" y="3488888"/>
            <a:ext cx="13792676" cy="7364730"/>
          </a:xfrm>
          <a:prstGeom prst="rect">
            <a:avLst/>
          </a:prstGeom>
        </p:spPr>
      </p:pic>
      <p:sp>
        <p:nvSpPr>
          <p:cNvPr id="24" name="Shape 17"/>
          <p:cNvSpPr/>
          <p:nvPr/>
        </p:nvSpPr>
        <p:spPr>
          <a:xfrm>
            <a:off x="6034802" y="10853618"/>
            <a:ext cx="119658" cy="119658"/>
          </a:xfrm>
          <a:prstGeom prst="roundRect">
            <a:avLst>
              <a:gd name="adj" fmla="val 15284"/>
            </a:avLst>
          </a:prstGeom>
          <a:solidFill>
            <a:srgbClr val="D40215"/>
          </a:solidFill>
          <a:ln/>
        </p:spPr>
      </p:sp>
      <p:sp>
        <p:nvSpPr>
          <p:cNvPr id="25" name="Text 18"/>
          <p:cNvSpPr/>
          <p:nvPr/>
        </p:nvSpPr>
        <p:spPr>
          <a:xfrm>
            <a:off x="6215420" y="10853618"/>
            <a:ext cx="1023580" cy="119658"/>
          </a:xfrm>
          <a:prstGeom prst="rect">
            <a:avLst/>
          </a:prstGeom>
          <a:noFill/>
          <a:ln/>
        </p:spPr>
        <p:txBody>
          <a:bodyPr wrap="none" lIns="0" tIns="0" rIns="0" bIns="0" rtlCol="0" anchor="t"/>
          <a:lstStyle/>
          <a:p>
            <a:pPr algn="l" indent="0" marL="0">
              <a:lnSpc>
                <a:spcPts val="900"/>
              </a:lnSpc>
              <a:buNone/>
            </a:pPr>
            <a:r>
              <a:rPr lang="en-US" sz="900" dirty="0">
                <a:solidFill>
                  <a:srgbClr val="D9E1FF"/>
                </a:solidFill>
                <a:latin typeface="Martel Sans Light" pitchFamily="34" charset="0"/>
                <a:ea typeface="Martel Sans Light" pitchFamily="34" charset="-122"/>
                <a:cs typeface="Martel Sans Light" pitchFamily="34" charset="-120"/>
              </a:rPr>
              <a:t>Traditional Search</a:t>
            </a:r>
            <a:endParaRPr lang="en-US" sz="900" dirty="0"/>
          </a:p>
        </p:txBody>
      </p:sp>
      <p:sp>
        <p:nvSpPr>
          <p:cNvPr id="26" name="Shape 19"/>
          <p:cNvSpPr/>
          <p:nvPr/>
        </p:nvSpPr>
        <p:spPr>
          <a:xfrm>
            <a:off x="7391400" y="10853618"/>
            <a:ext cx="119658" cy="119658"/>
          </a:xfrm>
          <a:prstGeom prst="roundRect">
            <a:avLst>
              <a:gd name="adj" fmla="val 15284"/>
            </a:avLst>
          </a:prstGeom>
          <a:solidFill>
            <a:srgbClr val="FD606E"/>
          </a:solidFill>
          <a:ln/>
        </p:spPr>
      </p:sp>
      <p:sp>
        <p:nvSpPr>
          <p:cNvPr id="27" name="Text 20"/>
          <p:cNvSpPr/>
          <p:nvPr/>
        </p:nvSpPr>
        <p:spPr>
          <a:xfrm>
            <a:off x="7572018" y="10853618"/>
            <a:ext cx="525542" cy="119658"/>
          </a:xfrm>
          <a:prstGeom prst="rect">
            <a:avLst/>
          </a:prstGeom>
          <a:noFill/>
          <a:ln/>
        </p:spPr>
        <p:txBody>
          <a:bodyPr wrap="none" lIns="0" tIns="0" rIns="0" bIns="0" rtlCol="0" anchor="t"/>
          <a:lstStyle/>
          <a:p>
            <a:pPr algn="l" indent="0" marL="0">
              <a:lnSpc>
                <a:spcPts val="900"/>
              </a:lnSpc>
              <a:buNone/>
            </a:pPr>
            <a:r>
              <a:rPr lang="en-US" sz="900" dirty="0">
                <a:solidFill>
                  <a:srgbClr val="D9E1FF"/>
                </a:solidFill>
                <a:latin typeface="Martel Sans Light" pitchFamily="34" charset="0"/>
                <a:ea typeface="Martel Sans Light" pitchFamily="34" charset="-122"/>
                <a:cs typeface="Martel Sans Light" pitchFamily="34" charset="-120"/>
              </a:rPr>
              <a:t>Gavina AI</a:t>
            </a:r>
            <a:endParaRPr lang="en-US" sz="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46879" y="827484"/>
            <a:ext cx="5150763" cy="627578"/>
          </a:xfrm>
          <a:prstGeom prst="rect">
            <a:avLst/>
          </a:prstGeom>
          <a:noFill/>
          <a:ln/>
        </p:spPr>
        <p:txBody>
          <a:bodyPr wrap="none" lIns="0" tIns="0" rIns="0" bIns="0" rtlCol="0" anchor="t"/>
          <a:lstStyle/>
          <a:p>
            <a:pPr algn="l" indent="0" marL="0">
              <a:lnSpc>
                <a:spcPts val="4900"/>
              </a:lnSpc>
              <a:buNone/>
            </a:pPr>
            <a:r>
              <a:rPr lang="en-US" sz="3950" dirty="0">
                <a:solidFill>
                  <a:srgbClr val="FFFFFF"/>
                </a:solidFill>
                <a:latin typeface="Kanit" pitchFamily="34" charset="0"/>
                <a:ea typeface="Kanit" pitchFamily="34" charset="-122"/>
                <a:cs typeface="Kanit" pitchFamily="34" charset="-120"/>
              </a:rPr>
              <a:t>Challenges &amp; Solutions</a:t>
            </a:r>
            <a:endParaRPr lang="en-US" sz="3950" dirty="0"/>
          </a:p>
        </p:txBody>
      </p:sp>
      <p:sp>
        <p:nvSpPr>
          <p:cNvPr id="3" name="Shape 1"/>
          <p:cNvSpPr/>
          <p:nvPr/>
        </p:nvSpPr>
        <p:spPr>
          <a:xfrm>
            <a:off x="746879" y="1881783"/>
            <a:ext cx="13136642" cy="4032052"/>
          </a:xfrm>
          <a:prstGeom prst="roundRect">
            <a:avLst>
              <a:gd name="adj" fmla="val 794"/>
            </a:avLst>
          </a:prstGeom>
          <a:noFill/>
          <a:ln w="7620">
            <a:solidFill>
              <a:srgbClr val="FFFFFF">
                <a:alpha val="24000"/>
              </a:srgbClr>
            </a:solidFill>
            <a:prstDash val="solid"/>
          </a:ln>
        </p:spPr>
      </p:sp>
      <p:sp>
        <p:nvSpPr>
          <p:cNvPr id="4" name="Shape 2"/>
          <p:cNvSpPr/>
          <p:nvPr/>
        </p:nvSpPr>
        <p:spPr>
          <a:xfrm>
            <a:off x="754499" y="1889403"/>
            <a:ext cx="13119973" cy="612577"/>
          </a:xfrm>
          <a:prstGeom prst="rect">
            <a:avLst/>
          </a:prstGeom>
          <a:solidFill>
            <a:srgbClr val="FFFFFF">
              <a:alpha val="4000"/>
            </a:srgbClr>
          </a:solidFill>
          <a:ln/>
        </p:spPr>
      </p:sp>
      <p:sp>
        <p:nvSpPr>
          <p:cNvPr id="5" name="Text 3"/>
          <p:cNvSpPr/>
          <p:nvPr/>
        </p:nvSpPr>
        <p:spPr>
          <a:xfrm>
            <a:off x="969407" y="2025015"/>
            <a:ext cx="3942278" cy="341352"/>
          </a:xfrm>
          <a:prstGeom prst="rect">
            <a:avLst/>
          </a:prstGeom>
          <a:noFill/>
          <a:ln/>
        </p:spPr>
        <p:txBody>
          <a:bodyPr wrap="none" lIns="0" tIns="0" rIns="0" bIns="0" rtlCol="0" anchor="t"/>
          <a:lstStyle/>
          <a:p>
            <a:pPr algn="l" indent="0" marL="0">
              <a:lnSpc>
                <a:spcPts val="2650"/>
              </a:lnSpc>
              <a:buNone/>
            </a:pPr>
            <a:r>
              <a:rPr lang="en-US" sz="1650" b="1" dirty="0">
                <a:solidFill>
                  <a:srgbClr val="D9E1FF"/>
                </a:solidFill>
                <a:latin typeface="Martel Sans Light" pitchFamily="34" charset="0"/>
                <a:ea typeface="Martel Sans Light" pitchFamily="34" charset="-122"/>
                <a:cs typeface="Martel Sans Light" pitchFamily="34" charset="-120"/>
              </a:rPr>
              <a:t>Challenge</a:t>
            </a:r>
            <a:endParaRPr lang="en-US" sz="1650" dirty="0"/>
          </a:p>
        </p:txBody>
      </p:sp>
      <p:sp>
        <p:nvSpPr>
          <p:cNvPr id="6" name="Text 4"/>
          <p:cNvSpPr/>
          <p:nvPr/>
        </p:nvSpPr>
        <p:spPr>
          <a:xfrm>
            <a:off x="5346025" y="2025015"/>
            <a:ext cx="3938468" cy="341352"/>
          </a:xfrm>
          <a:prstGeom prst="rect">
            <a:avLst/>
          </a:prstGeom>
          <a:noFill/>
          <a:ln/>
        </p:spPr>
        <p:txBody>
          <a:bodyPr wrap="none" lIns="0" tIns="0" rIns="0" bIns="0" rtlCol="0" anchor="t"/>
          <a:lstStyle/>
          <a:p>
            <a:pPr algn="l" indent="0" marL="0">
              <a:lnSpc>
                <a:spcPts val="2650"/>
              </a:lnSpc>
              <a:buNone/>
            </a:pPr>
            <a:r>
              <a:rPr lang="en-US" sz="1650" b="1" dirty="0">
                <a:solidFill>
                  <a:srgbClr val="D9E1FF"/>
                </a:solidFill>
                <a:latin typeface="Martel Sans Light" pitchFamily="34" charset="0"/>
                <a:ea typeface="Martel Sans Light" pitchFamily="34" charset="-122"/>
                <a:cs typeface="Martel Sans Light" pitchFamily="34" charset="-120"/>
              </a:rPr>
              <a:t>Solution</a:t>
            </a:r>
            <a:endParaRPr lang="en-US" sz="1650" dirty="0"/>
          </a:p>
        </p:txBody>
      </p:sp>
      <p:sp>
        <p:nvSpPr>
          <p:cNvPr id="7" name="Text 5"/>
          <p:cNvSpPr/>
          <p:nvPr/>
        </p:nvSpPr>
        <p:spPr>
          <a:xfrm>
            <a:off x="9718834" y="2025015"/>
            <a:ext cx="3942278" cy="341352"/>
          </a:xfrm>
          <a:prstGeom prst="rect">
            <a:avLst/>
          </a:prstGeom>
          <a:noFill/>
          <a:ln/>
        </p:spPr>
        <p:txBody>
          <a:bodyPr wrap="none" lIns="0" tIns="0" rIns="0" bIns="0" rtlCol="0" anchor="t"/>
          <a:lstStyle/>
          <a:p>
            <a:pPr algn="l" indent="0" marL="0">
              <a:lnSpc>
                <a:spcPts val="2650"/>
              </a:lnSpc>
              <a:buNone/>
            </a:pPr>
            <a:r>
              <a:rPr lang="en-US" sz="1650" b="1" dirty="0">
                <a:solidFill>
                  <a:srgbClr val="D9E1FF"/>
                </a:solidFill>
                <a:latin typeface="Martel Sans Light" pitchFamily="34" charset="0"/>
                <a:ea typeface="Martel Sans Light" pitchFamily="34" charset="-122"/>
                <a:cs typeface="Martel Sans Light" pitchFamily="34" charset="-120"/>
              </a:rPr>
              <a:t>Result</a:t>
            </a:r>
            <a:endParaRPr lang="en-US" sz="1650" dirty="0"/>
          </a:p>
        </p:txBody>
      </p:sp>
      <p:sp>
        <p:nvSpPr>
          <p:cNvPr id="8" name="Shape 6"/>
          <p:cNvSpPr/>
          <p:nvPr/>
        </p:nvSpPr>
        <p:spPr>
          <a:xfrm>
            <a:off x="754499" y="2501979"/>
            <a:ext cx="13119973" cy="953929"/>
          </a:xfrm>
          <a:prstGeom prst="rect">
            <a:avLst/>
          </a:prstGeom>
          <a:solidFill>
            <a:srgbClr val="000000">
              <a:alpha val="4000"/>
            </a:srgbClr>
          </a:solidFill>
          <a:ln/>
        </p:spPr>
      </p:sp>
      <p:sp>
        <p:nvSpPr>
          <p:cNvPr id="9" name="Text 7"/>
          <p:cNvSpPr/>
          <p:nvPr/>
        </p:nvSpPr>
        <p:spPr>
          <a:xfrm>
            <a:off x="969407" y="2637592"/>
            <a:ext cx="3942278" cy="341352"/>
          </a:xfrm>
          <a:prstGeom prst="rect">
            <a:avLst/>
          </a:prstGeom>
          <a:noFill/>
          <a:ln/>
        </p:spPr>
        <p:txBody>
          <a:bodyPr wrap="non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AI Hallucination</a:t>
            </a:r>
            <a:endParaRPr lang="en-US" sz="1650" dirty="0"/>
          </a:p>
        </p:txBody>
      </p:sp>
      <p:sp>
        <p:nvSpPr>
          <p:cNvPr id="10" name="Text 8"/>
          <p:cNvSpPr/>
          <p:nvPr/>
        </p:nvSpPr>
        <p:spPr>
          <a:xfrm>
            <a:off x="5346025" y="2637592"/>
            <a:ext cx="3938468" cy="682704"/>
          </a:xfrm>
          <a:prstGeom prst="rect">
            <a:avLst/>
          </a:prstGeom>
          <a:noFill/>
          <a:ln/>
        </p:spPr>
        <p:txBody>
          <a:bodyPr wrap="squar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RAG architecture with source grounding</a:t>
            </a:r>
            <a:endParaRPr lang="en-US" sz="1650" dirty="0"/>
          </a:p>
        </p:txBody>
      </p:sp>
      <p:sp>
        <p:nvSpPr>
          <p:cNvPr id="11" name="Text 9"/>
          <p:cNvSpPr/>
          <p:nvPr/>
        </p:nvSpPr>
        <p:spPr>
          <a:xfrm>
            <a:off x="9718834" y="2637592"/>
            <a:ext cx="3942278" cy="341352"/>
          </a:xfrm>
          <a:prstGeom prst="rect">
            <a:avLst/>
          </a:prstGeom>
          <a:noFill/>
          <a:ln/>
        </p:spPr>
        <p:txBody>
          <a:bodyPr wrap="non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85% reduction in factual errors</a:t>
            </a:r>
            <a:endParaRPr lang="en-US" sz="1650" dirty="0"/>
          </a:p>
        </p:txBody>
      </p:sp>
      <p:sp>
        <p:nvSpPr>
          <p:cNvPr id="12" name="Shape 10"/>
          <p:cNvSpPr/>
          <p:nvPr/>
        </p:nvSpPr>
        <p:spPr>
          <a:xfrm>
            <a:off x="754499" y="3455908"/>
            <a:ext cx="13119973" cy="612577"/>
          </a:xfrm>
          <a:prstGeom prst="rect">
            <a:avLst/>
          </a:prstGeom>
          <a:solidFill>
            <a:srgbClr val="FFFFFF">
              <a:alpha val="4000"/>
            </a:srgbClr>
          </a:solidFill>
          <a:ln/>
        </p:spPr>
      </p:sp>
      <p:sp>
        <p:nvSpPr>
          <p:cNvPr id="13" name="Text 11"/>
          <p:cNvSpPr/>
          <p:nvPr/>
        </p:nvSpPr>
        <p:spPr>
          <a:xfrm>
            <a:off x="969407" y="3591520"/>
            <a:ext cx="3942278" cy="341352"/>
          </a:xfrm>
          <a:prstGeom prst="rect">
            <a:avLst/>
          </a:prstGeom>
          <a:noFill/>
          <a:ln/>
        </p:spPr>
        <p:txBody>
          <a:bodyPr wrap="non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Query Complexity</a:t>
            </a:r>
            <a:endParaRPr lang="en-US" sz="1650" dirty="0"/>
          </a:p>
        </p:txBody>
      </p:sp>
      <p:sp>
        <p:nvSpPr>
          <p:cNvPr id="14" name="Text 12"/>
          <p:cNvSpPr/>
          <p:nvPr/>
        </p:nvSpPr>
        <p:spPr>
          <a:xfrm>
            <a:off x="5346025" y="3591520"/>
            <a:ext cx="3938468" cy="341352"/>
          </a:xfrm>
          <a:prstGeom prst="rect">
            <a:avLst/>
          </a:prstGeom>
          <a:noFill/>
          <a:ln/>
        </p:spPr>
        <p:txBody>
          <a:bodyPr wrap="non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Advanced NLP preprocessing</a:t>
            </a:r>
            <a:endParaRPr lang="en-US" sz="1650" dirty="0"/>
          </a:p>
        </p:txBody>
      </p:sp>
      <p:sp>
        <p:nvSpPr>
          <p:cNvPr id="15" name="Text 13"/>
          <p:cNvSpPr/>
          <p:nvPr/>
        </p:nvSpPr>
        <p:spPr>
          <a:xfrm>
            <a:off x="9718834" y="3591520"/>
            <a:ext cx="3942278" cy="341352"/>
          </a:xfrm>
          <a:prstGeom prst="rect">
            <a:avLst/>
          </a:prstGeom>
          <a:noFill/>
          <a:ln/>
        </p:spPr>
        <p:txBody>
          <a:bodyPr wrap="non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Handles 92% of complex queries</a:t>
            </a:r>
            <a:endParaRPr lang="en-US" sz="1650" dirty="0"/>
          </a:p>
        </p:txBody>
      </p:sp>
      <p:sp>
        <p:nvSpPr>
          <p:cNvPr id="16" name="Shape 14"/>
          <p:cNvSpPr/>
          <p:nvPr/>
        </p:nvSpPr>
        <p:spPr>
          <a:xfrm>
            <a:off x="754499" y="4068485"/>
            <a:ext cx="13119973" cy="612577"/>
          </a:xfrm>
          <a:prstGeom prst="rect">
            <a:avLst/>
          </a:prstGeom>
          <a:solidFill>
            <a:srgbClr val="000000">
              <a:alpha val="4000"/>
            </a:srgbClr>
          </a:solidFill>
          <a:ln/>
        </p:spPr>
      </p:sp>
      <p:sp>
        <p:nvSpPr>
          <p:cNvPr id="17" name="Text 15"/>
          <p:cNvSpPr/>
          <p:nvPr/>
        </p:nvSpPr>
        <p:spPr>
          <a:xfrm>
            <a:off x="969407" y="4204097"/>
            <a:ext cx="3942278" cy="341352"/>
          </a:xfrm>
          <a:prstGeom prst="rect">
            <a:avLst/>
          </a:prstGeom>
          <a:noFill/>
          <a:ln/>
        </p:spPr>
        <p:txBody>
          <a:bodyPr wrap="non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Scalability Issues</a:t>
            </a:r>
            <a:endParaRPr lang="en-US" sz="1650" dirty="0"/>
          </a:p>
        </p:txBody>
      </p:sp>
      <p:sp>
        <p:nvSpPr>
          <p:cNvPr id="18" name="Text 16"/>
          <p:cNvSpPr/>
          <p:nvPr/>
        </p:nvSpPr>
        <p:spPr>
          <a:xfrm>
            <a:off x="5346025" y="4204097"/>
            <a:ext cx="3938468" cy="341352"/>
          </a:xfrm>
          <a:prstGeom prst="rect">
            <a:avLst/>
          </a:prstGeom>
          <a:noFill/>
          <a:ln/>
        </p:spPr>
        <p:txBody>
          <a:bodyPr wrap="non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Optimized vector search, caching</a:t>
            </a:r>
            <a:endParaRPr lang="en-US" sz="1650" dirty="0"/>
          </a:p>
        </p:txBody>
      </p:sp>
      <p:sp>
        <p:nvSpPr>
          <p:cNvPr id="19" name="Text 17"/>
          <p:cNvSpPr/>
          <p:nvPr/>
        </p:nvSpPr>
        <p:spPr>
          <a:xfrm>
            <a:off x="9718834" y="4204097"/>
            <a:ext cx="3942278" cy="341352"/>
          </a:xfrm>
          <a:prstGeom prst="rect">
            <a:avLst/>
          </a:prstGeom>
          <a:noFill/>
          <a:ln/>
        </p:spPr>
        <p:txBody>
          <a:bodyPr wrap="non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10x throughput improvement</a:t>
            </a:r>
            <a:endParaRPr lang="en-US" sz="1650" dirty="0"/>
          </a:p>
        </p:txBody>
      </p:sp>
      <p:sp>
        <p:nvSpPr>
          <p:cNvPr id="20" name="Shape 18"/>
          <p:cNvSpPr/>
          <p:nvPr/>
        </p:nvSpPr>
        <p:spPr>
          <a:xfrm>
            <a:off x="754499" y="4681061"/>
            <a:ext cx="13119973" cy="612577"/>
          </a:xfrm>
          <a:prstGeom prst="rect">
            <a:avLst/>
          </a:prstGeom>
          <a:solidFill>
            <a:srgbClr val="FFFFFF">
              <a:alpha val="4000"/>
            </a:srgbClr>
          </a:solidFill>
          <a:ln/>
        </p:spPr>
      </p:sp>
      <p:sp>
        <p:nvSpPr>
          <p:cNvPr id="21" name="Text 19"/>
          <p:cNvSpPr/>
          <p:nvPr/>
        </p:nvSpPr>
        <p:spPr>
          <a:xfrm>
            <a:off x="969407" y="4816673"/>
            <a:ext cx="3942278" cy="341352"/>
          </a:xfrm>
          <a:prstGeom prst="rect">
            <a:avLst/>
          </a:prstGeom>
          <a:noFill/>
          <a:ln/>
        </p:spPr>
        <p:txBody>
          <a:bodyPr wrap="non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User Experience</a:t>
            </a:r>
            <a:endParaRPr lang="en-US" sz="1650" dirty="0"/>
          </a:p>
        </p:txBody>
      </p:sp>
      <p:sp>
        <p:nvSpPr>
          <p:cNvPr id="22" name="Text 20"/>
          <p:cNvSpPr/>
          <p:nvPr/>
        </p:nvSpPr>
        <p:spPr>
          <a:xfrm>
            <a:off x="5346025" y="4816673"/>
            <a:ext cx="3938468" cy="341352"/>
          </a:xfrm>
          <a:prstGeom prst="rect">
            <a:avLst/>
          </a:prstGeom>
          <a:noFill/>
          <a:ln/>
        </p:spPr>
        <p:txBody>
          <a:bodyPr wrap="non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React-based UI with real-time feedback</a:t>
            </a:r>
            <a:endParaRPr lang="en-US" sz="1650" dirty="0"/>
          </a:p>
        </p:txBody>
      </p:sp>
      <p:sp>
        <p:nvSpPr>
          <p:cNvPr id="23" name="Text 21"/>
          <p:cNvSpPr/>
          <p:nvPr/>
        </p:nvSpPr>
        <p:spPr>
          <a:xfrm>
            <a:off x="9718834" y="4816673"/>
            <a:ext cx="3942278" cy="341352"/>
          </a:xfrm>
          <a:prstGeom prst="rect">
            <a:avLst/>
          </a:prstGeom>
          <a:noFill/>
          <a:ln/>
        </p:spPr>
        <p:txBody>
          <a:bodyPr wrap="non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User satisfaction increased by 45%</a:t>
            </a:r>
            <a:endParaRPr lang="en-US" sz="1650" dirty="0"/>
          </a:p>
        </p:txBody>
      </p:sp>
      <p:sp>
        <p:nvSpPr>
          <p:cNvPr id="24" name="Shape 22"/>
          <p:cNvSpPr/>
          <p:nvPr/>
        </p:nvSpPr>
        <p:spPr>
          <a:xfrm>
            <a:off x="754499" y="5293638"/>
            <a:ext cx="13119973" cy="612577"/>
          </a:xfrm>
          <a:prstGeom prst="rect">
            <a:avLst/>
          </a:prstGeom>
          <a:solidFill>
            <a:srgbClr val="000000">
              <a:alpha val="4000"/>
            </a:srgbClr>
          </a:solidFill>
          <a:ln/>
        </p:spPr>
      </p:sp>
      <p:sp>
        <p:nvSpPr>
          <p:cNvPr id="25" name="Text 23"/>
          <p:cNvSpPr/>
          <p:nvPr/>
        </p:nvSpPr>
        <p:spPr>
          <a:xfrm>
            <a:off x="969407" y="5429250"/>
            <a:ext cx="3942278" cy="341352"/>
          </a:xfrm>
          <a:prstGeom prst="rect">
            <a:avLst/>
          </a:prstGeom>
          <a:noFill/>
          <a:ln/>
        </p:spPr>
        <p:txBody>
          <a:bodyPr wrap="non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Source Relevance</a:t>
            </a:r>
            <a:endParaRPr lang="en-US" sz="1650" dirty="0"/>
          </a:p>
        </p:txBody>
      </p:sp>
      <p:sp>
        <p:nvSpPr>
          <p:cNvPr id="26" name="Text 24"/>
          <p:cNvSpPr/>
          <p:nvPr/>
        </p:nvSpPr>
        <p:spPr>
          <a:xfrm>
            <a:off x="5346025" y="5429250"/>
            <a:ext cx="3938468" cy="341352"/>
          </a:xfrm>
          <a:prstGeom prst="rect">
            <a:avLst/>
          </a:prstGeom>
          <a:noFill/>
          <a:ln/>
        </p:spPr>
        <p:txBody>
          <a:bodyPr wrap="non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Custom reranking algorithm</a:t>
            </a:r>
            <a:endParaRPr lang="en-US" sz="1650" dirty="0"/>
          </a:p>
        </p:txBody>
      </p:sp>
      <p:sp>
        <p:nvSpPr>
          <p:cNvPr id="27" name="Text 25"/>
          <p:cNvSpPr/>
          <p:nvPr/>
        </p:nvSpPr>
        <p:spPr>
          <a:xfrm>
            <a:off x="9718834" y="5429250"/>
            <a:ext cx="3942278" cy="341352"/>
          </a:xfrm>
          <a:prstGeom prst="rect">
            <a:avLst/>
          </a:prstGeom>
          <a:noFill/>
          <a:ln/>
        </p:spPr>
        <p:txBody>
          <a:bodyPr wrap="non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+32% improvement in context quality</a:t>
            </a:r>
            <a:endParaRPr lang="en-US" sz="1650" dirty="0"/>
          </a:p>
        </p:txBody>
      </p:sp>
      <p:sp>
        <p:nvSpPr>
          <p:cNvPr id="28" name="Shape 26"/>
          <p:cNvSpPr/>
          <p:nvPr/>
        </p:nvSpPr>
        <p:spPr>
          <a:xfrm>
            <a:off x="746879" y="6153864"/>
            <a:ext cx="13136642" cy="1248132"/>
          </a:xfrm>
          <a:prstGeom prst="roundRect">
            <a:avLst>
              <a:gd name="adj" fmla="val 2565"/>
            </a:avLst>
          </a:prstGeom>
          <a:solidFill>
            <a:srgbClr val="183A13"/>
          </a:solidFill>
          <a:ln/>
        </p:spPr>
      </p:sp>
      <p:pic>
        <p:nvPicPr>
          <p:cNvPr id="29" name="Image 0" descr="preencoded.png"/>
          <p:cNvPicPr>
            <a:picLocks noChangeAspect="1"/>
          </p:cNvPicPr>
          <p:nvPr/>
        </p:nvPicPr>
        <p:blipFill>
          <a:blip r:embed="rId1"/>
          <a:stretch>
            <a:fillRect/>
          </a:stretch>
        </p:blipFill>
        <p:spPr>
          <a:xfrm>
            <a:off x="960239" y="6447234"/>
            <a:ext cx="266700" cy="213360"/>
          </a:xfrm>
          <a:prstGeom prst="rect">
            <a:avLst/>
          </a:prstGeom>
        </p:spPr>
      </p:pic>
      <p:sp>
        <p:nvSpPr>
          <p:cNvPr id="30" name="Text 27"/>
          <p:cNvSpPr/>
          <p:nvPr/>
        </p:nvSpPr>
        <p:spPr>
          <a:xfrm>
            <a:off x="1440299" y="6420564"/>
            <a:ext cx="12229862" cy="682704"/>
          </a:xfrm>
          <a:prstGeom prst="rect">
            <a:avLst/>
          </a:prstGeom>
          <a:noFill/>
          <a:ln/>
        </p:spPr>
        <p:txBody>
          <a:bodyPr wrap="square" lIns="0" tIns="0" rIns="0" bIns="0" rtlCol="0" anchor="t"/>
          <a:lstStyle/>
          <a:p>
            <a:pPr algn="l" indent="0" marL="0">
              <a:lnSpc>
                <a:spcPts val="2650"/>
              </a:lnSpc>
              <a:buNone/>
            </a:pPr>
            <a:r>
              <a:rPr lang="en-US" sz="1650" dirty="0">
                <a:solidFill>
                  <a:srgbClr val="FFFFFF"/>
                </a:solidFill>
                <a:latin typeface="Martel Sans Light" pitchFamily="34" charset="0"/>
                <a:ea typeface="Martel Sans Light" pitchFamily="34" charset="-122"/>
                <a:cs typeface="Martel Sans Light" pitchFamily="34" charset="-120"/>
              </a:rPr>
              <a:t>The RAG architecture proved particularly effective at solving the hallucination problem that plagues traditional language models, with test users reporting significantly higher trust in Gavina AI's responses compared to conventional assistants.</a:t>
            </a:r>
            <a:endParaRPr lang="en-US" sz="16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513636" y="403503"/>
            <a:ext cx="3453170" cy="431602"/>
          </a:xfrm>
          <a:prstGeom prst="rect">
            <a:avLst/>
          </a:prstGeom>
          <a:noFill/>
          <a:ln/>
        </p:spPr>
        <p:txBody>
          <a:bodyPr wrap="none" lIns="0" tIns="0" rIns="0" bIns="0" rtlCol="0" anchor="t"/>
          <a:lstStyle/>
          <a:p>
            <a:pPr algn="l" indent="0" marL="0">
              <a:lnSpc>
                <a:spcPts val="3350"/>
              </a:lnSpc>
              <a:buNone/>
            </a:pPr>
            <a:r>
              <a:rPr lang="en-US" sz="2700" dirty="0">
                <a:solidFill>
                  <a:srgbClr val="FFFFFF"/>
                </a:solidFill>
                <a:latin typeface="Kanit" pitchFamily="34" charset="0"/>
                <a:ea typeface="Kanit" pitchFamily="34" charset="-122"/>
                <a:cs typeface="Kanit" pitchFamily="34" charset="-120"/>
              </a:rPr>
              <a:t>Use Cases</a:t>
            </a:r>
            <a:endParaRPr lang="en-US" sz="2700" dirty="0"/>
          </a:p>
        </p:txBody>
      </p:sp>
      <p:sp>
        <p:nvSpPr>
          <p:cNvPr id="3" name="Shape 1"/>
          <p:cNvSpPr/>
          <p:nvPr/>
        </p:nvSpPr>
        <p:spPr>
          <a:xfrm>
            <a:off x="513636" y="1220153"/>
            <a:ext cx="6622613" cy="1493282"/>
          </a:xfrm>
          <a:prstGeom prst="roundRect">
            <a:avLst>
              <a:gd name="adj" fmla="val 1474"/>
            </a:avLst>
          </a:prstGeom>
          <a:solidFill>
            <a:srgbClr val="100C35"/>
          </a:solidFill>
          <a:ln w="15240">
            <a:solidFill>
              <a:srgbClr val="48446D"/>
            </a:solidFill>
            <a:prstDash val="solid"/>
          </a:ln>
        </p:spPr>
      </p:sp>
      <p:sp>
        <p:nvSpPr>
          <p:cNvPr id="4" name="Text 2"/>
          <p:cNvSpPr/>
          <p:nvPr/>
        </p:nvSpPr>
        <p:spPr>
          <a:xfrm>
            <a:off x="675561" y="1382078"/>
            <a:ext cx="1726525" cy="215741"/>
          </a:xfrm>
          <a:prstGeom prst="rect">
            <a:avLst/>
          </a:prstGeom>
          <a:noFill/>
          <a:ln/>
        </p:spPr>
        <p:txBody>
          <a:bodyPr wrap="none" lIns="0" tIns="0" rIns="0" bIns="0" rtlCol="0" anchor="t"/>
          <a:lstStyle/>
          <a:p>
            <a:pPr algn="l" indent="0" marL="0">
              <a:lnSpc>
                <a:spcPts val="1650"/>
              </a:lnSpc>
              <a:buNone/>
            </a:pPr>
            <a:r>
              <a:rPr lang="en-US" sz="1350" dirty="0">
                <a:solidFill>
                  <a:srgbClr val="D9E1FF"/>
                </a:solidFill>
                <a:latin typeface="Kanit" pitchFamily="34" charset="0"/>
                <a:ea typeface="Kanit" pitchFamily="34" charset="-122"/>
                <a:cs typeface="Kanit" pitchFamily="34" charset="-120"/>
              </a:rPr>
              <a:t>Education</a:t>
            </a:r>
            <a:endParaRPr lang="en-US" sz="1350" dirty="0"/>
          </a:p>
        </p:txBody>
      </p:sp>
      <p:sp>
        <p:nvSpPr>
          <p:cNvPr id="5" name="Text 3"/>
          <p:cNvSpPr/>
          <p:nvPr/>
        </p:nvSpPr>
        <p:spPr>
          <a:xfrm>
            <a:off x="675561" y="1744504"/>
            <a:ext cx="6298763" cy="234791"/>
          </a:xfrm>
          <a:prstGeom prst="rect">
            <a:avLst/>
          </a:prstGeom>
          <a:noFill/>
          <a:ln/>
        </p:spPr>
        <p:txBody>
          <a:bodyPr wrap="none" lIns="0" tIns="0" rIns="0" bIns="0" rtlCol="0" anchor="t"/>
          <a:lstStyle/>
          <a:p>
            <a:pPr algn="l" marL="342900" indent="-342900">
              <a:lnSpc>
                <a:spcPts val="1800"/>
              </a:lnSpc>
              <a:buSzPct val="100000"/>
              <a:buChar char="•"/>
            </a:pPr>
            <a:r>
              <a:rPr lang="en-US" sz="1150" dirty="0">
                <a:solidFill>
                  <a:srgbClr val="D9E1FF"/>
                </a:solidFill>
                <a:latin typeface="Martel Sans Light" pitchFamily="34" charset="0"/>
                <a:ea typeface="Martel Sans Light" pitchFamily="34" charset="-122"/>
                <a:cs typeface="Martel Sans Light" pitchFamily="34" charset="-120"/>
              </a:rPr>
              <a:t>Students researching complex topics</a:t>
            </a:r>
            <a:endParaRPr lang="en-US" sz="1150" dirty="0"/>
          </a:p>
        </p:txBody>
      </p:sp>
      <p:sp>
        <p:nvSpPr>
          <p:cNvPr id="6" name="Text 4"/>
          <p:cNvSpPr/>
          <p:nvPr/>
        </p:nvSpPr>
        <p:spPr>
          <a:xfrm>
            <a:off x="675561" y="2030611"/>
            <a:ext cx="6298763" cy="234791"/>
          </a:xfrm>
          <a:prstGeom prst="rect">
            <a:avLst/>
          </a:prstGeom>
          <a:noFill/>
          <a:ln/>
        </p:spPr>
        <p:txBody>
          <a:bodyPr wrap="none" lIns="0" tIns="0" rIns="0" bIns="0" rtlCol="0" anchor="t"/>
          <a:lstStyle/>
          <a:p>
            <a:pPr algn="l" marL="342900" indent="-342900">
              <a:lnSpc>
                <a:spcPts val="1800"/>
              </a:lnSpc>
              <a:buSzPct val="100000"/>
              <a:buChar char="•"/>
            </a:pPr>
            <a:r>
              <a:rPr lang="en-US" sz="1150" dirty="0">
                <a:solidFill>
                  <a:srgbClr val="D9E1FF"/>
                </a:solidFill>
                <a:latin typeface="Martel Sans Light" pitchFamily="34" charset="0"/>
                <a:ea typeface="Martel Sans Light" pitchFamily="34" charset="-122"/>
                <a:cs typeface="Martel Sans Light" pitchFamily="34" charset="-120"/>
              </a:rPr>
              <a:t>Teachers creating course materials</a:t>
            </a:r>
            <a:endParaRPr lang="en-US" sz="1150" dirty="0"/>
          </a:p>
        </p:txBody>
      </p:sp>
      <p:sp>
        <p:nvSpPr>
          <p:cNvPr id="7" name="Text 5"/>
          <p:cNvSpPr/>
          <p:nvPr/>
        </p:nvSpPr>
        <p:spPr>
          <a:xfrm>
            <a:off x="675561" y="2316718"/>
            <a:ext cx="6298763" cy="234791"/>
          </a:xfrm>
          <a:prstGeom prst="rect">
            <a:avLst/>
          </a:prstGeom>
          <a:noFill/>
          <a:ln/>
        </p:spPr>
        <p:txBody>
          <a:bodyPr wrap="none" lIns="0" tIns="0" rIns="0" bIns="0" rtlCol="0" anchor="t"/>
          <a:lstStyle/>
          <a:p>
            <a:pPr algn="l" marL="342900" indent="-342900">
              <a:lnSpc>
                <a:spcPts val="1800"/>
              </a:lnSpc>
              <a:buSzPct val="100000"/>
              <a:buChar char="•"/>
            </a:pPr>
            <a:r>
              <a:rPr lang="en-US" sz="1150" dirty="0">
                <a:solidFill>
                  <a:srgbClr val="D9E1FF"/>
                </a:solidFill>
                <a:latin typeface="Martel Sans Light" pitchFamily="34" charset="0"/>
                <a:ea typeface="Martel Sans Light" pitchFamily="34" charset="-122"/>
                <a:cs typeface="Martel Sans Light" pitchFamily="34" charset="-120"/>
              </a:rPr>
              <a:t>Academic citation assistance</a:t>
            </a:r>
            <a:endParaRPr lang="en-US" sz="1150" dirty="0"/>
          </a:p>
        </p:txBody>
      </p:sp>
      <p:sp>
        <p:nvSpPr>
          <p:cNvPr id="8" name="Shape 6"/>
          <p:cNvSpPr/>
          <p:nvPr/>
        </p:nvSpPr>
        <p:spPr>
          <a:xfrm>
            <a:off x="513636" y="2860119"/>
            <a:ext cx="6622613" cy="1493282"/>
          </a:xfrm>
          <a:prstGeom prst="roundRect">
            <a:avLst>
              <a:gd name="adj" fmla="val 1474"/>
            </a:avLst>
          </a:prstGeom>
          <a:solidFill>
            <a:srgbClr val="100C35"/>
          </a:solidFill>
          <a:ln w="15240">
            <a:solidFill>
              <a:srgbClr val="48446D"/>
            </a:solidFill>
            <a:prstDash val="solid"/>
          </a:ln>
        </p:spPr>
      </p:sp>
      <p:sp>
        <p:nvSpPr>
          <p:cNvPr id="9" name="Text 7"/>
          <p:cNvSpPr/>
          <p:nvPr/>
        </p:nvSpPr>
        <p:spPr>
          <a:xfrm>
            <a:off x="675561" y="3022044"/>
            <a:ext cx="1726525" cy="215741"/>
          </a:xfrm>
          <a:prstGeom prst="rect">
            <a:avLst/>
          </a:prstGeom>
          <a:noFill/>
          <a:ln/>
        </p:spPr>
        <p:txBody>
          <a:bodyPr wrap="none" lIns="0" tIns="0" rIns="0" bIns="0" rtlCol="0" anchor="t"/>
          <a:lstStyle/>
          <a:p>
            <a:pPr algn="l" indent="0" marL="0">
              <a:lnSpc>
                <a:spcPts val="1650"/>
              </a:lnSpc>
              <a:buNone/>
            </a:pPr>
            <a:r>
              <a:rPr lang="en-US" sz="1350" dirty="0">
                <a:solidFill>
                  <a:srgbClr val="D9E1FF"/>
                </a:solidFill>
                <a:latin typeface="Kanit" pitchFamily="34" charset="0"/>
                <a:ea typeface="Kanit" pitchFamily="34" charset="-122"/>
                <a:cs typeface="Kanit" pitchFamily="34" charset="-120"/>
              </a:rPr>
              <a:t>Research</a:t>
            </a:r>
            <a:endParaRPr lang="en-US" sz="1350" dirty="0"/>
          </a:p>
        </p:txBody>
      </p:sp>
      <p:sp>
        <p:nvSpPr>
          <p:cNvPr id="10" name="Text 8"/>
          <p:cNvSpPr/>
          <p:nvPr/>
        </p:nvSpPr>
        <p:spPr>
          <a:xfrm>
            <a:off x="675561" y="3384471"/>
            <a:ext cx="6298763" cy="234791"/>
          </a:xfrm>
          <a:prstGeom prst="rect">
            <a:avLst/>
          </a:prstGeom>
          <a:noFill/>
          <a:ln/>
        </p:spPr>
        <p:txBody>
          <a:bodyPr wrap="none" lIns="0" tIns="0" rIns="0" bIns="0" rtlCol="0" anchor="t"/>
          <a:lstStyle/>
          <a:p>
            <a:pPr algn="l" marL="342900" indent="-342900">
              <a:lnSpc>
                <a:spcPts val="1800"/>
              </a:lnSpc>
              <a:buSzPct val="100000"/>
              <a:buChar char="•"/>
            </a:pPr>
            <a:r>
              <a:rPr lang="en-US" sz="1150" dirty="0">
                <a:solidFill>
                  <a:srgbClr val="D9E1FF"/>
                </a:solidFill>
                <a:latin typeface="Martel Sans Light" pitchFamily="34" charset="0"/>
                <a:ea typeface="Martel Sans Light" pitchFamily="34" charset="-122"/>
                <a:cs typeface="Martel Sans Light" pitchFamily="34" charset="-120"/>
              </a:rPr>
              <a:t>Scientists analyzing literature</a:t>
            </a:r>
            <a:endParaRPr lang="en-US" sz="1150" dirty="0"/>
          </a:p>
        </p:txBody>
      </p:sp>
      <p:sp>
        <p:nvSpPr>
          <p:cNvPr id="11" name="Text 9"/>
          <p:cNvSpPr/>
          <p:nvPr/>
        </p:nvSpPr>
        <p:spPr>
          <a:xfrm>
            <a:off x="675561" y="3670578"/>
            <a:ext cx="6298763" cy="234791"/>
          </a:xfrm>
          <a:prstGeom prst="rect">
            <a:avLst/>
          </a:prstGeom>
          <a:noFill/>
          <a:ln/>
        </p:spPr>
        <p:txBody>
          <a:bodyPr wrap="none" lIns="0" tIns="0" rIns="0" bIns="0" rtlCol="0" anchor="t"/>
          <a:lstStyle/>
          <a:p>
            <a:pPr algn="l" marL="342900" indent="-342900">
              <a:lnSpc>
                <a:spcPts val="1800"/>
              </a:lnSpc>
              <a:buSzPct val="100000"/>
              <a:buChar char="•"/>
            </a:pPr>
            <a:r>
              <a:rPr lang="en-US" sz="1150" dirty="0">
                <a:solidFill>
                  <a:srgbClr val="D9E1FF"/>
                </a:solidFill>
                <a:latin typeface="Martel Sans Light" pitchFamily="34" charset="0"/>
                <a:ea typeface="Martel Sans Light" pitchFamily="34" charset="-122"/>
                <a:cs typeface="Martel Sans Light" pitchFamily="34" charset="-120"/>
              </a:rPr>
              <a:t>Scholars exploring connections</a:t>
            </a:r>
            <a:endParaRPr lang="en-US" sz="1150" dirty="0"/>
          </a:p>
        </p:txBody>
      </p:sp>
      <p:sp>
        <p:nvSpPr>
          <p:cNvPr id="12" name="Text 10"/>
          <p:cNvSpPr/>
          <p:nvPr/>
        </p:nvSpPr>
        <p:spPr>
          <a:xfrm>
            <a:off x="675561" y="3956685"/>
            <a:ext cx="6298763" cy="234791"/>
          </a:xfrm>
          <a:prstGeom prst="rect">
            <a:avLst/>
          </a:prstGeom>
          <a:noFill/>
          <a:ln/>
        </p:spPr>
        <p:txBody>
          <a:bodyPr wrap="none" lIns="0" tIns="0" rIns="0" bIns="0" rtlCol="0" anchor="t"/>
          <a:lstStyle/>
          <a:p>
            <a:pPr algn="l" marL="342900" indent="-342900">
              <a:lnSpc>
                <a:spcPts val="1800"/>
              </a:lnSpc>
              <a:buSzPct val="100000"/>
              <a:buChar char="•"/>
            </a:pPr>
            <a:r>
              <a:rPr lang="en-US" sz="1150" dirty="0">
                <a:solidFill>
                  <a:srgbClr val="D9E1FF"/>
                </a:solidFill>
                <a:latin typeface="Martel Sans Light" pitchFamily="34" charset="0"/>
                <a:ea typeface="Martel Sans Light" pitchFamily="34" charset="-122"/>
                <a:cs typeface="Martel Sans Light" pitchFamily="34" charset="-120"/>
              </a:rPr>
              <a:t>Research paper preparation</a:t>
            </a:r>
            <a:endParaRPr lang="en-US" sz="1150" dirty="0"/>
          </a:p>
        </p:txBody>
      </p:sp>
      <p:sp>
        <p:nvSpPr>
          <p:cNvPr id="13" name="Shape 11"/>
          <p:cNvSpPr/>
          <p:nvPr/>
        </p:nvSpPr>
        <p:spPr>
          <a:xfrm>
            <a:off x="513636" y="4500086"/>
            <a:ext cx="6622613" cy="1493282"/>
          </a:xfrm>
          <a:prstGeom prst="roundRect">
            <a:avLst>
              <a:gd name="adj" fmla="val 1474"/>
            </a:avLst>
          </a:prstGeom>
          <a:solidFill>
            <a:srgbClr val="100C35"/>
          </a:solidFill>
          <a:ln w="15240">
            <a:solidFill>
              <a:srgbClr val="48446D"/>
            </a:solidFill>
            <a:prstDash val="solid"/>
          </a:ln>
        </p:spPr>
      </p:sp>
      <p:sp>
        <p:nvSpPr>
          <p:cNvPr id="14" name="Text 12"/>
          <p:cNvSpPr/>
          <p:nvPr/>
        </p:nvSpPr>
        <p:spPr>
          <a:xfrm>
            <a:off x="675561" y="4662011"/>
            <a:ext cx="1726525" cy="215741"/>
          </a:xfrm>
          <a:prstGeom prst="rect">
            <a:avLst/>
          </a:prstGeom>
          <a:noFill/>
          <a:ln/>
        </p:spPr>
        <p:txBody>
          <a:bodyPr wrap="none" lIns="0" tIns="0" rIns="0" bIns="0" rtlCol="0" anchor="t"/>
          <a:lstStyle/>
          <a:p>
            <a:pPr algn="l" indent="0" marL="0">
              <a:lnSpc>
                <a:spcPts val="1650"/>
              </a:lnSpc>
              <a:buNone/>
            </a:pPr>
            <a:r>
              <a:rPr lang="en-US" sz="1350" dirty="0">
                <a:solidFill>
                  <a:srgbClr val="D9E1FF"/>
                </a:solidFill>
                <a:latin typeface="Kanit" pitchFamily="34" charset="0"/>
                <a:ea typeface="Kanit" pitchFamily="34" charset="-122"/>
                <a:cs typeface="Kanit" pitchFamily="34" charset="-120"/>
              </a:rPr>
              <a:t>Healthcare</a:t>
            </a:r>
            <a:endParaRPr lang="en-US" sz="1350" dirty="0"/>
          </a:p>
        </p:txBody>
      </p:sp>
      <p:sp>
        <p:nvSpPr>
          <p:cNvPr id="15" name="Text 13"/>
          <p:cNvSpPr/>
          <p:nvPr/>
        </p:nvSpPr>
        <p:spPr>
          <a:xfrm>
            <a:off x="675561" y="5024438"/>
            <a:ext cx="6298763" cy="234791"/>
          </a:xfrm>
          <a:prstGeom prst="rect">
            <a:avLst/>
          </a:prstGeom>
          <a:noFill/>
          <a:ln/>
        </p:spPr>
        <p:txBody>
          <a:bodyPr wrap="none" lIns="0" tIns="0" rIns="0" bIns="0" rtlCol="0" anchor="t"/>
          <a:lstStyle/>
          <a:p>
            <a:pPr algn="l" marL="342900" indent="-342900">
              <a:lnSpc>
                <a:spcPts val="1800"/>
              </a:lnSpc>
              <a:buSzPct val="100000"/>
              <a:buChar char="•"/>
            </a:pPr>
            <a:r>
              <a:rPr lang="en-US" sz="1150" dirty="0">
                <a:solidFill>
                  <a:srgbClr val="D9E1FF"/>
                </a:solidFill>
                <a:latin typeface="Martel Sans Light" pitchFamily="34" charset="0"/>
                <a:ea typeface="Martel Sans Light" pitchFamily="34" charset="-122"/>
                <a:cs typeface="Martel Sans Light" pitchFamily="34" charset="-120"/>
              </a:rPr>
              <a:t>Doctors reviewing medical literature</a:t>
            </a:r>
            <a:endParaRPr lang="en-US" sz="1150" dirty="0"/>
          </a:p>
        </p:txBody>
      </p:sp>
      <p:sp>
        <p:nvSpPr>
          <p:cNvPr id="16" name="Text 14"/>
          <p:cNvSpPr/>
          <p:nvPr/>
        </p:nvSpPr>
        <p:spPr>
          <a:xfrm>
            <a:off x="675561" y="5310545"/>
            <a:ext cx="6298763" cy="234791"/>
          </a:xfrm>
          <a:prstGeom prst="rect">
            <a:avLst/>
          </a:prstGeom>
          <a:noFill/>
          <a:ln/>
        </p:spPr>
        <p:txBody>
          <a:bodyPr wrap="none" lIns="0" tIns="0" rIns="0" bIns="0" rtlCol="0" anchor="t"/>
          <a:lstStyle/>
          <a:p>
            <a:pPr algn="l" marL="342900" indent="-342900">
              <a:lnSpc>
                <a:spcPts val="1800"/>
              </a:lnSpc>
              <a:buSzPct val="100000"/>
              <a:buChar char="•"/>
            </a:pPr>
            <a:r>
              <a:rPr lang="en-US" sz="1150" dirty="0">
                <a:solidFill>
                  <a:srgbClr val="D9E1FF"/>
                </a:solidFill>
                <a:latin typeface="Martel Sans Light" pitchFamily="34" charset="0"/>
                <a:ea typeface="Martel Sans Light" pitchFamily="34" charset="-122"/>
                <a:cs typeface="Martel Sans Light" pitchFamily="34" charset="-120"/>
              </a:rPr>
              <a:t>Medical research synthesis</a:t>
            </a:r>
            <a:endParaRPr lang="en-US" sz="1150" dirty="0"/>
          </a:p>
        </p:txBody>
      </p:sp>
      <p:sp>
        <p:nvSpPr>
          <p:cNvPr id="17" name="Text 15"/>
          <p:cNvSpPr/>
          <p:nvPr/>
        </p:nvSpPr>
        <p:spPr>
          <a:xfrm>
            <a:off x="675561" y="5596652"/>
            <a:ext cx="6298763" cy="234791"/>
          </a:xfrm>
          <a:prstGeom prst="rect">
            <a:avLst/>
          </a:prstGeom>
          <a:noFill/>
          <a:ln/>
        </p:spPr>
        <p:txBody>
          <a:bodyPr wrap="none" lIns="0" tIns="0" rIns="0" bIns="0" rtlCol="0" anchor="t"/>
          <a:lstStyle/>
          <a:p>
            <a:pPr algn="l" marL="342900" indent="-342900">
              <a:lnSpc>
                <a:spcPts val="1800"/>
              </a:lnSpc>
              <a:buSzPct val="100000"/>
              <a:buChar char="•"/>
            </a:pPr>
            <a:r>
              <a:rPr lang="en-US" sz="1150" dirty="0">
                <a:solidFill>
                  <a:srgbClr val="D9E1FF"/>
                </a:solidFill>
                <a:latin typeface="Martel Sans Light" pitchFamily="34" charset="0"/>
                <a:ea typeface="Martel Sans Light" pitchFamily="34" charset="-122"/>
                <a:cs typeface="Martel Sans Light" pitchFamily="34" charset="-120"/>
              </a:rPr>
              <a:t>Patient education materials</a:t>
            </a:r>
            <a:endParaRPr lang="en-US" sz="1150" dirty="0"/>
          </a:p>
        </p:txBody>
      </p:sp>
      <p:sp>
        <p:nvSpPr>
          <p:cNvPr id="18" name="Shape 16"/>
          <p:cNvSpPr/>
          <p:nvPr/>
        </p:nvSpPr>
        <p:spPr>
          <a:xfrm>
            <a:off x="513636" y="6140053"/>
            <a:ext cx="6622613" cy="1493282"/>
          </a:xfrm>
          <a:prstGeom prst="roundRect">
            <a:avLst>
              <a:gd name="adj" fmla="val 1474"/>
            </a:avLst>
          </a:prstGeom>
          <a:solidFill>
            <a:srgbClr val="100C35"/>
          </a:solidFill>
          <a:ln w="15240">
            <a:solidFill>
              <a:srgbClr val="48446D"/>
            </a:solidFill>
            <a:prstDash val="solid"/>
          </a:ln>
        </p:spPr>
      </p:sp>
      <p:sp>
        <p:nvSpPr>
          <p:cNvPr id="19" name="Text 17"/>
          <p:cNvSpPr/>
          <p:nvPr/>
        </p:nvSpPr>
        <p:spPr>
          <a:xfrm>
            <a:off x="675561" y="6301978"/>
            <a:ext cx="1726525" cy="215741"/>
          </a:xfrm>
          <a:prstGeom prst="rect">
            <a:avLst/>
          </a:prstGeom>
          <a:noFill/>
          <a:ln/>
        </p:spPr>
        <p:txBody>
          <a:bodyPr wrap="none" lIns="0" tIns="0" rIns="0" bIns="0" rtlCol="0" anchor="t"/>
          <a:lstStyle/>
          <a:p>
            <a:pPr algn="l" indent="0" marL="0">
              <a:lnSpc>
                <a:spcPts val="1650"/>
              </a:lnSpc>
              <a:buNone/>
            </a:pPr>
            <a:r>
              <a:rPr lang="en-US" sz="1350" dirty="0">
                <a:solidFill>
                  <a:srgbClr val="D9E1FF"/>
                </a:solidFill>
                <a:latin typeface="Kanit" pitchFamily="34" charset="0"/>
                <a:ea typeface="Kanit" pitchFamily="34" charset="-122"/>
                <a:cs typeface="Kanit" pitchFamily="34" charset="-120"/>
              </a:rPr>
              <a:t>Enterprise</a:t>
            </a:r>
            <a:endParaRPr lang="en-US" sz="1350" dirty="0"/>
          </a:p>
        </p:txBody>
      </p:sp>
      <p:sp>
        <p:nvSpPr>
          <p:cNvPr id="20" name="Text 18"/>
          <p:cNvSpPr/>
          <p:nvPr/>
        </p:nvSpPr>
        <p:spPr>
          <a:xfrm>
            <a:off x="675561" y="6664404"/>
            <a:ext cx="6298763" cy="234791"/>
          </a:xfrm>
          <a:prstGeom prst="rect">
            <a:avLst/>
          </a:prstGeom>
          <a:noFill/>
          <a:ln/>
        </p:spPr>
        <p:txBody>
          <a:bodyPr wrap="none" lIns="0" tIns="0" rIns="0" bIns="0" rtlCol="0" anchor="t"/>
          <a:lstStyle/>
          <a:p>
            <a:pPr algn="l" marL="342900" indent="-342900">
              <a:lnSpc>
                <a:spcPts val="1800"/>
              </a:lnSpc>
              <a:buSzPct val="100000"/>
              <a:buChar char="•"/>
            </a:pPr>
            <a:r>
              <a:rPr lang="en-US" sz="1150" dirty="0">
                <a:solidFill>
                  <a:srgbClr val="D9E1FF"/>
                </a:solidFill>
                <a:latin typeface="Martel Sans Light" pitchFamily="34" charset="0"/>
                <a:ea typeface="Martel Sans Light" pitchFamily="34" charset="-122"/>
                <a:cs typeface="Martel Sans Light" pitchFamily="34" charset="-120"/>
              </a:rPr>
              <a:t>Internal knowledge base</a:t>
            </a:r>
            <a:endParaRPr lang="en-US" sz="1150" dirty="0"/>
          </a:p>
        </p:txBody>
      </p:sp>
      <p:sp>
        <p:nvSpPr>
          <p:cNvPr id="21" name="Text 19"/>
          <p:cNvSpPr/>
          <p:nvPr/>
        </p:nvSpPr>
        <p:spPr>
          <a:xfrm>
            <a:off x="675561" y="6950512"/>
            <a:ext cx="6298763" cy="234791"/>
          </a:xfrm>
          <a:prstGeom prst="rect">
            <a:avLst/>
          </a:prstGeom>
          <a:noFill/>
          <a:ln/>
        </p:spPr>
        <p:txBody>
          <a:bodyPr wrap="none" lIns="0" tIns="0" rIns="0" bIns="0" rtlCol="0" anchor="t"/>
          <a:lstStyle/>
          <a:p>
            <a:pPr algn="l" marL="342900" indent="-342900">
              <a:lnSpc>
                <a:spcPts val="1800"/>
              </a:lnSpc>
              <a:buSzPct val="100000"/>
              <a:buChar char="•"/>
            </a:pPr>
            <a:r>
              <a:rPr lang="en-US" sz="1150" dirty="0">
                <a:solidFill>
                  <a:srgbClr val="D9E1FF"/>
                </a:solidFill>
                <a:latin typeface="Martel Sans Light" pitchFamily="34" charset="0"/>
                <a:ea typeface="Martel Sans Light" pitchFamily="34" charset="-122"/>
                <a:cs typeface="Martel Sans Light" pitchFamily="34" charset="-120"/>
              </a:rPr>
              <a:t>Customer support augmentation</a:t>
            </a:r>
            <a:endParaRPr lang="en-US" sz="1150" dirty="0"/>
          </a:p>
        </p:txBody>
      </p:sp>
      <p:sp>
        <p:nvSpPr>
          <p:cNvPr id="22" name="Text 20"/>
          <p:cNvSpPr/>
          <p:nvPr/>
        </p:nvSpPr>
        <p:spPr>
          <a:xfrm>
            <a:off x="675561" y="7236619"/>
            <a:ext cx="6298763" cy="234791"/>
          </a:xfrm>
          <a:prstGeom prst="rect">
            <a:avLst/>
          </a:prstGeom>
          <a:noFill/>
          <a:ln/>
        </p:spPr>
        <p:txBody>
          <a:bodyPr wrap="none" lIns="0" tIns="0" rIns="0" bIns="0" rtlCol="0" anchor="t"/>
          <a:lstStyle/>
          <a:p>
            <a:pPr algn="l" marL="342900" indent="-342900">
              <a:lnSpc>
                <a:spcPts val="1800"/>
              </a:lnSpc>
              <a:buSzPct val="100000"/>
              <a:buChar char="•"/>
            </a:pPr>
            <a:r>
              <a:rPr lang="en-US" sz="1150" dirty="0">
                <a:solidFill>
                  <a:srgbClr val="D9E1FF"/>
                </a:solidFill>
                <a:latin typeface="Martel Sans Light" pitchFamily="34" charset="0"/>
                <a:ea typeface="Martel Sans Light" pitchFamily="34" charset="-122"/>
                <a:cs typeface="Martel Sans Light" pitchFamily="34" charset="-120"/>
              </a:rPr>
              <a:t>Competitive intelligence</a:t>
            </a:r>
            <a:endParaRPr lang="en-US" sz="1150" dirty="0"/>
          </a:p>
        </p:txBody>
      </p:sp>
      <p:pic>
        <p:nvPicPr>
          <p:cNvPr id="23" name="Image 0" descr="preencoded.png"/>
          <p:cNvPicPr>
            <a:picLocks noChangeAspect="1"/>
          </p:cNvPicPr>
          <p:nvPr/>
        </p:nvPicPr>
        <p:blipFill>
          <a:blip r:embed="rId1"/>
          <a:stretch>
            <a:fillRect/>
          </a:stretch>
        </p:blipFill>
        <p:spPr>
          <a:xfrm>
            <a:off x="7501771" y="1220153"/>
            <a:ext cx="6622613" cy="6622613"/>
          </a:xfrm>
          <a:prstGeom prst="rect">
            <a:avLst/>
          </a:prstGeom>
        </p:spPr>
      </p:pic>
      <p:sp>
        <p:nvSpPr>
          <p:cNvPr id="24" name="Text 21"/>
          <p:cNvSpPr/>
          <p:nvPr/>
        </p:nvSpPr>
        <p:spPr>
          <a:xfrm>
            <a:off x="7501771" y="8007787"/>
            <a:ext cx="6622613" cy="469582"/>
          </a:xfrm>
          <a:prstGeom prst="rect">
            <a:avLst/>
          </a:prstGeom>
          <a:noFill/>
          <a:ln/>
        </p:spPr>
        <p:txBody>
          <a:bodyPr wrap="square" lIns="0" tIns="0" rIns="0" bIns="0" rtlCol="0" anchor="t"/>
          <a:lstStyle/>
          <a:p>
            <a:pPr algn="l" indent="0" marL="0">
              <a:lnSpc>
                <a:spcPts val="1800"/>
              </a:lnSpc>
              <a:buNone/>
            </a:pPr>
            <a:r>
              <a:rPr lang="en-US" sz="1150" dirty="0">
                <a:solidFill>
                  <a:srgbClr val="D9E1FF"/>
                </a:solidFill>
                <a:latin typeface="Martel Sans Light" pitchFamily="34" charset="0"/>
                <a:ea typeface="Martel Sans Light" pitchFamily="34" charset="-122"/>
                <a:cs typeface="Martel Sans Light" pitchFamily="34" charset="-120"/>
              </a:rPr>
              <a:t>Market fit analysis shows strongest potential in education and research sectors, with significant applications in healthcare and enterprise environments as well.</a:t>
            </a:r>
            <a:endParaRPr lang="en-US" sz="11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73060" y="835104"/>
            <a:ext cx="4524732" cy="565547"/>
          </a:xfrm>
          <a:prstGeom prst="rect">
            <a:avLst/>
          </a:prstGeom>
          <a:noFill/>
          <a:ln/>
        </p:spPr>
        <p:txBody>
          <a:bodyPr wrap="none" lIns="0" tIns="0" rIns="0" bIns="0" rtlCol="0" anchor="t"/>
          <a:lstStyle/>
          <a:p>
            <a:pPr algn="l" indent="0" marL="0">
              <a:lnSpc>
                <a:spcPts val="4450"/>
              </a:lnSpc>
              <a:buNone/>
            </a:pPr>
            <a:r>
              <a:rPr lang="en-US" sz="3550" dirty="0">
                <a:solidFill>
                  <a:srgbClr val="FFFFFF"/>
                </a:solidFill>
                <a:latin typeface="Kanit" pitchFamily="34" charset="0"/>
                <a:ea typeface="Kanit" pitchFamily="34" charset="-122"/>
                <a:cs typeface="Kanit" pitchFamily="34" charset="-120"/>
              </a:rPr>
              <a:t>Demo &amp; Future Scope</a:t>
            </a:r>
            <a:endParaRPr lang="en-US" sz="3550" dirty="0"/>
          </a:p>
        </p:txBody>
      </p:sp>
      <p:sp>
        <p:nvSpPr>
          <p:cNvPr id="4" name="Shape 1"/>
          <p:cNvSpPr/>
          <p:nvPr/>
        </p:nvSpPr>
        <p:spPr>
          <a:xfrm>
            <a:off x="889397" y="1689021"/>
            <a:ext cx="22860" cy="5705356"/>
          </a:xfrm>
          <a:prstGeom prst="roundRect">
            <a:avLst>
              <a:gd name="adj" fmla="val 126185"/>
            </a:avLst>
          </a:prstGeom>
          <a:solidFill>
            <a:srgbClr val="48446D"/>
          </a:solidFill>
          <a:ln/>
        </p:spPr>
      </p:sp>
      <p:sp>
        <p:nvSpPr>
          <p:cNvPr id="5" name="Shape 2"/>
          <p:cNvSpPr/>
          <p:nvPr/>
        </p:nvSpPr>
        <p:spPr>
          <a:xfrm>
            <a:off x="1082873" y="1893927"/>
            <a:ext cx="576858" cy="22860"/>
          </a:xfrm>
          <a:prstGeom prst="roundRect">
            <a:avLst>
              <a:gd name="adj" fmla="val 126185"/>
            </a:avLst>
          </a:prstGeom>
          <a:solidFill>
            <a:srgbClr val="48446D"/>
          </a:solidFill>
          <a:ln/>
        </p:spPr>
      </p:sp>
      <p:sp>
        <p:nvSpPr>
          <p:cNvPr id="6" name="Shape 3"/>
          <p:cNvSpPr/>
          <p:nvPr/>
        </p:nvSpPr>
        <p:spPr>
          <a:xfrm>
            <a:off x="673060" y="1689021"/>
            <a:ext cx="432673" cy="432673"/>
          </a:xfrm>
          <a:prstGeom prst="roundRect">
            <a:avLst>
              <a:gd name="adj" fmla="val 6667"/>
            </a:avLst>
          </a:prstGeom>
          <a:solidFill>
            <a:srgbClr val="2F2B54"/>
          </a:solidFill>
          <a:ln/>
        </p:spPr>
      </p:sp>
      <p:sp>
        <p:nvSpPr>
          <p:cNvPr id="7" name="Text 4"/>
          <p:cNvSpPr/>
          <p:nvPr/>
        </p:nvSpPr>
        <p:spPr>
          <a:xfrm>
            <a:off x="753666" y="1735693"/>
            <a:ext cx="271463" cy="339328"/>
          </a:xfrm>
          <a:prstGeom prst="rect">
            <a:avLst/>
          </a:prstGeom>
          <a:noFill/>
          <a:ln/>
        </p:spPr>
        <p:txBody>
          <a:bodyPr wrap="none" lIns="0" tIns="0" rIns="0" bIns="0" rtlCol="0" anchor="t"/>
          <a:lstStyle/>
          <a:p>
            <a:pPr algn="ctr" indent="0" marL="0">
              <a:lnSpc>
                <a:spcPts val="2100"/>
              </a:lnSpc>
              <a:buNone/>
            </a:pPr>
            <a:r>
              <a:rPr lang="en-US" sz="2100" dirty="0">
                <a:solidFill>
                  <a:srgbClr val="D9E1FF"/>
                </a:solidFill>
                <a:latin typeface="Kanit" pitchFamily="34" charset="0"/>
                <a:ea typeface="Kanit" pitchFamily="34" charset="-122"/>
                <a:cs typeface="Kanit" pitchFamily="34" charset="-120"/>
              </a:rPr>
              <a:t>1</a:t>
            </a:r>
            <a:endParaRPr lang="en-US" sz="2100" dirty="0"/>
          </a:p>
        </p:txBody>
      </p:sp>
      <p:sp>
        <p:nvSpPr>
          <p:cNvPr id="8" name="Text 5"/>
          <p:cNvSpPr/>
          <p:nvPr/>
        </p:nvSpPr>
        <p:spPr>
          <a:xfrm>
            <a:off x="1850827" y="1755100"/>
            <a:ext cx="2262307" cy="282773"/>
          </a:xfrm>
          <a:prstGeom prst="rect">
            <a:avLst/>
          </a:prstGeom>
          <a:noFill/>
          <a:ln/>
        </p:spPr>
        <p:txBody>
          <a:bodyPr wrap="none" lIns="0" tIns="0" rIns="0" bIns="0" rtlCol="0" anchor="t"/>
          <a:lstStyle/>
          <a:p>
            <a:pPr algn="l" indent="0" marL="0">
              <a:lnSpc>
                <a:spcPts val="2200"/>
              </a:lnSpc>
              <a:buNone/>
            </a:pPr>
            <a:r>
              <a:rPr lang="en-US" sz="1750" dirty="0">
                <a:solidFill>
                  <a:srgbClr val="D9E1FF"/>
                </a:solidFill>
                <a:latin typeface="Kanit" pitchFamily="34" charset="0"/>
                <a:ea typeface="Kanit" pitchFamily="34" charset="-122"/>
                <a:cs typeface="Kanit" pitchFamily="34" charset="-120"/>
              </a:rPr>
              <a:t>Current Demo</a:t>
            </a:r>
            <a:endParaRPr lang="en-US" sz="1750" dirty="0"/>
          </a:p>
        </p:txBody>
      </p:sp>
      <p:sp>
        <p:nvSpPr>
          <p:cNvPr id="9" name="Text 6"/>
          <p:cNvSpPr/>
          <p:nvPr/>
        </p:nvSpPr>
        <p:spPr>
          <a:xfrm>
            <a:off x="1850827" y="2153245"/>
            <a:ext cx="6620113" cy="615315"/>
          </a:xfrm>
          <a:prstGeom prst="rect">
            <a:avLst/>
          </a:prstGeom>
          <a:noFill/>
          <a:ln/>
        </p:spPr>
        <p:txBody>
          <a:bodyPr wrap="square" lIns="0" tIns="0" rIns="0" bIns="0" rtlCol="0" anchor="t"/>
          <a:lstStyle/>
          <a:p>
            <a:pPr algn="l" indent="0" marL="0">
              <a:lnSpc>
                <a:spcPts val="2400"/>
              </a:lnSpc>
              <a:buNone/>
            </a:pPr>
            <a:r>
              <a:rPr lang="en-US" sz="1500" dirty="0">
                <a:solidFill>
                  <a:srgbClr val="D9E1FF"/>
                </a:solidFill>
                <a:latin typeface="Martel Sans Light" pitchFamily="34" charset="0"/>
                <a:ea typeface="Martel Sans Light" pitchFamily="34" charset="-122"/>
                <a:cs typeface="Martel Sans Light" pitchFamily="34" charset="-120"/>
              </a:rPr>
              <a:t>Live demonstration of Gavina AI answering queries with source attribution in real-time</a:t>
            </a:r>
            <a:endParaRPr lang="en-US" sz="1500" dirty="0"/>
          </a:p>
        </p:txBody>
      </p:sp>
      <p:sp>
        <p:nvSpPr>
          <p:cNvPr id="10" name="Shape 7"/>
          <p:cNvSpPr/>
          <p:nvPr/>
        </p:nvSpPr>
        <p:spPr>
          <a:xfrm>
            <a:off x="1082873" y="3358039"/>
            <a:ext cx="576858" cy="22860"/>
          </a:xfrm>
          <a:prstGeom prst="roundRect">
            <a:avLst>
              <a:gd name="adj" fmla="val 126185"/>
            </a:avLst>
          </a:prstGeom>
          <a:solidFill>
            <a:srgbClr val="48446D"/>
          </a:solidFill>
          <a:ln/>
        </p:spPr>
      </p:sp>
      <p:sp>
        <p:nvSpPr>
          <p:cNvPr id="11" name="Shape 8"/>
          <p:cNvSpPr/>
          <p:nvPr/>
        </p:nvSpPr>
        <p:spPr>
          <a:xfrm>
            <a:off x="673060" y="3153132"/>
            <a:ext cx="432673" cy="432673"/>
          </a:xfrm>
          <a:prstGeom prst="roundRect">
            <a:avLst>
              <a:gd name="adj" fmla="val 6667"/>
            </a:avLst>
          </a:prstGeom>
          <a:solidFill>
            <a:srgbClr val="2F2B54"/>
          </a:solidFill>
          <a:ln/>
        </p:spPr>
      </p:sp>
      <p:sp>
        <p:nvSpPr>
          <p:cNvPr id="12" name="Text 9"/>
          <p:cNvSpPr/>
          <p:nvPr/>
        </p:nvSpPr>
        <p:spPr>
          <a:xfrm>
            <a:off x="753666" y="3199805"/>
            <a:ext cx="271463" cy="339328"/>
          </a:xfrm>
          <a:prstGeom prst="rect">
            <a:avLst/>
          </a:prstGeom>
          <a:noFill/>
          <a:ln/>
        </p:spPr>
        <p:txBody>
          <a:bodyPr wrap="none" lIns="0" tIns="0" rIns="0" bIns="0" rtlCol="0" anchor="t"/>
          <a:lstStyle/>
          <a:p>
            <a:pPr algn="ctr" indent="0" marL="0">
              <a:lnSpc>
                <a:spcPts val="2100"/>
              </a:lnSpc>
              <a:buNone/>
            </a:pPr>
            <a:r>
              <a:rPr lang="en-US" sz="2100" dirty="0">
                <a:solidFill>
                  <a:srgbClr val="D9E1FF"/>
                </a:solidFill>
                <a:latin typeface="Kanit" pitchFamily="34" charset="0"/>
                <a:ea typeface="Kanit" pitchFamily="34" charset="-122"/>
                <a:cs typeface="Kanit" pitchFamily="34" charset="-120"/>
              </a:rPr>
              <a:t>2</a:t>
            </a:r>
            <a:endParaRPr lang="en-US" sz="2100" dirty="0"/>
          </a:p>
        </p:txBody>
      </p:sp>
      <p:sp>
        <p:nvSpPr>
          <p:cNvPr id="13" name="Text 10"/>
          <p:cNvSpPr/>
          <p:nvPr/>
        </p:nvSpPr>
        <p:spPr>
          <a:xfrm>
            <a:off x="1850827" y="3219212"/>
            <a:ext cx="2262307" cy="282773"/>
          </a:xfrm>
          <a:prstGeom prst="rect">
            <a:avLst/>
          </a:prstGeom>
          <a:noFill/>
          <a:ln/>
        </p:spPr>
        <p:txBody>
          <a:bodyPr wrap="none" lIns="0" tIns="0" rIns="0" bIns="0" rtlCol="0" anchor="t"/>
          <a:lstStyle/>
          <a:p>
            <a:pPr algn="l" indent="0" marL="0">
              <a:lnSpc>
                <a:spcPts val="2200"/>
              </a:lnSpc>
              <a:buNone/>
            </a:pPr>
            <a:r>
              <a:rPr lang="en-US" sz="1750" dirty="0">
                <a:solidFill>
                  <a:srgbClr val="D9E1FF"/>
                </a:solidFill>
                <a:latin typeface="Kanit" pitchFamily="34" charset="0"/>
                <a:ea typeface="Kanit" pitchFamily="34" charset="-122"/>
                <a:cs typeface="Kanit" pitchFamily="34" charset="-120"/>
              </a:rPr>
              <a:t>Voice Integration</a:t>
            </a:r>
            <a:endParaRPr lang="en-US" sz="1750" dirty="0"/>
          </a:p>
        </p:txBody>
      </p:sp>
      <p:sp>
        <p:nvSpPr>
          <p:cNvPr id="14" name="Text 11"/>
          <p:cNvSpPr/>
          <p:nvPr/>
        </p:nvSpPr>
        <p:spPr>
          <a:xfrm>
            <a:off x="1850827" y="3617357"/>
            <a:ext cx="6620113" cy="307658"/>
          </a:xfrm>
          <a:prstGeom prst="rect">
            <a:avLst/>
          </a:prstGeom>
          <a:noFill/>
          <a:ln/>
        </p:spPr>
        <p:txBody>
          <a:bodyPr wrap="none" lIns="0" tIns="0" rIns="0" bIns="0" rtlCol="0" anchor="t"/>
          <a:lstStyle/>
          <a:p>
            <a:pPr algn="l" indent="0" marL="0">
              <a:lnSpc>
                <a:spcPts val="2400"/>
              </a:lnSpc>
              <a:buNone/>
            </a:pPr>
            <a:r>
              <a:rPr lang="en-US" sz="1500" dirty="0">
                <a:solidFill>
                  <a:srgbClr val="D9E1FF"/>
                </a:solidFill>
                <a:latin typeface="Martel Sans Light" pitchFamily="34" charset="0"/>
                <a:ea typeface="Martel Sans Light" pitchFamily="34" charset="-122"/>
                <a:cs typeface="Martel Sans Light" pitchFamily="34" charset="-120"/>
              </a:rPr>
              <a:t>Speech-to-Text and Text-to-Speech capabilities for hands-free interaction</a:t>
            </a:r>
            <a:endParaRPr lang="en-US" sz="1500" dirty="0"/>
          </a:p>
        </p:txBody>
      </p:sp>
      <p:sp>
        <p:nvSpPr>
          <p:cNvPr id="15" name="Shape 12"/>
          <p:cNvSpPr/>
          <p:nvPr/>
        </p:nvSpPr>
        <p:spPr>
          <a:xfrm>
            <a:off x="1082873" y="4514493"/>
            <a:ext cx="576858" cy="22860"/>
          </a:xfrm>
          <a:prstGeom prst="roundRect">
            <a:avLst>
              <a:gd name="adj" fmla="val 126185"/>
            </a:avLst>
          </a:prstGeom>
          <a:solidFill>
            <a:srgbClr val="48446D"/>
          </a:solidFill>
          <a:ln/>
        </p:spPr>
      </p:sp>
      <p:sp>
        <p:nvSpPr>
          <p:cNvPr id="16" name="Shape 13"/>
          <p:cNvSpPr/>
          <p:nvPr/>
        </p:nvSpPr>
        <p:spPr>
          <a:xfrm>
            <a:off x="673060" y="4309586"/>
            <a:ext cx="432673" cy="432673"/>
          </a:xfrm>
          <a:prstGeom prst="roundRect">
            <a:avLst>
              <a:gd name="adj" fmla="val 6667"/>
            </a:avLst>
          </a:prstGeom>
          <a:solidFill>
            <a:srgbClr val="2F2B54"/>
          </a:solidFill>
          <a:ln/>
        </p:spPr>
      </p:sp>
      <p:sp>
        <p:nvSpPr>
          <p:cNvPr id="17" name="Text 14"/>
          <p:cNvSpPr/>
          <p:nvPr/>
        </p:nvSpPr>
        <p:spPr>
          <a:xfrm>
            <a:off x="753666" y="4356259"/>
            <a:ext cx="271463" cy="339328"/>
          </a:xfrm>
          <a:prstGeom prst="rect">
            <a:avLst/>
          </a:prstGeom>
          <a:noFill/>
          <a:ln/>
        </p:spPr>
        <p:txBody>
          <a:bodyPr wrap="none" lIns="0" tIns="0" rIns="0" bIns="0" rtlCol="0" anchor="t"/>
          <a:lstStyle/>
          <a:p>
            <a:pPr algn="ctr" indent="0" marL="0">
              <a:lnSpc>
                <a:spcPts val="2100"/>
              </a:lnSpc>
              <a:buNone/>
            </a:pPr>
            <a:r>
              <a:rPr lang="en-US" sz="2100" dirty="0">
                <a:solidFill>
                  <a:srgbClr val="D9E1FF"/>
                </a:solidFill>
                <a:latin typeface="Kanit" pitchFamily="34" charset="0"/>
                <a:ea typeface="Kanit" pitchFamily="34" charset="-122"/>
                <a:cs typeface="Kanit" pitchFamily="34" charset="-120"/>
              </a:rPr>
              <a:t>3</a:t>
            </a:r>
            <a:endParaRPr lang="en-US" sz="2100" dirty="0"/>
          </a:p>
        </p:txBody>
      </p:sp>
      <p:sp>
        <p:nvSpPr>
          <p:cNvPr id="18" name="Text 15"/>
          <p:cNvSpPr/>
          <p:nvPr/>
        </p:nvSpPr>
        <p:spPr>
          <a:xfrm>
            <a:off x="1850827" y="4375666"/>
            <a:ext cx="2262307" cy="282773"/>
          </a:xfrm>
          <a:prstGeom prst="rect">
            <a:avLst/>
          </a:prstGeom>
          <a:noFill/>
          <a:ln/>
        </p:spPr>
        <p:txBody>
          <a:bodyPr wrap="none" lIns="0" tIns="0" rIns="0" bIns="0" rtlCol="0" anchor="t"/>
          <a:lstStyle/>
          <a:p>
            <a:pPr algn="l" indent="0" marL="0">
              <a:lnSpc>
                <a:spcPts val="2200"/>
              </a:lnSpc>
              <a:buNone/>
            </a:pPr>
            <a:r>
              <a:rPr lang="en-US" sz="1750" dirty="0">
                <a:solidFill>
                  <a:srgbClr val="D9E1FF"/>
                </a:solidFill>
                <a:latin typeface="Kanit" pitchFamily="34" charset="0"/>
                <a:ea typeface="Kanit" pitchFamily="34" charset="-122"/>
                <a:cs typeface="Kanit" pitchFamily="34" charset="-120"/>
              </a:rPr>
              <a:t>Multilingual Support</a:t>
            </a:r>
            <a:endParaRPr lang="en-US" sz="1750" dirty="0"/>
          </a:p>
        </p:txBody>
      </p:sp>
      <p:sp>
        <p:nvSpPr>
          <p:cNvPr id="19" name="Text 16"/>
          <p:cNvSpPr/>
          <p:nvPr/>
        </p:nvSpPr>
        <p:spPr>
          <a:xfrm>
            <a:off x="1850827" y="4773811"/>
            <a:ext cx="6620113" cy="307658"/>
          </a:xfrm>
          <a:prstGeom prst="rect">
            <a:avLst/>
          </a:prstGeom>
          <a:noFill/>
          <a:ln/>
        </p:spPr>
        <p:txBody>
          <a:bodyPr wrap="none" lIns="0" tIns="0" rIns="0" bIns="0" rtlCol="0" anchor="t"/>
          <a:lstStyle/>
          <a:p>
            <a:pPr algn="l" indent="0" marL="0">
              <a:lnSpc>
                <a:spcPts val="2400"/>
              </a:lnSpc>
              <a:buNone/>
            </a:pPr>
            <a:r>
              <a:rPr lang="en-US" sz="1500" dirty="0">
                <a:solidFill>
                  <a:srgbClr val="D9E1FF"/>
                </a:solidFill>
                <a:latin typeface="Martel Sans Light" pitchFamily="34" charset="0"/>
                <a:ea typeface="Martel Sans Light" pitchFamily="34" charset="-122"/>
                <a:cs typeface="Martel Sans Light" pitchFamily="34" charset="-120"/>
              </a:rPr>
              <a:t>Expansion to 12+ languages with cross-lingual knowledge retrieval</a:t>
            </a:r>
            <a:endParaRPr lang="en-US" sz="1500" dirty="0"/>
          </a:p>
        </p:txBody>
      </p:sp>
      <p:sp>
        <p:nvSpPr>
          <p:cNvPr id="20" name="Shape 17"/>
          <p:cNvSpPr/>
          <p:nvPr/>
        </p:nvSpPr>
        <p:spPr>
          <a:xfrm>
            <a:off x="1082873" y="5670947"/>
            <a:ext cx="576858" cy="22860"/>
          </a:xfrm>
          <a:prstGeom prst="roundRect">
            <a:avLst>
              <a:gd name="adj" fmla="val 126185"/>
            </a:avLst>
          </a:prstGeom>
          <a:solidFill>
            <a:srgbClr val="48446D"/>
          </a:solidFill>
          <a:ln/>
        </p:spPr>
      </p:sp>
      <p:sp>
        <p:nvSpPr>
          <p:cNvPr id="21" name="Shape 18"/>
          <p:cNvSpPr/>
          <p:nvPr/>
        </p:nvSpPr>
        <p:spPr>
          <a:xfrm>
            <a:off x="673060" y="5466040"/>
            <a:ext cx="432673" cy="432673"/>
          </a:xfrm>
          <a:prstGeom prst="roundRect">
            <a:avLst>
              <a:gd name="adj" fmla="val 6667"/>
            </a:avLst>
          </a:prstGeom>
          <a:solidFill>
            <a:srgbClr val="2F2B54"/>
          </a:solidFill>
          <a:ln/>
        </p:spPr>
      </p:sp>
      <p:sp>
        <p:nvSpPr>
          <p:cNvPr id="22" name="Text 19"/>
          <p:cNvSpPr/>
          <p:nvPr/>
        </p:nvSpPr>
        <p:spPr>
          <a:xfrm>
            <a:off x="753666" y="5512713"/>
            <a:ext cx="271463" cy="339328"/>
          </a:xfrm>
          <a:prstGeom prst="rect">
            <a:avLst/>
          </a:prstGeom>
          <a:noFill/>
          <a:ln/>
        </p:spPr>
        <p:txBody>
          <a:bodyPr wrap="none" lIns="0" tIns="0" rIns="0" bIns="0" rtlCol="0" anchor="t"/>
          <a:lstStyle/>
          <a:p>
            <a:pPr algn="ctr" indent="0" marL="0">
              <a:lnSpc>
                <a:spcPts val="2100"/>
              </a:lnSpc>
              <a:buNone/>
            </a:pPr>
            <a:r>
              <a:rPr lang="en-US" sz="2100" dirty="0">
                <a:solidFill>
                  <a:srgbClr val="D9E1FF"/>
                </a:solidFill>
                <a:latin typeface="Kanit" pitchFamily="34" charset="0"/>
                <a:ea typeface="Kanit" pitchFamily="34" charset="-122"/>
                <a:cs typeface="Kanit" pitchFamily="34" charset="-120"/>
              </a:rPr>
              <a:t>4</a:t>
            </a:r>
            <a:endParaRPr lang="en-US" sz="2100" dirty="0"/>
          </a:p>
        </p:txBody>
      </p:sp>
      <p:sp>
        <p:nvSpPr>
          <p:cNvPr id="23" name="Text 20"/>
          <p:cNvSpPr/>
          <p:nvPr/>
        </p:nvSpPr>
        <p:spPr>
          <a:xfrm>
            <a:off x="1850827" y="5532120"/>
            <a:ext cx="2262307" cy="282773"/>
          </a:xfrm>
          <a:prstGeom prst="rect">
            <a:avLst/>
          </a:prstGeom>
          <a:noFill/>
          <a:ln/>
        </p:spPr>
        <p:txBody>
          <a:bodyPr wrap="none" lIns="0" tIns="0" rIns="0" bIns="0" rtlCol="0" anchor="t"/>
          <a:lstStyle/>
          <a:p>
            <a:pPr algn="l" indent="0" marL="0">
              <a:lnSpc>
                <a:spcPts val="2200"/>
              </a:lnSpc>
              <a:buNone/>
            </a:pPr>
            <a:r>
              <a:rPr lang="en-US" sz="1750" dirty="0">
                <a:solidFill>
                  <a:srgbClr val="D9E1FF"/>
                </a:solidFill>
                <a:latin typeface="Kanit" pitchFamily="34" charset="0"/>
                <a:ea typeface="Kanit" pitchFamily="34" charset="-122"/>
                <a:cs typeface="Kanit" pitchFamily="34" charset="-120"/>
              </a:rPr>
              <a:t>Mobile Application</a:t>
            </a:r>
            <a:endParaRPr lang="en-US" sz="1750" dirty="0"/>
          </a:p>
        </p:txBody>
      </p:sp>
      <p:sp>
        <p:nvSpPr>
          <p:cNvPr id="24" name="Text 21"/>
          <p:cNvSpPr/>
          <p:nvPr/>
        </p:nvSpPr>
        <p:spPr>
          <a:xfrm>
            <a:off x="1850827" y="5930265"/>
            <a:ext cx="6620113" cy="307658"/>
          </a:xfrm>
          <a:prstGeom prst="rect">
            <a:avLst/>
          </a:prstGeom>
          <a:noFill/>
          <a:ln/>
        </p:spPr>
        <p:txBody>
          <a:bodyPr wrap="none" lIns="0" tIns="0" rIns="0" bIns="0" rtlCol="0" anchor="t"/>
          <a:lstStyle/>
          <a:p>
            <a:pPr algn="l" indent="0" marL="0">
              <a:lnSpc>
                <a:spcPts val="2400"/>
              </a:lnSpc>
              <a:buNone/>
            </a:pPr>
            <a:r>
              <a:rPr lang="en-US" sz="1500" dirty="0">
                <a:solidFill>
                  <a:srgbClr val="D9E1FF"/>
                </a:solidFill>
                <a:latin typeface="Martel Sans Light" pitchFamily="34" charset="0"/>
                <a:ea typeface="Martel Sans Light" pitchFamily="34" charset="-122"/>
                <a:cs typeface="Martel Sans Light" pitchFamily="34" charset="-120"/>
              </a:rPr>
              <a:t>Native iOS and Android apps with offline capabilities</a:t>
            </a:r>
            <a:endParaRPr lang="en-US" sz="1500" dirty="0"/>
          </a:p>
        </p:txBody>
      </p:sp>
      <p:sp>
        <p:nvSpPr>
          <p:cNvPr id="25" name="Shape 22"/>
          <p:cNvSpPr/>
          <p:nvPr/>
        </p:nvSpPr>
        <p:spPr>
          <a:xfrm>
            <a:off x="1082873" y="6827401"/>
            <a:ext cx="576858" cy="22860"/>
          </a:xfrm>
          <a:prstGeom prst="roundRect">
            <a:avLst>
              <a:gd name="adj" fmla="val 126185"/>
            </a:avLst>
          </a:prstGeom>
          <a:solidFill>
            <a:srgbClr val="48446D"/>
          </a:solidFill>
          <a:ln/>
        </p:spPr>
      </p:sp>
      <p:sp>
        <p:nvSpPr>
          <p:cNvPr id="26" name="Shape 23"/>
          <p:cNvSpPr/>
          <p:nvPr/>
        </p:nvSpPr>
        <p:spPr>
          <a:xfrm>
            <a:off x="673060" y="6622494"/>
            <a:ext cx="432673" cy="432673"/>
          </a:xfrm>
          <a:prstGeom prst="roundRect">
            <a:avLst>
              <a:gd name="adj" fmla="val 6667"/>
            </a:avLst>
          </a:prstGeom>
          <a:solidFill>
            <a:srgbClr val="2F2B54"/>
          </a:solidFill>
          <a:ln/>
        </p:spPr>
      </p:sp>
      <p:sp>
        <p:nvSpPr>
          <p:cNvPr id="27" name="Text 24"/>
          <p:cNvSpPr/>
          <p:nvPr/>
        </p:nvSpPr>
        <p:spPr>
          <a:xfrm>
            <a:off x="753666" y="6669167"/>
            <a:ext cx="271463" cy="339328"/>
          </a:xfrm>
          <a:prstGeom prst="rect">
            <a:avLst/>
          </a:prstGeom>
          <a:noFill/>
          <a:ln/>
        </p:spPr>
        <p:txBody>
          <a:bodyPr wrap="none" lIns="0" tIns="0" rIns="0" bIns="0" rtlCol="0" anchor="t"/>
          <a:lstStyle/>
          <a:p>
            <a:pPr algn="ctr" indent="0" marL="0">
              <a:lnSpc>
                <a:spcPts val="2100"/>
              </a:lnSpc>
              <a:buNone/>
            </a:pPr>
            <a:r>
              <a:rPr lang="en-US" sz="2100" dirty="0">
                <a:solidFill>
                  <a:srgbClr val="D9E1FF"/>
                </a:solidFill>
                <a:latin typeface="Kanit" pitchFamily="34" charset="0"/>
                <a:ea typeface="Kanit" pitchFamily="34" charset="-122"/>
                <a:cs typeface="Kanit" pitchFamily="34" charset="-120"/>
              </a:rPr>
              <a:t>5</a:t>
            </a:r>
            <a:endParaRPr lang="en-US" sz="2100" dirty="0"/>
          </a:p>
        </p:txBody>
      </p:sp>
      <p:sp>
        <p:nvSpPr>
          <p:cNvPr id="28" name="Text 25"/>
          <p:cNvSpPr/>
          <p:nvPr/>
        </p:nvSpPr>
        <p:spPr>
          <a:xfrm>
            <a:off x="1850827" y="6688574"/>
            <a:ext cx="2586395" cy="282773"/>
          </a:xfrm>
          <a:prstGeom prst="rect">
            <a:avLst/>
          </a:prstGeom>
          <a:noFill/>
          <a:ln/>
        </p:spPr>
        <p:txBody>
          <a:bodyPr wrap="none" lIns="0" tIns="0" rIns="0" bIns="0" rtlCol="0" anchor="t"/>
          <a:lstStyle/>
          <a:p>
            <a:pPr algn="l" indent="0" marL="0">
              <a:lnSpc>
                <a:spcPts val="2200"/>
              </a:lnSpc>
              <a:buNone/>
            </a:pPr>
            <a:r>
              <a:rPr lang="en-US" sz="1750" dirty="0">
                <a:solidFill>
                  <a:srgbClr val="D9E1FF"/>
                </a:solidFill>
                <a:latin typeface="Kanit" pitchFamily="34" charset="0"/>
                <a:ea typeface="Kanit" pitchFamily="34" charset="-122"/>
                <a:cs typeface="Kanit" pitchFamily="34" charset="-120"/>
              </a:rPr>
              <a:t>Custom Knowledge Bases</a:t>
            </a:r>
            <a:endParaRPr lang="en-US" sz="1750" dirty="0"/>
          </a:p>
        </p:txBody>
      </p:sp>
      <p:sp>
        <p:nvSpPr>
          <p:cNvPr id="29" name="Text 26"/>
          <p:cNvSpPr/>
          <p:nvPr/>
        </p:nvSpPr>
        <p:spPr>
          <a:xfrm>
            <a:off x="1850827" y="7086719"/>
            <a:ext cx="6620113" cy="307658"/>
          </a:xfrm>
          <a:prstGeom prst="rect">
            <a:avLst/>
          </a:prstGeom>
          <a:noFill/>
          <a:ln/>
        </p:spPr>
        <p:txBody>
          <a:bodyPr wrap="none" lIns="0" tIns="0" rIns="0" bIns="0" rtlCol="0" anchor="t"/>
          <a:lstStyle/>
          <a:p>
            <a:pPr algn="l" indent="0" marL="0">
              <a:lnSpc>
                <a:spcPts val="2400"/>
              </a:lnSpc>
              <a:buNone/>
            </a:pPr>
            <a:r>
              <a:rPr lang="en-US" sz="1500" dirty="0">
                <a:solidFill>
                  <a:srgbClr val="D9E1FF"/>
                </a:solidFill>
                <a:latin typeface="Martel Sans Light" pitchFamily="34" charset="0"/>
                <a:ea typeface="Martel Sans Light" pitchFamily="34" charset="-122"/>
                <a:cs typeface="Martel Sans Light" pitchFamily="34" charset="-120"/>
              </a:rPr>
              <a:t>Allow users to create private, domain-specific knowledge repositories</a:t>
            </a:r>
            <a:endParaRPr lang="en-US"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00C35">
              <a:alpha val="80000"/>
            </a:srgbClr>
          </a:solidFill>
          <a:ln/>
        </p:spPr>
      </p:sp>
      <p:sp>
        <p:nvSpPr>
          <p:cNvPr id="4" name="Text 1"/>
          <p:cNvSpPr/>
          <p:nvPr/>
        </p:nvSpPr>
        <p:spPr>
          <a:xfrm>
            <a:off x="837724" y="839033"/>
            <a:ext cx="5632490"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Conclusion</a:t>
            </a:r>
            <a:endParaRPr lang="en-US" sz="4400" dirty="0"/>
          </a:p>
        </p:txBody>
      </p:sp>
      <p:sp>
        <p:nvSpPr>
          <p:cNvPr id="5" name="Text 2"/>
          <p:cNvSpPr/>
          <p:nvPr/>
        </p:nvSpPr>
        <p:spPr>
          <a:xfrm>
            <a:off x="1196697" y="2171224"/>
            <a:ext cx="12595979"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Gavina AI represents a </a:t>
            </a:r>
            <a:pPr algn="l" indent="0" marL="0">
              <a:lnSpc>
                <a:spcPts val="3000"/>
              </a:lnSpc>
              <a:buNone/>
            </a:pPr>
            <a:r>
              <a:rPr lang="en-US" sz="1850" dirty="0">
                <a:solidFill>
                  <a:srgbClr val="FD505F"/>
                </a:solidFill>
                <a:latin typeface="Martel Sans Light" pitchFamily="34" charset="0"/>
                <a:ea typeface="Martel Sans Light" pitchFamily="34" charset="-122"/>
                <a:cs typeface="Martel Sans Light" pitchFamily="34" charset="-120"/>
              </a:rPr>
              <a:t>significant advancement</a:t>
            </a:r>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 in how users interact with information, combining the power of modern language models with the precision of contextual retrieval.</a:t>
            </a:r>
            <a:endParaRPr lang="en-US" sz="1850" dirty="0"/>
          </a:p>
        </p:txBody>
      </p:sp>
      <p:sp>
        <p:nvSpPr>
          <p:cNvPr id="6" name="Shape 3"/>
          <p:cNvSpPr/>
          <p:nvPr/>
        </p:nvSpPr>
        <p:spPr>
          <a:xfrm>
            <a:off x="837724" y="1902023"/>
            <a:ext cx="30480" cy="1304449"/>
          </a:xfrm>
          <a:prstGeom prst="rect">
            <a:avLst/>
          </a:prstGeom>
          <a:solidFill>
            <a:srgbClr val="FD505F"/>
          </a:solidFill>
          <a:ln/>
        </p:spPr>
      </p:sp>
      <p:sp>
        <p:nvSpPr>
          <p:cNvPr id="7" name="Shape 4"/>
          <p:cNvSpPr/>
          <p:nvPr/>
        </p:nvSpPr>
        <p:spPr>
          <a:xfrm>
            <a:off x="837724" y="3475673"/>
            <a:ext cx="538520" cy="538520"/>
          </a:xfrm>
          <a:prstGeom prst="roundRect">
            <a:avLst>
              <a:gd name="adj" fmla="val 6668"/>
            </a:avLst>
          </a:prstGeom>
          <a:solidFill>
            <a:srgbClr val="2F2B54"/>
          </a:solidFill>
          <a:ln/>
        </p:spPr>
      </p:sp>
      <p:sp>
        <p:nvSpPr>
          <p:cNvPr id="8" name="Text 5"/>
          <p:cNvSpPr/>
          <p:nvPr/>
        </p:nvSpPr>
        <p:spPr>
          <a:xfrm>
            <a:off x="1615559" y="3557945"/>
            <a:ext cx="3341013" cy="703898"/>
          </a:xfrm>
          <a:prstGeom prst="rect">
            <a:avLst/>
          </a:prstGeom>
          <a:noFill/>
          <a:ln/>
        </p:spPr>
        <p:txBody>
          <a:bodyPr wrap="squar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Powerful Knowledge Assistant</a:t>
            </a:r>
            <a:endParaRPr lang="en-US" sz="2200" dirty="0"/>
          </a:p>
        </p:txBody>
      </p:sp>
      <p:sp>
        <p:nvSpPr>
          <p:cNvPr id="9" name="Text 6"/>
          <p:cNvSpPr/>
          <p:nvPr/>
        </p:nvSpPr>
        <p:spPr>
          <a:xfrm>
            <a:off x="1615559" y="4405432"/>
            <a:ext cx="3341013" cy="1149072"/>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Delivers accurate, contextual answers with transparent sources</a:t>
            </a:r>
            <a:endParaRPr lang="en-US" sz="1850" dirty="0"/>
          </a:p>
        </p:txBody>
      </p:sp>
      <p:sp>
        <p:nvSpPr>
          <p:cNvPr id="10" name="Shape 7"/>
          <p:cNvSpPr/>
          <p:nvPr/>
        </p:nvSpPr>
        <p:spPr>
          <a:xfrm>
            <a:off x="5255776" y="3475673"/>
            <a:ext cx="538520" cy="538520"/>
          </a:xfrm>
          <a:prstGeom prst="roundRect">
            <a:avLst>
              <a:gd name="adj" fmla="val 6668"/>
            </a:avLst>
          </a:prstGeom>
          <a:solidFill>
            <a:srgbClr val="2F2B54"/>
          </a:solidFill>
          <a:ln/>
        </p:spPr>
      </p:sp>
      <p:sp>
        <p:nvSpPr>
          <p:cNvPr id="11" name="Text 8"/>
          <p:cNvSpPr/>
          <p:nvPr/>
        </p:nvSpPr>
        <p:spPr>
          <a:xfrm>
            <a:off x="6033611" y="3557945"/>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Scalable Architecture</a:t>
            </a:r>
            <a:endParaRPr lang="en-US" sz="2200" dirty="0"/>
          </a:p>
        </p:txBody>
      </p:sp>
      <p:sp>
        <p:nvSpPr>
          <p:cNvPr id="12" name="Text 9"/>
          <p:cNvSpPr/>
          <p:nvPr/>
        </p:nvSpPr>
        <p:spPr>
          <a:xfrm>
            <a:off x="6033611" y="4053483"/>
            <a:ext cx="3341013" cy="1149072"/>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Built on modern tech stack with performance optimization</a:t>
            </a:r>
            <a:endParaRPr lang="en-US" sz="1850" dirty="0"/>
          </a:p>
        </p:txBody>
      </p:sp>
      <p:sp>
        <p:nvSpPr>
          <p:cNvPr id="13" name="Shape 10"/>
          <p:cNvSpPr/>
          <p:nvPr/>
        </p:nvSpPr>
        <p:spPr>
          <a:xfrm>
            <a:off x="9673828" y="3475673"/>
            <a:ext cx="538520" cy="538520"/>
          </a:xfrm>
          <a:prstGeom prst="roundRect">
            <a:avLst>
              <a:gd name="adj" fmla="val 6668"/>
            </a:avLst>
          </a:prstGeom>
          <a:solidFill>
            <a:srgbClr val="2F2B54"/>
          </a:solidFill>
          <a:ln/>
        </p:spPr>
      </p:sp>
      <p:sp>
        <p:nvSpPr>
          <p:cNvPr id="14" name="Text 11"/>
          <p:cNvSpPr/>
          <p:nvPr/>
        </p:nvSpPr>
        <p:spPr>
          <a:xfrm>
            <a:off x="10451663" y="3557945"/>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User-Centric Design</a:t>
            </a:r>
            <a:endParaRPr lang="en-US" sz="2200" dirty="0"/>
          </a:p>
        </p:txBody>
      </p:sp>
      <p:sp>
        <p:nvSpPr>
          <p:cNvPr id="15" name="Text 12"/>
          <p:cNvSpPr/>
          <p:nvPr/>
        </p:nvSpPr>
        <p:spPr>
          <a:xfrm>
            <a:off x="10451663" y="4053483"/>
            <a:ext cx="3341013"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Intuitive interface with focus on trust and transparency</a:t>
            </a:r>
            <a:endParaRPr lang="en-US" sz="1850" dirty="0"/>
          </a:p>
        </p:txBody>
      </p:sp>
      <p:sp>
        <p:nvSpPr>
          <p:cNvPr id="16" name="Text 13"/>
          <p:cNvSpPr/>
          <p:nvPr/>
        </p:nvSpPr>
        <p:spPr>
          <a:xfrm>
            <a:off x="837724" y="5913477"/>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FFFFF"/>
                </a:solidFill>
                <a:latin typeface="Kanit" pitchFamily="34" charset="0"/>
                <a:ea typeface="Kanit" pitchFamily="34" charset="-122"/>
                <a:cs typeface="Kanit" pitchFamily="34" charset="-120"/>
              </a:rPr>
              <a:t>Acknowledgements</a:t>
            </a:r>
            <a:endParaRPr lang="en-US" sz="2200" dirty="0"/>
          </a:p>
        </p:txBody>
      </p:sp>
      <p:sp>
        <p:nvSpPr>
          <p:cNvPr id="17" name="Text 14"/>
          <p:cNvSpPr/>
          <p:nvPr/>
        </p:nvSpPr>
        <p:spPr>
          <a:xfrm>
            <a:off x="837724" y="6624399"/>
            <a:ext cx="12954952"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Special thanks to Dr. Sarah Chen (Faculty Advisor), Prof. James Wilson (Department Chair), and the AI Lab team for their guidance and support.</a:t>
            </a:r>
            <a:endParaRPr lang="en-US" sz="18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829270" y="651629"/>
            <a:ext cx="12971859" cy="70077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7315200" y="0"/>
            <a:ext cx="7315200" cy="8229600"/>
          </a:xfrm>
          <a:prstGeom prst="rect">
            <a:avLst/>
          </a:prstGeom>
        </p:spPr>
      </p:pic>
      <p:sp>
        <p:nvSpPr>
          <p:cNvPr id="3" name="Text 0"/>
          <p:cNvSpPr/>
          <p:nvPr/>
        </p:nvSpPr>
        <p:spPr>
          <a:xfrm>
            <a:off x="798552" y="695801"/>
            <a:ext cx="5369004" cy="671036"/>
          </a:xfrm>
          <a:prstGeom prst="rect">
            <a:avLst/>
          </a:prstGeom>
          <a:noFill/>
          <a:ln/>
        </p:spPr>
        <p:txBody>
          <a:bodyPr wrap="none" lIns="0" tIns="0" rIns="0" bIns="0" rtlCol="0" anchor="t"/>
          <a:lstStyle/>
          <a:p>
            <a:pPr algn="l" indent="0" marL="0">
              <a:lnSpc>
                <a:spcPts val="5250"/>
              </a:lnSpc>
              <a:buNone/>
            </a:pPr>
            <a:r>
              <a:rPr lang="en-US" sz="4200" dirty="0">
                <a:solidFill>
                  <a:srgbClr val="FFFFFF"/>
                </a:solidFill>
                <a:latin typeface="Kanit" pitchFamily="34" charset="0"/>
                <a:ea typeface="Kanit" pitchFamily="34" charset="-122"/>
                <a:cs typeface="Kanit" pitchFamily="34" charset="-120"/>
              </a:rPr>
              <a:t>Gavina AI</a:t>
            </a:r>
            <a:endParaRPr lang="en-US" sz="4200" dirty="0"/>
          </a:p>
        </p:txBody>
      </p:sp>
      <p:sp>
        <p:nvSpPr>
          <p:cNvPr id="4" name="Text 1"/>
          <p:cNvSpPr/>
          <p:nvPr/>
        </p:nvSpPr>
        <p:spPr>
          <a:xfrm>
            <a:off x="798552" y="1709023"/>
            <a:ext cx="5701784" cy="335518"/>
          </a:xfrm>
          <a:prstGeom prst="rect">
            <a:avLst/>
          </a:prstGeom>
          <a:noFill/>
          <a:ln/>
        </p:spPr>
        <p:txBody>
          <a:bodyPr wrap="none" lIns="0" tIns="0" rIns="0" bIns="0" rtlCol="0" anchor="t"/>
          <a:lstStyle/>
          <a:p>
            <a:pPr algn="l" indent="0" marL="0">
              <a:lnSpc>
                <a:spcPts val="2600"/>
              </a:lnSpc>
              <a:buNone/>
            </a:pPr>
            <a:r>
              <a:rPr lang="en-US" sz="2100" dirty="0">
                <a:solidFill>
                  <a:srgbClr val="FFFFFF"/>
                </a:solidFill>
                <a:latin typeface="Kanit" pitchFamily="34" charset="0"/>
                <a:ea typeface="Kanit" pitchFamily="34" charset="-122"/>
                <a:cs typeface="Kanit" pitchFamily="34" charset="-120"/>
              </a:rPr>
              <a:t>An Advanced RAG Powered Intelligent Assistant</a:t>
            </a:r>
            <a:endParaRPr lang="en-US" sz="2100" dirty="0"/>
          </a:p>
        </p:txBody>
      </p:sp>
      <p:sp>
        <p:nvSpPr>
          <p:cNvPr id="5" name="Text 2"/>
          <p:cNvSpPr/>
          <p:nvPr/>
        </p:nvSpPr>
        <p:spPr>
          <a:xfrm>
            <a:off x="798552" y="2386727"/>
            <a:ext cx="5718096" cy="364927"/>
          </a:xfrm>
          <a:prstGeom prst="rect">
            <a:avLst/>
          </a:prstGeom>
          <a:noFill/>
          <a:ln/>
        </p:spPr>
        <p:txBody>
          <a:bodyPr wrap="none" lIns="0" tIns="0" rIns="0" bIns="0" rtlCol="0" anchor="t"/>
          <a:lstStyle/>
          <a:p>
            <a:pPr algn="l" indent="0" marL="0">
              <a:lnSpc>
                <a:spcPts val="2850"/>
              </a:lnSpc>
              <a:buNone/>
            </a:pPr>
            <a:r>
              <a:rPr lang="en-US" sz="1750" dirty="0">
                <a:solidFill>
                  <a:srgbClr val="D9E1FF"/>
                </a:solidFill>
                <a:latin typeface="Martel Sans Light" pitchFamily="34" charset="0"/>
                <a:ea typeface="Martel Sans Light" pitchFamily="34" charset="-122"/>
                <a:cs typeface="Martel Sans Light" pitchFamily="34" charset="-120"/>
              </a:rPr>
              <a:t>Shashank Trivedi</a:t>
            </a:r>
            <a:endParaRPr lang="en-US" sz="1750" dirty="0"/>
          </a:p>
        </p:txBody>
      </p:sp>
      <p:sp>
        <p:nvSpPr>
          <p:cNvPr id="6" name="Text 3"/>
          <p:cNvSpPr/>
          <p:nvPr/>
        </p:nvSpPr>
        <p:spPr>
          <a:xfrm>
            <a:off x="798552" y="3008352"/>
            <a:ext cx="5718096" cy="364927"/>
          </a:xfrm>
          <a:prstGeom prst="rect">
            <a:avLst/>
          </a:prstGeom>
          <a:noFill/>
          <a:ln/>
        </p:spPr>
        <p:txBody>
          <a:bodyPr wrap="none" lIns="0" tIns="0" rIns="0" bIns="0" rtlCol="0" anchor="t"/>
          <a:lstStyle/>
          <a:p>
            <a:pPr algn="l" indent="0" marL="0">
              <a:lnSpc>
                <a:spcPts val="2850"/>
              </a:lnSpc>
              <a:buNone/>
            </a:pPr>
            <a:r>
              <a:rPr lang="en-US" sz="1750" dirty="0">
                <a:solidFill>
                  <a:srgbClr val="D9E1FF"/>
                </a:solidFill>
                <a:latin typeface="Martel Sans Light" pitchFamily="34" charset="0"/>
                <a:ea typeface="Martel Sans Light" pitchFamily="34" charset="-122"/>
                <a:cs typeface="Martel Sans Light" pitchFamily="34" charset="-120"/>
              </a:rPr>
              <a:t>Roll No: 2324000392</a:t>
            </a:r>
            <a:endParaRPr lang="en-US" sz="1750" dirty="0"/>
          </a:p>
        </p:txBody>
      </p:sp>
      <p:sp>
        <p:nvSpPr>
          <p:cNvPr id="7" name="Text 4"/>
          <p:cNvSpPr/>
          <p:nvPr/>
        </p:nvSpPr>
        <p:spPr>
          <a:xfrm>
            <a:off x="798552" y="3629978"/>
            <a:ext cx="5718096" cy="364927"/>
          </a:xfrm>
          <a:prstGeom prst="rect">
            <a:avLst/>
          </a:prstGeom>
          <a:noFill/>
          <a:ln/>
        </p:spPr>
        <p:txBody>
          <a:bodyPr wrap="none" lIns="0" tIns="0" rIns="0" bIns="0" rtlCol="0" anchor="t"/>
          <a:lstStyle/>
          <a:p>
            <a:pPr algn="l" indent="0" marL="0">
              <a:lnSpc>
                <a:spcPts val="2850"/>
              </a:lnSpc>
              <a:buNone/>
            </a:pPr>
            <a:r>
              <a:rPr lang="en-US" sz="1750" dirty="0">
                <a:solidFill>
                  <a:srgbClr val="D9E1FF"/>
                </a:solidFill>
                <a:latin typeface="Martel Sans Light" pitchFamily="34" charset="0"/>
                <a:ea typeface="Martel Sans Light" pitchFamily="34" charset="-122"/>
                <a:cs typeface="Martel Sans Light" pitchFamily="34" charset="-120"/>
              </a:rPr>
              <a:t>Department of Computer Application</a:t>
            </a:r>
            <a:endParaRPr lang="en-US" sz="1750" dirty="0"/>
          </a:p>
        </p:txBody>
      </p:sp>
      <p:pic>
        <p:nvPicPr>
          <p:cNvPr id="8" name="Image 1" descr="preencoded.png"/>
          <p:cNvPicPr>
            <a:picLocks noChangeAspect="1"/>
          </p:cNvPicPr>
          <p:nvPr/>
        </p:nvPicPr>
        <p:blipFill>
          <a:blip r:embed="rId2"/>
          <a:stretch>
            <a:fillRect/>
          </a:stretch>
        </p:blipFill>
        <p:spPr>
          <a:xfrm>
            <a:off x="798552" y="4251603"/>
            <a:ext cx="5718096" cy="32820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24124" y="972979"/>
            <a:ext cx="6667976"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The Information Challenge</a:t>
            </a:r>
            <a:endParaRPr lang="en-US" sz="4400" dirty="0"/>
          </a:p>
        </p:txBody>
      </p:sp>
      <p:pic>
        <p:nvPicPr>
          <p:cNvPr id="4" name="Image 1" descr="preencoded.png"/>
          <p:cNvPicPr>
            <a:picLocks noChangeAspect="1"/>
          </p:cNvPicPr>
          <p:nvPr/>
        </p:nvPicPr>
        <p:blipFill>
          <a:blip r:embed="rId2"/>
          <a:stretch>
            <a:fillRect/>
          </a:stretch>
        </p:blipFill>
        <p:spPr>
          <a:xfrm>
            <a:off x="6324124" y="2035969"/>
            <a:ext cx="1196816" cy="1740218"/>
          </a:xfrm>
          <a:prstGeom prst="rect">
            <a:avLst/>
          </a:prstGeom>
        </p:spPr>
      </p:pic>
      <p:sp>
        <p:nvSpPr>
          <p:cNvPr id="5" name="Text 1"/>
          <p:cNvSpPr/>
          <p:nvPr/>
        </p:nvSpPr>
        <p:spPr>
          <a:xfrm>
            <a:off x="7760256" y="2275284"/>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Problem</a:t>
            </a:r>
            <a:endParaRPr lang="en-US" sz="2200" dirty="0"/>
          </a:p>
        </p:txBody>
      </p:sp>
      <p:sp>
        <p:nvSpPr>
          <p:cNvPr id="6" name="Text 2"/>
          <p:cNvSpPr/>
          <p:nvPr/>
        </p:nvSpPr>
        <p:spPr>
          <a:xfrm>
            <a:off x="7760256" y="2770823"/>
            <a:ext cx="6032421"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Users struggle with information overload and scattered, unreliable search results</a:t>
            </a:r>
            <a:endParaRPr lang="en-US" sz="1850" dirty="0"/>
          </a:p>
        </p:txBody>
      </p:sp>
      <p:pic>
        <p:nvPicPr>
          <p:cNvPr id="7" name="Image 2" descr="preencoded.png"/>
          <p:cNvPicPr>
            <a:picLocks noChangeAspect="1"/>
          </p:cNvPicPr>
          <p:nvPr/>
        </p:nvPicPr>
        <p:blipFill>
          <a:blip r:embed="rId3"/>
          <a:stretch>
            <a:fillRect/>
          </a:stretch>
        </p:blipFill>
        <p:spPr>
          <a:xfrm>
            <a:off x="6324124" y="3776186"/>
            <a:ext cx="1196816" cy="1740218"/>
          </a:xfrm>
          <a:prstGeom prst="rect">
            <a:avLst/>
          </a:prstGeom>
        </p:spPr>
      </p:pic>
      <p:sp>
        <p:nvSpPr>
          <p:cNvPr id="8" name="Text 3"/>
          <p:cNvSpPr/>
          <p:nvPr/>
        </p:nvSpPr>
        <p:spPr>
          <a:xfrm>
            <a:off x="7760256" y="4015502"/>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Need</a:t>
            </a:r>
            <a:endParaRPr lang="en-US" sz="2200" dirty="0"/>
          </a:p>
        </p:txBody>
      </p:sp>
      <p:sp>
        <p:nvSpPr>
          <p:cNvPr id="9" name="Text 4"/>
          <p:cNvSpPr/>
          <p:nvPr/>
        </p:nvSpPr>
        <p:spPr>
          <a:xfrm>
            <a:off x="7760256" y="4511040"/>
            <a:ext cx="6032421"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Contextual, reliable, and source-backed answers that users can trust</a:t>
            </a:r>
            <a:endParaRPr lang="en-US" sz="1850" dirty="0"/>
          </a:p>
        </p:txBody>
      </p:sp>
      <p:pic>
        <p:nvPicPr>
          <p:cNvPr id="10" name="Image 3" descr="preencoded.png"/>
          <p:cNvPicPr>
            <a:picLocks noChangeAspect="1"/>
          </p:cNvPicPr>
          <p:nvPr/>
        </p:nvPicPr>
        <p:blipFill>
          <a:blip r:embed="rId4"/>
          <a:stretch>
            <a:fillRect/>
          </a:stretch>
        </p:blipFill>
        <p:spPr>
          <a:xfrm>
            <a:off x="6324124" y="5516404"/>
            <a:ext cx="1196816" cy="1740218"/>
          </a:xfrm>
          <a:prstGeom prst="rect">
            <a:avLst/>
          </a:prstGeom>
        </p:spPr>
      </p:pic>
      <p:sp>
        <p:nvSpPr>
          <p:cNvPr id="11" name="Text 5"/>
          <p:cNvSpPr/>
          <p:nvPr/>
        </p:nvSpPr>
        <p:spPr>
          <a:xfrm>
            <a:off x="7760256" y="5755719"/>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Solution</a:t>
            </a:r>
            <a:endParaRPr lang="en-US" sz="2200" dirty="0"/>
          </a:p>
        </p:txBody>
      </p:sp>
      <p:sp>
        <p:nvSpPr>
          <p:cNvPr id="12" name="Text 6"/>
          <p:cNvSpPr/>
          <p:nvPr/>
        </p:nvSpPr>
        <p:spPr>
          <a:xfrm>
            <a:off x="7760256" y="6251258"/>
            <a:ext cx="6032421"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Gavina AI with Advanced Retrieval-Augmented Generation (RAG) technology</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723424"/>
            <a:ext cx="5632490"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Project Objectives</a:t>
            </a:r>
            <a:endParaRPr lang="en-US" sz="4400" dirty="0"/>
          </a:p>
        </p:txBody>
      </p:sp>
      <p:sp>
        <p:nvSpPr>
          <p:cNvPr id="3" name="Shape 1"/>
          <p:cNvSpPr/>
          <p:nvPr/>
        </p:nvSpPr>
        <p:spPr>
          <a:xfrm>
            <a:off x="837724" y="2265164"/>
            <a:ext cx="6357818" cy="2512814"/>
          </a:xfrm>
          <a:prstGeom prst="roundRect">
            <a:avLst>
              <a:gd name="adj" fmla="val 5822"/>
            </a:avLst>
          </a:prstGeom>
          <a:solidFill>
            <a:srgbClr val="100C35"/>
          </a:solidFill>
          <a:ln/>
        </p:spPr>
      </p:sp>
      <p:pic>
        <p:nvPicPr>
          <p:cNvPr id="4" name="Image 0" descr="preencoded.png"/>
          <p:cNvPicPr>
            <a:picLocks noChangeAspect="1"/>
          </p:cNvPicPr>
          <p:nvPr/>
        </p:nvPicPr>
        <p:blipFill>
          <a:blip r:embed="rId1"/>
          <a:stretch>
            <a:fillRect/>
          </a:stretch>
        </p:blipFill>
        <p:spPr>
          <a:xfrm>
            <a:off x="837724" y="2234684"/>
            <a:ext cx="6357818" cy="121920"/>
          </a:xfrm>
          <a:prstGeom prst="rect">
            <a:avLst/>
          </a:prstGeom>
        </p:spPr>
      </p:pic>
      <p:pic>
        <p:nvPicPr>
          <p:cNvPr id="5" name="Image 1" descr="preencoded.png"/>
          <p:cNvPicPr>
            <a:picLocks noChangeAspect="1"/>
          </p:cNvPicPr>
          <p:nvPr/>
        </p:nvPicPr>
        <p:blipFill>
          <a:blip r:embed="rId2"/>
          <a:stretch>
            <a:fillRect/>
          </a:stretch>
        </p:blipFill>
        <p:spPr>
          <a:xfrm>
            <a:off x="3657540" y="1906191"/>
            <a:ext cx="718066" cy="718066"/>
          </a:xfrm>
          <a:prstGeom prst="rect">
            <a:avLst/>
          </a:prstGeom>
        </p:spPr>
      </p:pic>
      <p:sp>
        <p:nvSpPr>
          <p:cNvPr id="6" name="Text 2"/>
          <p:cNvSpPr/>
          <p:nvPr/>
        </p:nvSpPr>
        <p:spPr>
          <a:xfrm>
            <a:off x="3872925" y="2085737"/>
            <a:ext cx="287179" cy="358973"/>
          </a:xfrm>
          <a:prstGeom prst="rect">
            <a:avLst/>
          </a:prstGeom>
          <a:noFill/>
          <a:ln/>
        </p:spPr>
        <p:txBody>
          <a:bodyPr wrap="none" lIns="0" tIns="0" rIns="0" bIns="0" rtlCol="0" anchor="t"/>
          <a:lstStyle/>
          <a:p>
            <a:pPr algn="l" indent="0" marL="0">
              <a:lnSpc>
                <a:spcPts val="3600"/>
              </a:lnSpc>
              <a:buNone/>
            </a:pPr>
            <a:r>
              <a:rPr lang="en-US" sz="2250" dirty="0">
                <a:solidFill>
                  <a:srgbClr val="000000"/>
                </a:solidFill>
                <a:latin typeface="Kanit" pitchFamily="34" charset="0"/>
                <a:ea typeface="Kanit" pitchFamily="34" charset="-122"/>
                <a:cs typeface="Kanit" pitchFamily="34" charset="-120"/>
              </a:rPr>
              <a:t>1</a:t>
            </a:r>
            <a:endParaRPr lang="en-US" sz="2250" dirty="0"/>
          </a:p>
        </p:txBody>
      </p:sp>
      <p:sp>
        <p:nvSpPr>
          <p:cNvPr id="7" name="Text 3"/>
          <p:cNvSpPr/>
          <p:nvPr/>
        </p:nvSpPr>
        <p:spPr>
          <a:xfrm>
            <a:off x="1107519" y="2863572"/>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Build an AI Assistant</a:t>
            </a:r>
            <a:endParaRPr lang="en-US" sz="2200" dirty="0"/>
          </a:p>
        </p:txBody>
      </p:sp>
      <p:sp>
        <p:nvSpPr>
          <p:cNvPr id="8" name="Text 4"/>
          <p:cNvSpPr/>
          <p:nvPr/>
        </p:nvSpPr>
        <p:spPr>
          <a:xfrm>
            <a:off x="1107519" y="3359110"/>
            <a:ext cx="5818227" cy="1149072"/>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Develop a comprehensive RAG pipeline that integrates with modern language models to create an intelligent assistant</a:t>
            </a:r>
            <a:endParaRPr lang="en-US" sz="1850" dirty="0"/>
          </a:p>
        </p:txBody>
      </p:sp>
      <p:sp>
        <p:nvSpPr>
          <p:cNvPr id="9" name="Shape 5"/>
          <p:cNvSpPr/>
          <p:nvPr/>
        </p:nvSpPr>
        <p:spPr>
          <a:xfrm>
            <a:off x="7434858" y="2265164"/>
            <a:ext cx="6357818" cy="2512814"/>
          </a:xfrm>
          <a:prstGeom prst="roundRect">
            <a:avLst>
              <a:gd name="adj" fmla="val 5822"/>
            </a:avLst>
          </a:prstGeom>
          <a:solidFill>
            <a:srgbClr val="100C35"/>
          </a:solidFill>
          <a:ln/>
        </p:spPr>
      </p:sp>
      <p:pic>
        <p:nvPicPr>
          <p:cNvPr id="10" name="Image 2" descr="preencoded.png"/>
          <p:cNvPicPr>
            <a:picLocks noChangeAspect="1"/>
          </p:cNvPicPr>
          <p:nvPr/>
        </p:nvPicPr>
        <p:blipFill>
          <a:blip r:embed="rId3"/>
          <a:stretch>
            <a:fillRect/>
          </a:stretch>
        </p:blipFill>
        <p:spPr>
          <a:xfrm>
            <a:off x="7434858" y="2234684"/>
            <a:ext cx="6357818" cy="121920"/>
          </a:xfrm>
          <a:prstGeom prst="rect">
            <a:avLst/>
          </a:prstGeom>
        </p:spPr>
      </p:pic>
      <p:pic>
        <p:nvPicPr>
          <p:cNvPr id="11" name="Image 3" descr="preencoded.png"/>
          <p:cNvPicPr>
            <a:picLocks noChangeAspect="1"/>
          </p:cNvPicPr>
          <p:nvPr/>
        </p:nvPicPr>
        <p:blipFill>
          <a:blip r:embed="rId4"/>
          <a:stretch>
            <a:fillRect/>
          </a:stretch>
        </p:blipFill>
        <p:spPr>
          <a:xfrm>
            <a:off x="10254675" y="1906191"/>
            <a:ext cx="718066" cy="718066"/>
          </a:xfrm>
          <a:prstGeom prst="rect">
            <a:avLst/>
          </a:prstGeom>
        </p:spPr>
      </p:pic>
      <p:sp>
        <p:nvSpPr>
          <p:cNvPr id="12" name="Text 6"/>
          <p:cNvSpPr/>
          <p:nvPr/>
        </p:nvSpPr>
        <p:spPr>
          <a:xfrm>
            <a:off x="10470059" y="2085737"/>
            <a:ext cx="287179" cy="358973"/>
          </a:xfrm>
          <a:prstGeom prst="rect">
            <a:avLst/>
          </a:prstGeom>
          <a:noFill/>
          <a:ln/>
        </p:spPr>
        <p:txBody>
          <a:bodyPr wrap="none" lIns="0" tIns="0" rIns="0" bIns="0" rtlCol="0" anchor="t"/>
          <a:lstStyle/>
          <a:p>
            <a:pPr algn="l" indent="0" marL="0">
              <a:lnSpc>
                <a:spcPts val="3600"/>
              </a:lnSpc>
              <a:buNone/>
            </a:pPr>
            <a:r>
              <a:rPr lang="en-US" sz="2250" dirty="0">
                <a:solidFill>
                  <a:srgbClr val="000000"/>
                </a:solidFill>
                <a:latin typeface="Kanit" pitchFamily="34" charset="0"/>
                <a:ea typeface="Kanit" pitchFamily="34" charset="-122"/>
                <a:cs typeface="Kanit" pitchFamily="34" charset="-120"/>
              </a:rPr>
              <a:t>2</a:t>
            </a:r>
            <a:endParaRPr lang="en-US" sz="2250" dirty="0"/>
          </a:p>
        </p:txBody>
      </p:sp>
      <p:sp>
        <p:nvSpPr>
          <p:cNvPr id="13" name="Text 7"/>
          <p:cNvSpPr/>
          <p:nvPr/>
        </p:nvSpPr>
        <p:spPr>
          <a:xfrm>
            <a:off x="7704653" y="2863572"/>
            <a:ext cx="3373636"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Ensure Accuracy &amp; Context</a:t>
            </a:r>
            <a:endParaRPr lang="en-US" sz="2200" dirty="0"/>
          </a:p>
        </p:txBody>
      </p:sp>
      <p:sp>
        <p:nvSpPr>
          <p:cNvPr id="14" name="Text 8"/>
          <p:cNvSpPr/>
          <p:nvPr/>
        </p:nvSpPr>
        <p:spPr>
          <a:xfrm>
            <a:off x="7704653" y="3359110"/>
            <a:ext cx="5818227"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Provide precise, contextually relevant answers with transparent source attribution to build user trust</a:t>
            </a:r>
            <a:endParaRPr lang="en-US" sz="1850" dirty="0"/>
          </a:p>
        </p:txBody>
      </p:sp>
      <p:sp>
        <p:nvSpPr>
          <p:cNvPr id="15" name="Shape 9"/>
          <p:cNvSpPr/>
          <p:nvPr/>
        </p:nvSpPr>
        <p:spPr>
          <a:xfrm>
            <a:off x="837724" y="5376267"/>
            <a:ext cx="6357818" cy="2129790"/>
          </a:xfrm>
          <a:prstGeom prst="roundRect">
            <a:avLst>
              <a:gd name="adj" fmla="val 6869"/>
            </a:avLst>
          </a:prstGeom>
          <a:solidFill>
            <a:srgbClr val="100C35"/>
          </a:solidFill>
          <a:ln/>
        </p:spPr>
      </p:sp>
      <p:pic>
        <p:nvPicPr>
          <p:cNvPr id="16" name="Image 4" descr="preencoded.png"/>
          <p:cNvPicPr>
            <a:picLocks noChangeAspect="1"/>
          </p:cNvPicPr>
          <p:nvPr/>
        </p:nvPicPr>
        <p:blipFill>
          <a:blip r:embed="rId5"/>
          <a:stretch>
            <a:fillRect/>
          </a:stretch>
        </p:blipFill>
        <p:spPr>
          <a:xfrm>
            <a:off x="837724" y="5345787"/>
            <a:ext cx="6357818" cy="121920"/>
          </a:xfrm>
          <a:prstGeom prst="rect">
            <a:avLst/>
          </a:prstGeom>
        </p:spPr>
      </p:pic>
      <p:pic>
        <p:nvPicPr>
          <p:cNvPr id="17" name="Image 5" descr="preencoded.png"/>
          <p:cNvPicPr>
            <a:picLocks noChangeAspect="1"/>
          </p:cNvPicPr>
          <p:nvPr/>
        </p:nvPicPr>
        <p:blipFill>
          <a:blip r:embed="rId6"/>
          <a:stretch>
            <a:fillRect/>
          </a:stretch>
        </p:blipFill>
        <p:spPr>
          <a:xfrm>
            <a:off x="3657540" y="5017294"/>
            <a:ext cx="718066" cy="718066"/>
          </a:xfrm>
          <a:prstGeom prst="rect">
            <a:avLst/>
          </a:prstGeom>
        </p:spPr>
      </p:pic>
      <p:sp>
        <p:nvSpPr>
          <p:cNvPr id="18" name="Text 10"/>
          <p:cNvSpPr/>
          <p:nvPr/>
        </p:nvSpPr>
        <p:spPr>
          <a:xfrm>
            <a:off x="3872925" y="5196840"/>
            <a:ext cx="287179" cy="358973"/>
          </a:xfrm>
          <a:prstGeom prst="rect">
            <a:avLst/>
          </a:prstGeom>
          <a:noFill/>
          <a:ln/>
        </p:spPr>
        <p:txBody>
          <a:bodyPr wrap="none" lIns="0" tIns="0" rIns="0" bIns="0" rtlCol="0" anchor="t"/>
          <a:lstStyle/>
          <a:p>
            <a:pPr algn="l" indent="0" marL="0">
              <a:lnSpc>
                <a:spcPts val="3600"/>
              </a:lnSpc>
              <a:buNone/>
            </a:pPr>
            <a:r>
              <a:rPr lang="en-US" sz="2250" dirty="0">
                <a:solidFill>
                  <a:srgbClr val="000000"/>
                </a:solidFill>
                <a:latin typeface="Kanit" pitchFamily="34" charset="0"/>
                <a:ea typeface="Kanit" pitchFamily="34" charset="-122"/>
                <a:cs typeface="Kanit" pitchFamily="34" charset="-120"/>
              </a:rPr>
              <a:t>3</a:t>
            </a:r>
            <a:endParaRPr lang="en-US" sz="2250" dirty="0"/>
          </a:p>
        </p:txBody>
      </p:sp>
      <p:sp>
        <p:nvSpPr>
          <p:cNvPr id="19" name="Text 11"/>
          <p:cNvSpPr/>
          <p:nvPr/>
        </p:nvSpPr>
        <p:spPr>
          <a:xfrm>
            <a:off x="1107519" y="5974675"/>
            <a:ext cx="3467457"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Create Modern Architecture</a:t>
            </a:r>
            <a:endParaRPr lang="en-US" sz="2200" dirty="0"/>
          </a:p>
        </p:txBody>
      </p:sp>
      <p:sp>
        <p:nvSpPr>
          <p:cNvPr id="20" name="Text 12"/>
          <p:cNvSpPr/>
          <p:nvPr/>
        </p:nvSpPr>
        <p:spPr>
          <a:xfrm>
            <a:off x="1107519" y="6470213"/>
            <a:ext cx="5818227"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Engineer a responsive React frontend and robust Node.js backend with optimal user experience</a:t>
            </a:r>
            <a:endParaRPr lang="en-US" sz="1850" dirty="0"/>
          </a:p>
        </p:txBody>
      </p:sp>
      <p:sp>
        <p:nvSpPr>
          <p:cNvPr id="21" name="Shape 13"/>
          <p:cNvSpPr/>
          <p:nvPr/>
        </p:nvSpPr>
        <p:spPr>
          <a:xfrm>
            <a:off x="7434858" y="5376267"/>
            <a:ext cx="6357818" cy="2129790"/>
          </a:xfrm>
          <a:prstGeom prst="roundRect">
            <a:avLst>
              <a:gd name="adj" fmla="val 6869"/>
            </a:avLst>
          </a:prstGeom>
          <a:solidFill>
            <a:srgbClr val="100C35"/>
          </a:solidFill>
          <a:ln/>
        </p:spPr>
      </p:sp>
      <p:pic>
        <p:nvPicPr>
          <p:cNvPr id="22" name="Image 6" descr="preencoded.png"/>
          <p:cNvPicPr>
            <a:picLocks noChangeAspect="1"/>
          </p:cNvPicPr>
          <p:nvPr/>
        </p:nvPicPr>
        <p:blipFill>
          <a:blip r:embed="rId7"/>
          <a:stretch>
            <a:fillRect/>
          </a:stretch>
        </p:blipFill>
        <p:spPr>
          <a:xfrm>
            <a:off x="7434858" y="5345787"/>
            <a:ext cx="6357818" cy="121920"/>
          </a:xfrm>
          <a:prstGeom prst="rect">
            <a:avLst/>
          </a:prstGeom>
        </p:spPr>
      </p:pic>
      <p:pic>
        <p:nvPicPr>
          <p:cNvPr id="23" name="Image 7" descr="preencoded.png"/>
          <p:cNvPicPr>
            <a:picLocks noChangeAspect="1"/>
          </p:cNvPicPr>
          <p:nvPr/>
        </p:nvPicPr>
        <p:blipFill>
          <a:blip r:embed="rId8"/>
          <a:stretch>
            <a:fillRect/>
          </a:stretch>
        </p:blipFill>
        <p:spPr>
          <a:xfrm>
            <a:off x="10254675" y="5017294"/>
            <a:ext cx="718066" cy="718066"/>
          </a:xfrm>
          <a:prstGeom prst="rect">
            <a:avLst/>
          </a:prstGeom>
        </p:spPr>
      </p:pic>
      <p:sp>
        <p:nvSpPr>
          <p:cNvPr id="24" name="Text 14"/>
          <p:cNvSpPr/>
          <p:nvPr/>
        </p:nvSpPr>
        <p:spPr>
          <a:xfrm>
            <a:off x="10470059" y="5196840"/>
            <a:ext cx="287179" cy="358973"/>
          </a:xfrm>
          <a:prstGeom prst="rect">
            <a:avLst/>
          </a:prstGeom>
          <a:noFill/>
          <a:ln/>
        </p:spPr>
        <p:txBody>
          <a:bodyPr wrap="none" lIns="0" tIns="0" rIns="0" bIns="0" rtlCol="0" anchor="t"/>
          <a:lstStyle/>
          <a:p>
            <a:pPr algn="l" indent="0" marL="0">
              <a:lnSpc>
                <a:spcPts val="3600"/>
              </a:lnSpc>
              <a:buNone/>
            </a:pPr>
            <a:r>
              <a:rPr lang="en-US" sz="2250" dirty="0">
                <a:solidFill>
                  <a:srgbClr val="000000"/>
                </a:solidFill>
                <a:latin typeface="Kanit" pitchFamily="34" charset="0"/>
                <a:ea typeface="Kanit" pitchFamily="34" charset="-122"/>
                <a:cs typeface="Kanit" pitchFamily="34" charset="-120"/>
              </a:rPr>
              <a:t>4</a:t>
            </a:r>
            <a:endParaRPr lang="en-US" sz="2250" dirty="0"/>
          </a:p>
        </p:txBody>
      </p:sp>
      <p:sp>
        <p:nvSpPr>
          <p:cNvPr id="25" name="Text 15"/>
          <p:cNvSpPr/>
          <p:nvPr/>
        </p:nvSpPr>
        <p:spPr>
          <a:xfrm>
            <a:off x="7704653" y="5974675"/>
            <a:ext cx="2818924"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Optimize Performance</a:t>
            </a:r>
            <a:endParaRPr lang="en-US" sz="2200" dirty="0"/>
          </a:p>
        </p:txBody>
      </p:sp>
      <p:sp>
        <p:nvSpPr>
          <p:cNvPr id="26" name="Text 16"/>
          <p:cNvSpPr/>
          <p:nvPr/>
        </p:nvSpPr>
        <p:spPr>
          <a:xfrm>
            <a:off x="7704653" y="6470213"/>
            <a:ext cx="5818227"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Implement architecture ensuring scalability, security, and efficient resource utilization</a:t>
            </a: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38388" y="344448"/>
            <a:ext cx="4182189" cy="368498"/>
          </a:xfrm>
          <a:prstGeom prst="rect">
            <a:avLst/>
          </a:prstGeom>
          <a:noFill/>
          <a:ln/>
        </p:spPr>
        <p:txBody>
          <a:bodyPr wrap="none" lIns="0" tIns="0" rIns="0" bIns="0" rtlCol="0" anchor="t"/>
          <a:lstStyle/>
          <a:p>
            <a:pPr algn="l" indent="0" marL="0">
              <a:lnSpc>
                <a:spcPts val="2900"/>
              </a:lnSpc>
              <a:buNone/>
            </a:pPr>
            <a:r>
              <a:rPr lang="en-US" sz="2300" dirty="0">
                <a:solidFill>
                  <a:srgbClr val="FFFFFF"/>
                </a:solidFill>
                <a:latin typeface="Kanit" pitchFamily="34" charset="0"/>
                <a:ea typeface="Kanit" pitchFamily="34" charset="-122"/>
                <a:cs typeface="Kanit" pitchFamily="34" charset="-120"/>
              </a:rPr>
              <a:t>Literature Review &amp; Background</a:t>
            </a:r>
            <a:endParaRPr lang="en-US" sz="2300" dirty="0"/>
          </a:p>
        </p:txBody>
      </p:sp>
      <p:sp>
        <p:nvSpPr>
          <p:cNvPr id="3" name="Text 1"/>
          <p:cNvSpPr/>
          <p:nvPr/>
        </p:nvSpPr>
        <p:spPr>
          <a:xfrm>
            <a:off x="438388" y="1026081"/>
            <a:ext cx="1602462" cy="184190"/>
          </a:xfrm>
          <a:prstGeom prst="rect">
            <a:avLst/>
          </a:prstGeom>
          <a:noFill/>
          <a:ln/>
        </p:spPr>
        <p:txBody>
          <a:bodyPr wrap="none" lIns="0" tIns="0" rIns="0" bIns="0" rtlCol="0" anchor="t"/>
          <a:lstStyle/>
          <a:p>
            <a:pPr algn="l" indent="0" marL="0">
              <a:lnSpc>
                <a:spcPts val="1450"/>
              </a:lnSpc>
              <a:buNone/>
            </a:pPr>
            <a:r>
              <a:rPr lang="en-US" sz="1150" dirty="0">
                <a:solidFill>
                  <a:srgbClr val="FFFFFF"/>
                </a:solidFill>
                <a:latin typeface="Kanit" pitchFamily="34" charset="0"/>
                <a:ea typeface="Kanit" pitchFamily="34" charset="-122"/>
                <a:cs typeface="Kanit" pitchFamily="34" charset="-120"/>
              </a:rPr>
              <a:t>Traditional AI Assistants</a:t>
            </a:r>
            <a:endParaRPr lang="en-US" sz="1150" dirty="0"/>
          </a:p>
        </p:txBody>
      </p:sp>
      <p:sp>
        <p:nvSpPr>
          <p:cNvPr id="4" name="Text 2"/>
          <p:cNvSpPr/>
          <p:nvPr/>
        </p:nvSpPr>
        <p:spPr>
          <a:xfrm>
            <a:off x="438388" y="1335524"/>
            <a:ext cx="6724055" cy="200382"/>
          </a:xfrm>
          <a:prstGeom prst="rect">
            <a:avLst/>
          </a:prstGeom>
          <a:noFill/>
          <a:ln/>
        </p:spPr>
        <p:txBody>
          <a:bodyPr wrap="none" lIns="0" tIns="0" rIns="0" bIns="0" rtlCol="0" anchor="t"/>
          <a:lstStyle/>
          <a:p>
            <a:pPr algn="l" marL="342900" indent="-342900">
              <a:lnSpc>
                <a:spcPts val="1550"/>
              </a:lnSpc>
              <a:buSzPct val="100000"/>
              <a:buChar char="•"/>
            </a:pPr>
            <a:r>
              <a:rPr lang="en-US" sz="950" dirty="0">
                <a:solidFill>
                  <a:srgbClr val="D9E1FF"/>
                </a:solidFill>
                <a:latin typeface="Martel Sans Light" pitchFamily="34" charset="0"/>
                <a:ea typeface="Martel Sans Light" pitchFamily="34" charset="-122"/>
                <a:cs typeface="Martel Sans Light" pitchFamily="34" charset="-120"/>
              </a:rPr>
              <a:t>Rely solely on training data</a:t>
            </a:r>
            <a:endParaRPr lang="en-US" sz="950" dirty="0"/>
          </a:p>
        </p:txBody>
      </p:sp>
      <p:sp>
        <p:nvSpPr>
          <p:cNvPr id="5" name="Text 3"/>
          <p:cNvSpPr/>
          <p:nvPr/>
        </p:nvSpPr>
        <p:spPr>
          <a:xfrm>
            <a:off x="438388" y="1579721"/>
            <a:ext cx="6724055" cy="200382"/>
          </a:xfrm>
          <a:prstGeom prst="rect">
            <a:avLst/>
          </a:prstGeom>
          <a:noFill/>
          <a:ln/>
        </p:spPr>
        <p:txBody>
          <a:bodyPr wrap="none" lIns="0" tIns="0" rIns="0" bIns="0" rtlCol="0" anchor="t"/>
          <a:lstStyle/>
          <a:p>
            <a:pPr algn="l" marL="342900" indent="-342900">
              <a:lnSpc>
                <a:spcPts val="1550"/>
              </a:lnSpc>
              <a:buSzPct val="100000"/>
              <a:buChar char="•"/>
            </a:pPr>
            <a:r>
              <a:rPr lang="en-US" sz="950" dirty="0">
                <a:solidFill>
                  <a:srgbClr val="D9E1FF"/>
                </a:solidFill>
                <a:latin typeface="Martel Sans Light" pitchFamily="34" charset="0"/>
                <a:ea typeface="Martel Sans Light" pitchFamily="34" charset="-122"/>
                <a:cs typeface="Martel Sans Light" pitchFamily="34" charset="-120"/>
              </a:rPr>
              <a:t>Higher hallucination rates</a:t>
            </a:r>
            <a:endParaRPr lang="en-US" sz="950" dirty="0"/>
          </a:p>
        </p:txBody>
      </p:sp>
      <p:sp>
        <p:nvSpPr>
          <p:cNvPr id="6" name="Text 4"/>
          <p:cNvSpPr/>
          <p:nvPr/>
        </p:nvSpPr>
        <p:spPr>
          <a:xfrm>
            <a:off x="438388" y="1823918"/>
            <a:ext cx="6724055" cy="200382"/>
          </a:xfrm>
          <a:prstGeom prst="rect">
            <a:avLst/>
          </a:prstGeom>
          <a:noFill/>
          <a:ln/>
        </p:spPr>
        <p:txBody>
          <a:bodyPr wrap="none" lIns="0" tIns="0" rIns="0" bIns="0" rtlCol="0" anchor="t"/>
          <a:lstStyle/>
          <a:p>
            <a:pPr algn="l" marL="342900" indent="-342900">
              <a:lnSpc>
                <a:spcPts val="1550"/>
              </a:lnSpc>
              <a:buSzPct val="100000"/>
              <a:buChar char="•"/>
            </a:pPr>
            <a:r>
              <a:rPr lang="en-US" sz="950" dirty="0">
                <a:solidFill>
                  <a:srgbClr val="D9E1FF"/>
                </a:solidFill>
                <a:latin typeface="Martel Sans Light" pitchFamily="34" charset="0"/>
                <a:ea typeface="Martel Sans Light" pitchFamily="34" charset="-122"/>
                <a:cs typeface="Martel Sans Light" pitchFamily="34" charset="-120"/>
              </a:rPr>
              <a:t>Limited contextual understanding</a:t>
            </a:r>
            <a:endParaRPr lang="en-US" sz="950" dirty="0"/>
          </a:p>
        </p:txBody>
      </p:sp>
      <p:sp>
        <p:nvSpPr>
          <p:cNvPr id="7" name="Text 5"/>
          <p:cNvSpPr/>
          <p:nvPr/>
        </p:nvSpPr>
        <p:spPr>
          <a:xfrm>
            <a:off x="438388" y="2068116"/>
            <a:ext cx="6724055" cy="200382"/>
          </a:xfrm>
          <a:prstGeom prst="rect">
            <a:avLst/>
          </a:prstGeom>
          <a:noFill/>
          <a:ln/>
        </p:spPr>
        <p:txBody>
          <a:bodyPr wrap="none" lIns="0" tIns="0" rIns="0" bIns="0" rtlCol="0" anchor="t"/>
          <a:lstStyle/>
          <a:p>
            <a:pPr algn="l" marL="342900" indent="-342900">
              <a:lnSpc>
                <a:spcPts val="1550"/>
              </a:lnSpc>
              <a:buSzPct val="100000"/>
              <a:buChar char="•"/>
            </a:pPr>
            <a:r>
              <a:rPr lang="en-US" sz="950" dirty="0">
                <a:solidFill>
                  <a:srgbClr val="D9E1FF"/>
                </a:solidFill>
                <a:latin typeface="Martel Sans Light" pitchFamily="34" charset="0"/>
                <a:ea typeface="Martel Sans Light" pitchFamily="34" charset="-122"/>
                <a:cs typeface="Martel Sans Light" pitchFamily="34" charset="-120"/>
              </a:rPr>
              <a:t>Poor source transparency</a:t>
            </a:r>
            <a:endParaRPr lang="en-US" sz="950" dirty="0"/>
          </a:p>
        </p:txBody>
      </p:sp>
      <p:sp>
        <p:nvSpPr>
          <p:cNvPr id="8" name="Text 6"/>
          <p:cNvSpPr/>
          <p:nvPr/>
        </p:nvSpPr>
        <p:spPr>
          <a:xfrm>
            <a:off x="7475577" y="1026081"/>
            <a:ext cx="1473875" cy="184190"/>
          </a:xfrm>
          <a:prstGeom prst="rect">
            <a:avLst/>
          </a:prstGeom>
          <a:noFill/>
          <a:ln/>
        </p:spPr>
        <p:txBody>
          <a:bodyPr wrap="none" lIns="0" tIns="0" rIns="0" bIns="0" rtlCol="0" anchor="t"/>
          <a:lstStyle/>
          <a:p>
            <a:pPr algn="l" indent="0" marL="0">
              <a:lnSpc>
                <a:spcPts val="1450"/>
              </a:lnSpc>
              <a:buNone/>
            </a:pPr>
            <a:r>
              <a:rPr lang="en-US" sz="1150" dirty="0">
                <a:solidFill>
                  <a:srgbClr val="FFFFFF"/>
                </a:solidFill>
                <a:latin typeface="Kanit" pitchFamily="34" charset="0"/>
                <a:ea typeface="Kanit" pitchFamily="34" charset="-122"/>
                <a:cs typeface="Kanit" pitchFamily="34" charset="-120"/>
              </a:rPr>
              <a:t>RAG-Based Assistants</a:t>
            </a:r>
            <a:endParaRPr lang="en-US" sz="1150" dirty="0"/>
          </a:p>
        </p:txBody>
      </p:sp>
      <p:sp>
        <p:nvSpPr>
          <p:cNvPr id="9" name="Text 7"/>
          <p:cNvSpPr/>
          <p:nvPr/>
        </p:nvSpPr>
        <p:spPr>
          <a:xfrm>
            <a:off x="7475577" y="1335524"/>
            <a:ext cx="6724055" cy="200382"/>
          </a:xfrm>
          <a:prstGeom prst="rect">
            <a:avLst/>
          </a:prstGeom>
          <a:noFill/>
          <a:ln/>
        </p:spPr>
        <p:txBody>
          <a:bodyPr wrap="none" lIns="0" tIns="0" rIns="0" bIns="0" rtlCol="0" anchor="t"/>
          <a:lstStyle/>
          <a:p>
            <a:pPr algn="l" marL="342900" indent="-342900">
              <a:lnSpc>
                <a:spcPts val="1550"/>
              </a:lnSpc>
              <a:buSzPct val="100000"/>
              <a:buChar char="•"/>
            </a:pPr>
            <a:r>
              <a:rPr lang="en-US" sz="950" dirty="0">
                <a:solidFill>
                  <a:srgbClr val="D9E1FF"/>
                </a:solidFill>
                <a:latin typeface="Martel Sans Light" pitchFamily="34" charset="0"/>
                <a:ea typeface="Martel Sans Light" pitchFamily="34" charset="-122"/>
                <a:cs typeface="Martel Sans Light" pitchFamily="34" charset="-120"/>
              </a:rPr>
              <a:t>Retrieve &amp; contextualize information</a:t>
            </a:r>
            <a:endParaRPr lang="en-US" sz="950" dirty="0"/>
          </a:p>
        </p:txBody>
      </p:sp>
      <p:sp>
        <p:nvSpPr>
          <p:cNvPr id="10" name="Text 8"/>
          <p:cNvSpPr/>
          <p:nvPr/>
        </p:nvSpPr>
        <p:spPr>
          <a:xfrm>
            <a:off x="7475577" y="1579721"/>
            <a:ext cx="6724055" cy="200382"/>
          </a:xfrm>
          <a:prstGeom prst="rect">
            <a:avLst/>
          </a:prstGeom>
          <a:noFill/>
          <a:ln/>
        </p:spPr>
        <p:txBody>
          <a:bodyPr wrap="none" lIns="0" tIns="0" rIns="0" bIns="0" rtlCol="0" anchor="t"/>
          <a:lstStyle/>
          <a:p>
            <a:pPr algn="l" marL="342900" indent="-342900">
              <a:lnSpc>
                <a:spcPts val="1550"/>
              </a:lnSpc>
              <a:buSzPct val="100000"/>
              <a:buChar char="•"/>
            </a:pPr>
            <a:r>
              <a:rPr lang="en-US" sz="950" dirty="0">
                <a:solidFill>
                  <a:srgbClr val="D9E1FF"/>
                </a:solidFill>
                <a:latin typeface="Martel Sans Light" pitchFamily="34" charset="0"/>
                <a:ea typeface="Martel Sans Light" pitchFamily="34" charset="-122"/>
                <a:cs typeface="Martel Sans Light" pitchFamily="34" charset="-120"/>
              </a:rPr>
              <a:t>Dramatically reduced hallucinations</a:t>
            </a:r>
            <a:endParaRPr lang="en-US" sz="950" dirty="0"/>
          </a:p>
        </p:txBody>
      </p:sp>
      <p:sp>
        <p:nvSpPr>
          <p:cNvPr id="11" name="Text 9"/>
          <p:cNvSpPr/>
          <p:nvPr/>
        </p:nvSpPr>
        <p:spPr>
          <a:xfrm>
            <a:off x="7475577" y="1823918"/>
            <a:ext cx="6724055" cy="200382"/>
          </a:xfrm>
          <a:prstGeom prst="rect">
            <a:avLst/>
          </a:prstGeom>
          <a:noFill/>
          <a:ln/>
        </p:spPr>
        <p:txBody>
          <a:bodyPr wrap="none" lIns="0" tIns="0" rIns="0" bIns="0" rtlCol="0" anchor="t"/>
          <a:lstStyle/>
          <a:p>
            <a:pPr algn="l" marL="342900" indent="-342900">
              <a:lnSpc>
                <a:spcPts val="1550"/>
              </a:lnSpc>
              <a:buSzPct val="100000"/>
              <a:buChar char="•"/>
            </a:pPr>
            <a:r>
              <a:rPr lang="en-US" sz="950" dirty="0">
                <a:solidFill>
                  <a:srgbClr val="D9E1FF"/>
                </a:solidFill>
                <a:latin typeface="Martel Sans Light" pitchFamily="34" charset="0"/>
                <a:ea typeface="Martel Sans Light" pitchFamily="34" charset="-122"/>
                <a:cs typeface="Martel Sans Light" pitchFamily="34" charset="-120"/>
              </a:rPr>
              <a:t>Ground responses in specific sources</a:t>
            </a:r>
            <a:endParaRPr lang="en-US" sz="950" dirty="0"/>
          </a:p>
        </p:txBody>
      </p:sp>
      <p:sp>
        <p:nvSpPr>
          <p:cNvPr id="12" name="Text 10"/>
          <p:cNvSpPr/>
          <p:nvPr/>
        </p:nvSpPr>
        <p:spPr>
          <a:xfrm>
            <a:off x="7475577" y="2068116"/>
            <a:ext cx="6724055" cy="200382"/>
          </a:xfrm>
          <a:prstGeom prst="rect">
            <a:avLst/>
          </a:prstGeom>
          <a:noFill/>
          <a:ln/>
        </p:spPr>
        <p:txBody>
          <a:bodyPr wrap="none" lIns="0" tIns="0" rIns="0" bIns="0" rtlCol="0" anchor="t"/>
          <a:lstStyle/>
          <a:p>
            <a:pPr algn="l" marL="342900" indent="-342900">
              <a:lnSpc>
                <a:spcPts val="1550"/>
              </a:lnSpc>
              <a:buSzPct val="100000"/>
              <a:buChar char="•"/>
            </a:pPr>
            <a:r>
              <a:rPr lang="en-US" sz="950" dirty="0">
                <a:solidFill>
                  <a:srgbClr val="D9E1FF"/>
                </a:solidFill>
                <a:latin typeface="Martel Sans Light" pitchFamily="34" charset="0"/>
                <a:ea typeface="Martel Sans Light" pitchFamily="34" charset="-122"/>
                <a:cs typeface="Martel Sans Light" pitchFamily="34" charset="-120"/>
              </a:rPr>
              <a:t>Better factual accuracy</a:t>
            </a:r>
            <a:endParaRPr lang="en-US" sz="950" dirty="0"/>
          </a:p>
        </p:txBody>
      </p:sp>
      <p:pic>
        <p:nvPicPr>
          <p:cNvPr id="13" name="Image 0" descr="preencoded.png"/>
          <p:cNvPicPr>
            <a:picLocks noChangeAspect="1"/>
          </p:cNvPicPr>
          <p:nvPr/>
        </p:nvPicPr>
        <p:blipFill>
          <a:blip r:embed="rId1"/>
          <a:stretch>
            <a:fillRect/>
          </a:stretch>
        </p:blipFill>
        <p:spPr>
          <a:xfrm>
            <a:off x="438388" y="2453164"/>
            <a:ext cx="11275219" cy="6091118"/>
          </a:xfrm>
          <a:prstGeom prst="rect">
            <a:avLst/>
          </a:prstGeom>
        </p:spPr>
      </p:pic>
      <p:sp>
        <p:nvSpPr>
          <p:cNvPr id="14" name="Text 11"/>
          <p:cNvSpPr/>
          <p:nvPr/>
        </p:nvSpPr>
        <p:spPr>
          <a:xfrm>
            <a:off x="438388" y="8685133"/>
            <a:ext cx="13753624" cy="200382"/>
          </a:xfrm>
          <a:prstGeom prst="rect">
            <a:avLst/>
          </a:prstGeom>
          <a:noFill/>
          <a:ln/>
        </p:spPr>
        <p:txBody>
          <a:bodyPr wrap="none" lIns="0" tIns="0" rIns="0" bIns="0" rtlCol="0" anchor="t"/>
          <a:lstStyle/>
          <a:p>
            <a:pPr algn="l" indent="0" marL="0">
              <a:lnSpc>
                <a:spcPts val="1550"/>
              </a:lnSpc>
              <a:buNone/>
            </a:pPr>
            <a:r>
              <a:rPr lang="en-US" sz="950" dirty="0">
                <a:solidFill>
                  <a:srgbClr val="D9E1FF"/>
                </a:solidFill>
                <a:latin typeface="Martel Sans Light" pitchFamily="34" charset="0"/>
                <a:ea typeface="Martel Sans Light" pitchFamily="34" charset="-122"/>
                <a:cs typeface="Martel Sans Light" pitchFamily="34" charset="-120"/>
              </a:rPr>
              <a:t>Gavina AI builds upon innovations from Perplexity AI and ChatGPT, but adds enhanced source validation and domain-specific knowledge optimization.</a:t>
            </a:r>
            <a:endParaRPr lang="en-US" sz="9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18862" y="329089"/>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FFFFF"/>
                </a:solidFill>
                <a:latin typeface="Kanit" pitchFamily="34" charset="0"/>
                <a:ea typeface="Kanit" pitchFamily="34" charset="-122"/>
                <a:cs typeface="Kanit" pitchFamily="34" charset="-120"/>
              </a:rPr>
              <a:t>System Architecture</a:t>
            </a:r>
            <a:endParaRPr lang="en-US" sz="2200" dirty="0"/>
          </a:p>
        </p:txBody>
      </p:sp>
      <p:sp>
        <p:nvSpPr>
          <p:cNvPr id="3" name="Text 1"/>
          <p:cNvSpPr/>
          <p:nvPr/>
        </p:nvSpPr>
        <p:spPr>
          <a:xfrm>
            <a:off x="418862" y="920353"/>
            <a:ext cx="13792676"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Modular design with clear separation of concerns enables maintainability and scalability</a:t>
            </a:r>
            <a:endParaRPr lang="en-US" sz="900" dirty="0"/>
          </a:p>
        </p:txBody>
      </p:sp>
      <p:pic>
        <p:nvPicPr>
          <p:cNvPr id="4" name="Image 0" descr="preencoded.png"/>
          <p:cNvPicPr>
            <a:picLocks noChangeAspect="1"/>
          </p:cNvPicPr>
          <p:nvPr/>
        </p:nvPicPr>
        <p:blipFill>
          <a:blip r:embed="rId1"/>
          <a:stretch>
            <a:fillRect/>
          </a:stretch>
        </p:blipFill>
        <p:spPr>
          <a:xfrm>
            <a:off x="418862" y="1246346"/>
            <a:ext cx="10772061" cy="5819299"/>
          </a:xfrm>
          <a:prstGeom prst="rect">
            <a:avLst/>
          </a:prstGeom>
        </p:spPr>
      </p:pic>
      <p:pic>
        <p:nvPicPr>
          <p:cNvPr id="5" name="Image 1" descr="preencoded.png"/>
          <p:cNvPicPr>
            <a:picLocks noChangeAspect="1"/>
          </p:cNvPicPr>
          <p:nvPr/>
        </p:nvPicPr>
        <p:blipFill>
          <a:blip r:embed="rId2"/>
          <a:stretch>
            <a:fillRect/>
          </a:stretch>
        </p:blipFill>
        <p:spPr>
          <a:xfrm>
            <a:off x="418862" y="7200186"/>
            <a:ext cx="6896338" cy="478750"/>
          </a:xfrm>
          <a:prstGeom prst="rect">
            <a:avLst/>
          </a:prstGeom>
        </p:spPr>
      </p:pic>
      <p:sp>
        <p:nvSpPr>
          <p:cNvPr id="6" name="Text 2"/>
          <p:cNvSpPr/>
          <p:nvPr/>
        </p:nvSpPr>
        <p:spPr>
          <a:xfrm>
            <a:off x="538520" y="7798594"/>
            <a:ext cx="1408033" cy="175974"/>
          </a:xfrm>
          <a:prstGeom prst="rect">
            <a:avLst/>
          </a:prstGeom>
          <a:noFill/>
          <a:ln/>
        </p:spPr>
        <p:txBody>
          <a:bodyPr wrap="none" lIns="0" tIns="0" rIns="0" bIns="0" rtlCol="0" anchor="t"/>
          <a:lstStyle/>
          <a:p>
            <a:pPr algn="l" indent="0" marL="0">
              <a:lnSpc>
                <a:spcPts val="1350"/>
              </a:lnSpc>
              <a:buNone/>
            </a:pPr>
            <a:r>
              <a:rPr lang="en-US" sz="1100" dirty="0">
                <a:solidFill>
                  <a:srgbClr val="D9E1FF"/>
                </a:solidFill>
                <a:latin typeface="Kanit" pitchFamily="34" charset="0"/>
                <a:ea typeface="Kanit" pitchFamily="34" charset="-122"/>
                <a:cs typeface="Kanit" pitchFamily="34" charset="-120"/>
              </a:rPr>
              <a:t>Frontend Layer</a:t>
            </a:r>
            <a:endParaRPr lang="en-US" sz="1100" dirty="0"/>
          </a:p>
        </p:txBody>
      </p:sp>
      <p:sp>
        <p:nvSpPr>
          <p:cNvPr id="7" name="Text 3"/>
          <p:cNvSpPr/>
          <p:nvPr/>
        </p:nvSpPr>
        <p:spPr>
          <a:xfrm>
            <a:off x="538520" y="8046363"/>
            <a:ext cx="6657023"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React-based UI delivering responsive, intuitive user experience</a:t>
            </a:r>
            <a:endParaRPr lang="en-US" sz="900" dirty="0"/>
          </a:p>
        </p:txBody>
      </p:sp>
      <p:pic>
        <p:nvPicPr>
          <p:cNvPr id="8" name="Image 2" descr="preencoded.png"/>
          <p:cNvPicPr>
            <a:picLocks noChangeAspect="1"/>
          </p:cNvPicPr>
          <p:nvPr/>
        </p:nvPicPr>
        <p:blipFill>
          <a:blip r:embed="rId3"/>
          <a:stretch>
            <a:fillRect/>
          </a:stretch>
        </p:blipFill>
        <p:spPr>
          <a:xfrm>
            <a:off x="7315200" y="7200186"/>
            <a:ext cx="6896338" cy="478750"/>
          </a:xfrm>
          <a:prstGeom prst="rect">
            <a:avLst/>
          </a:prstGeom>
        </p:spPr>
      </p:pic>
      <p:sp>
        <p:nvSpPr>
          <p:cNvPr id="9" name="Text 4"/>
          <p:cNvSpPr/>
          <p:nvPr/>
        </p:nvSpPr>
        <p:spPr>
          <a:xfrm>
            <a:off x="7434858" y="7798594"/>
            <a:ext cx="1408033" cy="175974"/>
          </a:xfrm>
          <a:prstGeom prst="rect">
            <a:avLst/>
          </a:prstGeom>
          <a:noFill/>
          <a:ln/>
        </p:spPr>
        <p:txBody>
          <a:bodyPr wrap="none" lIns="0" tIns="0" rIns="0" bIns="0" rtlCol="0" anchor="t"/>
          <a:lstStyle/>
          <a:p>
            <a:pPr algn="l" indent="0" marL="0">
              <a:lnSpc>
                <a:spcPts val="1350"/>
              </a:lnSpc>
              <a:buNone/>
            </a:pPr>
            <a:r>
              <a:rPr lang="en-US" sz="1100" dirty="0">
                <a:solidFill>
                  <a:srgbClr val="D9E1FF"/>
                </a:solidFill>
                <a:latin typeface="Kanit" pitchFamily="34" charset="0"/>
                <a:ea typeface="Kanit" pitchFamily="34" charset="-122"/>
                <a:cs typeface="Kanit" pitchFamily="34" charset="-120"/>
              </a:rPr>
              <a:t>Backend Layer</a:t>
            </a:r>
            <a:endParaRPr lang="en-US" sz="1100" dirty="0"/>
          </a:p>
        </p:txBody>
      </p:sp>
      <p:sp>
        <p:nvSpPr>
          <p:cNvPr id="10" name="Text 5"/>
          <p:cNvSpPr/>
          <p:nvPr/>
        </p:nvSpPr>
        <p:spPr>
          <a:xfrm>
            <a:off x="7434858" y="8046363"/>
            <a:ext cx="6657023"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Node.js/Express handling API requests, authentication, and system integration</a:t>
            </a:r>
            <a:endParaRPr lang="en-US" sz="900" dirty="0"/>
          </a:p>
        </p:txBody>
      </p:sp>
      <p:pic>
        <p:nvPicPr>
          <p:cNvPr id="11" name="Image 3" descr="preencoded.png"/>
          <p:cNvPicPr>
            <a:picLocks noChangeAspect="1"/>
          </p:cNvPicPr>
          <p:nvPr/>
        </p:nvPicPr>
        <p:blipFill>
          <a:blip r:embed="rId4"/>
          <a:stretch>
            <a:fillRect/>
          </a:stretch>
        </p:blipFill>
        <p:spPr>
          <a:xfrm>
            <a:off x="418862" y="8357473"/>
            <a:ext cx="6896338" cy="478750"/>
          </a:xfrm>
          <a:prstGeom prst="rect">
            <a:avLst/>
          </a:prstGeom>
        </p:spPr>
      </p:pic>
      <p:sp>
        <p:nvSpPr>
          <p:cNvPr id="12" name="Text 6"/>
          <p:cNvSpPr/>
          <p:nvPr/>
        </p:nvSpPr>
        <p:spPr>
          <a:xfrm>
            <a:off x="538520" y="8955881"/>
            <a:ext cx="1408033" cy="175974"/>
          </a:xfrm>
          <a:prstGeom prst="rect">
            <a:avLst/>
          </a:prstGeom>
          <a:noFill/>
          <a:ln/>
        </p:spPr>
        <p:txBody>
          <a:bodyPr wrap="none" lIns="0" tIns="0" rIns="0" bIns="0" rtlCol="0" anchor="t"/>
          <a:lstStyle/>
          <a:p>
            <a:pPr algn="l" indent="0" marL="0">
              <a:lnSpc>
                <a:spcPts val="1350"/>
              </a:lnSpc>
              <a:buNone/>
            </a:pPr>
            <a:r>
              <a:rPr lang="en-US" sz="1100" dirty="0">
                <a:solidFill>
                  <a:srgbClr val="D9E1FF"/>
                </a:solidFill>
                <a:latin typeface="Kanit" pitchFamily="34" charset="0"/>
                <a:ea typeface="Kanit" pitchFamily="34" charset="-122"/>
                <a:cs typeface="Kanit" pitchFamily="34" charset="-120"/>
              </a:rPr>
              <a:t>Data Layer</a:t>
            </a:r>
            <a:endParaRPr lang="en-US" sz="1100" dirty="0"/>
          </a:p>
        </p:txBody>
      </p:sp>
      <p:sp>
        <p:nvSpPr>
          <p:cNvPr id="13" name="Text 7"/>
          <p:cNvSpPr/>
          <p:nvPr/>
        </p:nvSpPr>
        <p:spPr>
          <a:xfrm>
            <a:off x="538520" y="9203650"/>
            <a:ext cx="6657023"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Vector databases for efficient semantic search and retrieval of relevant context</a:t>
            </a:r>
            <a:endParaRPr lang="en-US" sz="900" dirty="0"/>
          </a:p>
        </p:txBody>
      </p:sp>
      <p:pic>
        <p:nvPicPr>
          <p:cNvPr id="14" name="Image 4" descr="preencoded.png"/>
          <p:cNvPicPr>
            <a:picLocks noChangeAspect="1"/>
          </p:cNvPicPr>
          <p:nvPr/>
        </p:nvPicPr>
        <p:blipFill>
          <a:blip r:embed="rId5"/>
          <a:stretch>
            <a:fillRect/>
          </a:stretch>
        </p:blipFill>
        <p:spPr>
          <a:xfrm>
            <a:off x="7315200" y="8357473"/>
            <a:ext cx="6896338" cy="478750"/>
          </a:xfrm>
          <a:prstGeom prst="rect">
            <a:avLst/>
          </a:prstGeom>
        </p:spPr>
      </p:pic>
      <p:sp>
        <p:nvSpPr>
          <p:cNvPr id="15" name="Text 8"/>
          <p:cNvSpPr/>
          <p:nvPr/>
        </p:nvSpPr>
        <p:spPr>
          <a:xfrm>
            <a:off x="7434858" y="8955881"/>
            <a:ext cx="1408033" cy="175974"/>
          </a:xfrm>
          <a:prstGeom prst="rect">
            <a:avLst/>
          </a:prstGeom>
          <a:noFill/>
          <a:ln/>
        </p:spPr>
        <p:txBody>
          <a:bodyPr wrap="none" lIns="0" tIns="0" rIns="0" bIns="0" rtlCol="0" anchor="t"/>
          <a:lstStyle/>
          <a:p>
            <a:pPr algn="l" indent="0" marL="0">
              <a:lnSpc>
                <a:spcPts val="1350"/>
              </a:lnSpc>
              <a:buNone/>
            </a:pPr>
            <a:r>
              <a:rPr lang="en-US" sz="1100" dirty="0">
                <a:solidFill>
                  <a:srgbClr val="D9E1FF"/>
                </a:solidFill>
                <a:latin typeface="Kanit" pitchFamily="34" charset="0"/>
                <a:ea typeface="Kanit" pitchFamily="34" charset="-122"/>
                <a:cs typeface="Kanit" pitchFamily="34" charset="-120"/>
              </a:rPr>
              <a:t>AI Layer</a:t>
            </a:r>
            <a:endParaRPr lang="en-US" sz="1100" dirty="0"/>
          </a:p>
        </p:txBody>
      </p:sp>
      <p:sp>
        <p:nvSpPr>
          <p:cNvPr id="16" name="Text 9"/>
          <p:cNvSpPr/>
          <p:nvPr/>
        </p:nvSpPr>
        <p:spPr>
          <a:xfrm>
            <a:off x="7434858" y="9203650"/>
            <a:ext cx="6657023"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RAG pipeline and language models for contextual understanding and response generation</a:t>
            </a:r>
            <a:endParaRPr 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38507" y="344567"/>
            <a:ext cx="3665339" cy="368498"/>
          </a:xfrm>
          <a:prstGeom prst="rect">
            <a:avLst/>
          </a:prstGeom>
          <a:noFill/>
          <a:ln/>
        </p:spPr>
        <p:txBody>
          <a:bodyPr wrap="none" lIns="0" tIns="0" rIns="0" bIns="0" rtlCol="0" anchor="t"/>
          <a:lstStyle/>
          <a:p>
            <a:pPr algn="l" indent="0" marL="0">
              <a:lnSpc>
                <a:spcPts val="2900"/>
              </a:lnSpc>
              <a:buNone/>
            </a:pPr>
            <a:r>
              <a:rPr lang="en-US" sz="2300" dirty="0">
                <a:solidFill>
                  <a:srgbClr val="FFFFFF"/>
                </a:solidFill>
                <a:latin typeface="Kanit" pitchFamily="34" charset="0"/>
                <a:ea typeface="Kanit" pitchFamily="34" charset="-122"/>
                <a:cs typeface="Kanit" pitchFamily="34" charset="-120"/>
              </a:rPr>
              <a:t>Data Flow Diagram (Level 0)</a:t>
            </a:r>
            <a:endParaRPr lang="en-US" sz="2300" dirty="0"/>
          </a:p>
        </p:txBody>
      </p:sp>
      <p:sp>
        <p:nvSpPr>
          <p:cNvPr id="3" name="Text 1"/>
          <p:cNvSpPr/>
          <p:nvPr/>
        </p:nvSpPr>
        <p:spPr>
          <a:xfrm>
            <a:off x="438507" y="963573"/>
            <a:ext cx="13753386" cy="200382"/>
          </a:xfrm>
          <a:prstGeom prst="rect">
            <a:avLst/>
          </a:prstGeom>
          <a:noFill/>
          <a:ln/>
        </p:spPr>
        <p:txBody>
          <a:bodyPr wrap="none" lIns="0" tIns="0" rIns="0" bIns="0" rtlCol="0" anchor="t"/>
          <a:lstStyle/>
          <a:p>
            <a:pPr algn="l" indent="0" marL="0">
              <a:lnSpc>
                <a:spcPts val="1550"/>
              </a:lnSpc>
              <a:buNone/>
            </a:pPr>
            <a:r>
              <a:rPr lang="en-US" sz="950" dirty="0">
                <a:solidFill>
                  <a:srgbClr val="D9E1FF"/>
                </a:solidFill>
                <a:latin typeface="Martel Sans Light" pitchFamily="34" charset="0"/>
                <a:ea typeface="Martel Sans Light" pitchFamily="34" charset="-122"/>
                <a:cs typeface="Martel Sans Light" pitchFamily="34" charset="-120"/>
              </a:rPr>
              <a:t>High-level overview of system interaction</a:t>
            </a:r>
            <a:endParaRPr lang="en-US" sz="950" dirty="0"/>
          </a:p>
        </p:txBody>
      </p:sp>
      <p:pic>
        <p:nvPicPr>
          <p:cNvPr id="4" name="Image 0" descr="preencoded.png"/>
          <p:cNvPicPr>
            <a:picLocks noChangeAspect="1"/>
          </p:cNvPicPr>
          <p:nvPr/>
        </p:nvPicPr>
        <p:blipFill>
          <a:blip r:embed="rId1"/>
          <a:stretch>
            <a:fillRect/>
          </a:stretch>
        </p:blipFill>
        <p:spPr>
          <a:xfrm>
            <a:off x="438507" y="1304806"/>
            <a:ext cx="11276767" cy="6091952"/>
          </a:xfrm>
          <a:prstGeom prst="rect">
            <a:avLst/>
          </a:prstGeom>
        </p:spPr>
      </p:pic>
      <p:sp>
        <p:nvSpPr>
          <p:cNvPr id="5" name="Text 2"/>
          <p:cNvSpPr/>
          <p:nvPr/>
        </p:nvSpPr>
        <p:spPr>
          <a:xfrm>
            <a:off x="438507" y="7662862"/>
            <a:ext cx="1473994" cy="184190"/>
          </a:xfrm>
          <a:prstGeom prst="rect">
            <a:avLst/>
          </a:prstGeom>
          <a:noFill/>
          <a:ln/>
        </p:spPr>
        <p:txBody>
          <a:bodyPr wrap="none" lIns="0" tIns="0" rIns="0" bIns="0" rtlCol="0" anchor="t"/>
          <a:lstStyle/>
          <a:p>
            <a:pPr algn="l" indent="0" marL="0">
              <a:lnSpc>
                <a:spcPts val="1450"/>
              </a:lnSpc>
              <a:buNone/>
            </a:pPr>
            <a:r>
              <a:rPr lang="en-US" sz="1150" dirty="0">
                <a:solidFill>
                  <a:srgbClr val="FFFFFF"/>
                </a:solidFill>
                <a:latin typeface="Kanit" pitchFamily="34" charset="0"/>
                <a:ea typeface="Kanit" pitchFamily="34" charset="-122"/>
                <a:cs typeface="Kanit" pitchFamily="34" charset="-120"/>
              </a:rPr>
              <a:t>User Actions</a:t>
            </a:r>
            <a:endParaRPr lang="en-US" sz="1150" dirty="0"/>
          </a:p>
        </p:txBody>
      </p:sp>
      <p:sp>
        <p:nvSpPr>
          <p:cNvPr id="6" name="Text 3"/>
          <p:cNvSpPr/>
          <p:nvPr/>
        </p:nvSpPr>
        <p:spPr>
          <a:xfrm>
            <a:off x="438507" y="7972306"/>
            <a:ext cx="6723936" cy="200382"/>
          </a:xfrm>
          <a:prstGeom prst="rect">
            <a:avLst/>
          </a:prstGeom>
          <a:noFill/>
          <a:ln/>
        </p:spPr>
        <p:txBody>
          <a:bodyPr wrap="none" lIns="0" tIns="0" rIns="0" bIns="0" rtlCol="0" anchor="t"/>
          <a:lstStyle/>
          <a:p>
            <a:pPr algn="l" marL="342900" indent="-342900">
              <a:lnSpc>
                <a:spcPts val="1550"/>
              </a:lnSpc>
              <a:buSzPct val="100000"/>
              <a:buChar char="•"/>
            </a:pPr>
            <a:r>
              <a:rPr lang="en-US" sz="950" dirty="0">
                <a:solidFill>
                  <a:srgbClr val="D9E1FF"/>
                </a:solidFill>
                <a:latin typeface="Martel Sans Light" pitchFamily="34" charset="0"/>
                <a:ea typeface="Martel Sans Light" pitchFamily="34" charset="-122"/>
                <a:cs typeface="Martel Sans Light" pitchFamily="34" charset="-120"/>
              </a:rPr>
              <a:t>Submits natural language queries</a:t>
            </a:r>
            <a:endParaRPr lang="en-US" sz="950" dirty="0"/>
          </a:p>
        </p:txBody>
      </p:sp>
      <p:sp>
        <p:nvSpPr>
          <p:cNvPr id="7" name="Text 4"/>
          <p:cNvSpPr/>
          <p:nvPr/>
        </p:nvSpPr>
        <p:spPr>
          <a:xfrm>
            <a:off x="438507" y="8216503"/>
            <a:ext cx="6723936" cy="200382"/>
          </a:xfrm>
          <a:prstGeom prst="rect">
            <a:avLst/>
          </a:prstGeom>
          <a:noFill/>
          <a:ln/>
        </p:spPr>
        <p:txBody>
          <a:bodyPr wrap="none" lIns="0" tIns="0" rIns="0" bIns="0" rtlCol="0" anchor="t"/>
          <a:lstStyle/>
          <a:p>
            <a:pPr algn="l" marL="342900" indent="-342900">
              <a:lnSpc>
                <a:spcPts val="1550"/>
              </a:lnSpc>
              <a:buSzPct val="100000"/>
              <a:buChar char="•"/>
            </a:pPr>
            <a:r>
              <a:rPr lang="en-US" sz="950" dirty="0">
                <a:solidFill>
                  <a:srgbClr val="D9E1FF"/>
                </a:solidFill>
                <a:latin typeface="Martel Sans Light" pitchFamily="34" charset="0"/>
                <a:ea typeface="Martel Sans Light" pitchFamily="34" charset="-122"/>
                <a:cs typeface="Martel Sans Light" pitchFamily="34" charset="-120"/>
              </a:rPr>
              <a:t>Reviews responses with source citations</a:t>
            </a:r>
            <a:endParaRPr lang="en-US" sz="950" dirty="0"/>
          </a:p>
        </p:txBody>
      </p:sp>
      <p:sp>
        <p:nvSpPr>
          <p:cNvPr id="8" name="Text 5"/>
          <p:cNvSpPr/>
          <p:nvPr/>
        </p:nvSpPr>
        <p:spPr>
          <a:xfrm>
            <a:off x="438507" y="8460700"/>
            <a:ext cx="6723936" cy="200382"/>
          </a:xfrm>
          <a:prstGeom prst="rect">
            <a:avLst/>
          </a:prstGeom>
          <a:noFill/>
          <a:ln/>
        </p:spPr>
        <p:txBody>
          <a:bodyPr wrap="none" lIns="0" tIns="0" rIns="0" bIns="0" rtlCol="0" anchor="t"/>
          <a:lstStyle/>
          <a:p>
            <a:pPr algn="l" marL="342900" indent="-342900">
              <a:lnSpc>
                <a:spcPts val="1550"/>
              </a:lnSpc>
              <a:buSzPct val="100000"/>
              <a:buChar char="•"/>
            </a:pPr>
            <a:r>
              <a:rPr lang="en-US" sz="950" dirty="0">
                <a:solidFill>
                  <a:srgbClr val="D9E1FF"/>
                </a:solidFill>
                <a:latin typeface="Martel Sans Light" pitchFamily="34" charset="0"/>
                <a:ea typeface="Martel Sans Light" pitchFamily="34" charset="-122"/>
                <a:cs typeface="Martel Sans Light" pitchFamily="34" charset="-120"/>
              </a:rPr>
              <a:t>Provides feedback on answer quality</a:t>
            </a:r>
            <a:endParaRPr lang="en-US" sz="950" dirty="0"/>
          </a:p>
        </p:txBody>
      </p:sp>
      <p:sp>
        <p:nvSpPr>
          <p:cNvPr id="9" name="Text 6"/>
          <p:cNvSpPr/>
          <p:nvPr/>
        </p:nvSpPr>
        <p:spPr>
          <a:xfrm>
            <a:off x="7475577" y="7662862"/>
            <a:ext cx="1473994" cy="184190"/>
          </a:xfrm>
          <a:prstGeom prst="rect">
            <a:avLst/>
          </a:prstGeom>
          <a:noFill/>
          <a:ln/>
        </p:spPr>
        <p:txBody>
          <a:bodyPr wrap="none" lIns="0" tIns="0" rIns="0" bIns="0" rtlCol="0" anchor="t"/>
          <a:lstStyle/>
          <a:p>
            <a:pPr algn="l" indent="0" marL="0">
              <a:lnSpc>
                <a:spcPts val="1450"/>
              </a:lnSpc>
              <a:buNone/>
            </a:pPr>
            <a:r>
              <a:rPr lang="en-US" sz="1150" dirty="0">
                <a:solidFill>
                  <a:srgbClr val="FFFFFF"/>
                </a:solidFill>
                <a:latin typeface="Kanit" pitchFamily="34" charset="0"/>
                <a:ea typeface="Kanit" pitchFamily="34" charset="-122"/>
                <a:cs typeface="Kanit" pitchFamily="34" charset="-120"/>
              </a:rPr>
              <a:t>System Actions</a:t>
            </a:r>
            <a:endParaRPr lang="en-US" sz="1150" dirty="0"/>
          </a:p>
        </p:txBody>
      </p:sp>
      <p:sp>
        <p:nvSpPr>
          <p:cNvPr id="10" name="Text 7"/>
          <p:cNvSpPr/>
          <p:nvPr/>
        </p:nvSpPr>
        <p:spPr>
          <a:xfrm>
            <a:off x="7475577" y="7972306"/>
            <a:ext cx="6723936" cy="200382"/>
          </a:xfrm>
          <a:prstGeom prst="rect">
            <a:avLst/>
          </a:prstGeom>
          <a:noFill/>
          <a:ln/>
        </p:spPr>
        <p:txBody>
          <a:bodyPr wrap="none" lIns="0" tIns="0" rIns="0" bIns="0" rtlCol="0" anchor="t"/>
          <a:lstStyle/>
          <a:p>
            <a:pPr algn="l" marL="342900" indent="-342900">
              <a:lnSpc>
                <a:spcPts val="1550"/>
              </a:lnSpc>
              <a:buSzPct val="100000"/>
              <a:buChar char="•"/>
            </a:pPr>
            <a:r>
              <a:rPr lang="en-US" sz="950" dirty="0">
                <a:solidFill>
                  <a:srgbClr val="D9E1FF"/>
                </a:solidFill>
                <a:latin typeface="Martel Sans Light" pitchFamily="34" charset="0"/>
                <a:ea typeface="Martel Sans Light" pitchFamily="34" charset="-122"/>
                <a:cs typeface="Martel Sans Light" pitchFamily="34" charset="-120"/>
              </a:rPr>
              <a:t>Processes user query</a:t>
            </a:r>
            <a:endParaRPr lang="en-US" sz="950" dirty="0"/>
          </a:p>
        </p:txBody>
      </p:sp>
      <p:sp>
        <p:nvSpPr>
          <p:cNvPr id="11" name="Text 8"/>
          <p:cNvSpPr/>
          <p:nvPr/>
        </p:nvSpPr>
        <p:spPr>
          <a:xfrm>
            <a:off x="7475577" y="8216503"/>
            <a:ext cx="6723936" cy="200382"/>
          </a:xfrm>
          <a:prstGeom prst="rect">
            <a:avLst/>
          </a:prstGeom>
          <a:noFill/>
          <a:ln/>
        </p:spPr>
        <p:txBody>
          <a:bodyPr wrap="none" lIns="0" tIns="0" rIns="0" bIns="0" rtlCol="0" anchor="t"/>
          <a:lstStyle/>
          <a:p>
            <a:pPr algn="l" marL="342900" indent="-342900">
              <a:lnSpc>
                <a:spcPts val="1550"/>
              </a:lnSpc>
              <a:buSzPct val="100000"/>
              <a:buChar char="•"/>
            </a:pPr>
            <a:r>
              <a:rPr lang="en-US" sz="950" dirty="0">
                <a:solidFill>
                  <a:srgbClr val="D9E1FF"/>
                </a:solidFill>
                <a:latin typeface="Martel Sans Light" pitchFamily="34" charset="0"/>
                <a:ea typeface="Martel Sans Light" pitchFamily="34" charset="-122"/>
                <a:cs typeface="Martel Sans Light" pitchFamily="34" charset="-120"/>
              </a:rPr>
              <a:t>Performs knowledge retrieval</a:t>
            </a:r>
            <a:endParaRPr lang="en-US" sz="950" dirty="0"/>
          </a:p>
        </p:txBody>
      </p:sp>
      <p:sp>
        <p:nvSpPr>
          <p:cNvPr id="12" name="Text 9"/>
          <p:cNvSpPr/>
          <p:nvPr/>
        </p:nvSpPr>
        <p:spPr>
          <a:xfrm>
            <a:off x="7475577" y="8460700"/>
            <a:ext cx="6723936" cy="200382"/>
          </a:xfrm>
          <a:prstGeom prst="rect">
            <a:avLst/>
          </a:prstGeom>
          <a:noFill/>
          <a:ln/>
        </p:spPr>
        <p:txBody>
          <a:bodyPr wrap="none" lIns="0" tIns="0" rIns="0" bIns="0" rtlCol="0" anchor="t"/>
          <a:lstStyle/>
          <a:p>
            <a:pPr algn="l" marL="342900" indent="-342900">
              <a:lnSpc>
                <a:spcPts val="1550"/>
              </a:lnSpc>
              <a:buSzPct val="100000"/>
              <a:buChar char="•"/>
            </a:pPr>
            <a:r>
              <a:rPr lang="en-US" sz="950" dirty="0">
                <a:solidFill>
                  <a:srgbClr val="D9E1FF"/>
                </a:solidFill>
                <a:latin typeface="Martel Sans Light" pitchFamily="34" charset="0"/>
                <a:ea typeface="Martel Sans Light" pitchFamily="34" charset="-122"/>
                <a:cs typeface="Martel Sans Light" pitchFamily="34" charset="-120"/>
              </a:rPr>
              <a:t>Generates contextualized response</a:t>
            </a:r>
            <a:endParaRPr lang="en-US" sz="950" dirty="0"/>
          </a:p>
        </p:txBody>
      </p:sp>
      <p:sp>
        <p:nvSpPr>
          <p:cNvPr id="13" name="Text 10"/>
          <p:cNvSpPr/>
          <p:nvPr/>
        </p:nvSpPr>
        <p:spPr>
          <a:xfrm>
            <a:off x="7475577" y="8704898"/>
            <a:ext cx="6723936" cy="200382"/>
          </a:xfrm>
          <a:prstGeom prst="rect">
            <a:avLst/>
          </a:prstGeom>
          <a:noFill/>
          <a:ln/>
        </p:spPr>
        <p:txBody>
          <a:bodyPr wrap="none" lIns="0" tIns="0" rIns="0" bIns="0" rtlCol="0" anchor="t"/>
          <a:lstStyle/>
          <a:p>
            <a:pPr algn="l" marL="342900" indent="-342900">
              <a:lnSpc>
                <a:spcPts val="1550"/>
              </a:lnSpc>
              <a:buSzPct val="100000"/>
              <a:buChar char="•"/>
            </a:pPr>
            <a:r>
              <a:rPr lang="en-US" sz="950" dirty="0">
                <a:solidFill>
                  <a:srgbClr val="D9E1FF"/>
                </a:solidFill>
                <a:latin typeface="Martel Sans Light" pitchFamily="34" charset="0"/>
                <a:ea typeface="Martel Sans Light" pitchFamily="34" charset="-122"/>
                <a:cs typeface="Martel Sans Light" pitchFamily="34" charset="-120"/>
              </a:rPr>
              <a:t>Returns answer with citations</a:t>
            </a:r>
            <a:endParaRPr lang="en-US" sz="9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18862" y="329089"/>
            <a:ext cx="3406021" cy="351949"/>
          </a:xfrm>
          <a:prstGeom prst="rect">
            <a:avLst/>
          </a:prstGeom>
          <a:noFill/>
          <a:ln/>
        </p:spPr>
        <p:txBody>
          <a:bodyPr wrap="none" lIns="0" tIns="0" rIns="0" bIns="0" rtlCol="0" anchor="t"/>
          <a:lstStyle/>
          <a:p>
            <a:pPr algn="l" indent="0" marL="0">
              <a:lnSpc>
                <a:spcPts val="2750"/>
              </a:lnSpc>
              <a:buNone/>
            </a:pPr>
            <a:r>
              <a:rPr lang="en-US" sz="2200" dirty="0">
                <a:solidFill>
                  <a:srgbClr val="FFFFFF"/>
                </a:solidFill>
                <a:latin typeface="Kanit" pitchFamily="34" charset="0"/>
                <a:ea typeface="Kanit" pitchFamily="34" charset="-122"/>
                <a:cs typeface="Kanit" pitchFamily="34" charset="-120"/>
              </a:rPr>
              <a:t>Data Flow Diagram (Level 1)</a:t>
            </a:r>
            <a:endParaRPr lang="en-US" sz="2200" dirty="0"/>
          </a:p>
        </p:txBody>
      </p:sp>
      <p:sp>
        <p:nvSpPr>
          <p:cNvPr id="3" name="Text 1"/>
          <p:cNvSpPr/>
          <p:nvPr/>
        </p:nvSpPr>
        <p:spPr>
          <a:xfrm>
            <a:off x="418862" y="920353"/>
            <a:ext cx="13792676"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Detailed breakdown of the internal system processes</a:t>
            </a:r>
            <a:endParaRPr lang="en-US" sz="900" dirty="0"/>
          </a:p>
        </p:txBody>
      </p:sp>
      <p:pic>
        <p:nvPicPr>
          <p:cNvPr id="4" name="Image 0" descr="preencoded.png"/>
          <p:cNvPicPr>
            <a:picLocks noChangeAspect="1"/>
          </p:cNvPicPr>
          <p:nvPr/>
        </p:nvPicPr>
        <p:blipFill>
          <a:blip r:embed="rId1"/>
          <a:stretch>
            <a:fillRect/>
          </a:stretch>
        </p:blipFill>
        <p:spPr>
          <a:xfrm>
            <a:off x="418862" y="1246346"/>
            <a:ext cx="10772061" cy="5819299"/>
          </a:xfrm>
          <a:prstGeom prst="rect">
            <a:avLst/>
          </a:prstGeom>
        </p:spPr>
      </p:pic>
      <p:pic>
        <p:nvPicPr>
          <p:cNvPr id="5" name="Image 1" descr="preencoded.png"/>
          <p:cNvPicPr>
            <a:picLocks noChangeAspect="1"/>
          </p:cNvPicPr>
          <p:nvPr/>
        </p:nvPicPr>
        <p:blipFill>
          <a:blip r:embed="rId2"/>
          <a:stretch>
            <a:fillRect/>
          </a:stretch>
        </p:blipFill>
        <p:spPr>
          <a:xfrm>
            <a:off x="418862" y="7200186"/>
            <a:ext cx="6896338" cy="478750"/>
          </a:xfrm>
          <a:prstGeom prst="rect">
            <a:avLst/>
          </a:prstGeom>
        </p:spPr>
      </p:pic>
      <p:sp>
        <p:nvSpPr>
          <p:cNvPr id="6" name="Text 2"/>
          <p:cNvSpPr/>
          <p:nvPr/>
        </p:nvSpPr>
        <p:spPr>
          <a:xfrm>
            <a:off x="538520" y="7798594"/>
            <a:ext cx="1408033" cy="175974"/>
          </a:xfrm>
          <a:prstGeom prst="rect">
            <a:avLst/>
          </a:prstGeom>
          <a:noFill/>
          <a:ln/>
        </p:spPr>
        <p:txBody>
          <a:bodyPr wrap="none" lIns="0" tIns="0" rIns="0" bIns="0" rtlCol="0" anchor="t"/>
          <a:lstStyle/>
          <a:p>
            <a:pPr algn="l" indent="0" marL="0">
              <a:lnSpc>
                <a:spcPts val="1350"/>
              </a:lnSpc>
              <a:buNone/>
            </a:pPr>
            <a:r>
              <a:rPr lang="en-US" sz="1100" dirty="0">
                <a:solidFill>
                  <a:srgbClr val="D9E1FF"/>
                </a:solidFill>
                <a:latin typeface="Kanit" pitchFamily="34" charset="0"/>
                <a:ea typeface="Kanit" pitchFamily="34" charset="-122"/>
                <a:cs typeface="Kanit" pitchFamily="34" charset="-120"/>
              </a:rPr>
              <a:t>Query Processing</a:t>
            </a:r>
            <a:endParaRPr lang="en-US" sz="1100" dirty="0"/>
          </a:p>
        </p:txBody>
      </p:sp>
      <p:sp>
        <p:nvSpPr>
          <p:cNvPr id="7" name="Text 3"/>
          <p:cNvSpPr/>
          <p:nvPr/>
        </p:nvSpPr>
        <p:spPr>
          <a:xfrm>
            <a:off x="538520" y="8046363"/>
            <a:ext cx="6657023"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Natural language understanding and query analysis</a:t>
            </a:r>
            <a:endParaRPr lang="en-US" sz="900" dirty="0"/>
          </a:p>
        </p:txBody>
      </p:sp>
      <p:pic>
        <p:nvPicPr>
          <p:cNvPr id="8" name="Image 2" descr="preencoded.png"/>
          <p:cNvPicPr>
            <a:picLocks noChangeAspect="1"/>
          </p:cNvPicPr>
          <p:nvPr/>
        </p:nvPicPr>
        <p:blipFill>
          <a:blip r:embed="rId3"/>
          <a:stretch>
            <a:fillRect/>
          </a:stretch>
        </p:blipFill>
        <p:spPr>
          <a:xfrm>
            <a:off x="7315200" y="7200186"/>
            <a:ext cx="6896338" cy="478750"/>
          </a:xfrm>
          <a:prstGeom prst="rect">
            <a:avLst/>
          </a:prstGeom>
        </p:spPr>
      </p:pic>
      <p:sp>
        <p:nvSpPr>
          <p:cNvPr id="9" name="Text 4"/>
          <p:cNvSpPr/>
          <p:nvPr/>
        </p:nvSpPr>
        <p:spPr>
          <a:xfrm>
            <a:off x="7434858" y="7798594"/>
            <a:ext cx="1408033" cy="175974"/>
          </a:xfrm>
          <a:prstGeom prst="rect">
            <a:avLst/>
          </a:prstGeom>
          <a:noFill/>
          <a:ln/>
        </p:spPr>
        <p:txBody>
          <a:bodyPr wrap="none" lIns="0" tIns="0" rIns="0" bIns="0" rtlCol="0" anchor="t"/>
          <a:lstStyle/>
          <a:p>
            <a:pPr algn="l" indent="0" marL="0">
              <a:lnSpc>
                <a:spcPts val="1350"/>
              </a:lnSpc>
              <a:buNone/>
            </a:pPr>
            <a:r>
              <a:rPr lang="en-US" sz="1100" dirty="0">
                <a:solidFill>
                  <a:srgbClr val="D9E1FF"/>
                </a:solidFill>
                <a:latin typeface="Kanit" pitchFamily="34" charset="0"/>
                <a:ea typeface="Kanit" pitchFamily="34" charset="-122"/>
                <a:cs typeface="Kanit" pitchFamily="34" charset="-120"/>
              </a:rPr>
              <a:t>Vector Embedding</a:t>
            </a:r>
            <a:endParaRPr lang="en-US" sz="1100" dirty="0"/>
          </a:p>
        </p:txBody>
      </p:sp>
      <p:sp>
        <p:nvSpPr>
          <p:cNvPr id="10" name="Text 5"/>
          <p:cNvSpPr/>
          <p:nvPr/>
        </p:nvSpPr>
        <p:spPr>
          <a:xfrm>
            <a:off x="7434858" y="8046363"/>
            <a:ext cx="6657023"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Converting query to semantic vector representation</a:t>
            </a:r>
            <a:endParaRPr lang="en-US" sz="900" dirty="0"/>
          </a:p>
        </p:txBody>
      </p:sp>
      <p:pic>
        <p:nvPicPr>
          <p:cNvPr id="11" name="Image 3" descr="preencoded.png"/>
          <p:cNvPicPr>
            <a:picLocks noChangeAspect="1"/>
          </p:cNvPicPr>
          <p:nvPr/>
        </p:nvPicPr>
        <p:blipFill>
          <a:blip r:embed="rId4"/>
          <a:stretch>
            <a:fillRect/>
          </a:stretch>
        </p:blipFill>
        <p:spPr>
          <a:xfrm>
            <a:off x="418862" y="8357473"/>
            <a:ext cx="6896338" cy="478750"/>
          </a:xfrm>
          <a:prstGeom prst="rect">
            <a:avLst/>
          </a:prstGeom>
        </p:spPr>
      </p:pic>
      <p:sp>
        <p:nvSpPr>
          <p:cNvPr id="12" name="Text 6"/>
          <p:cNvSpPr/>
          <p:nvPr/>
        </p:nvSpPr>
        <p:spPr>
          <a:xfrm>
            <a:off x="538520" y="8955881"/>
            <a:ext cx="1408033" cy="175974"/>
          </a:xfrm>
          <a:prstGeom prst="rect">
            <a:avLst/>
          </a:prstGeom>
          <a:noFill/>
          <a:ln/>
        </p:spPr>
        <p:txBody>
          <a:bodyPr wrap="none" lIns="0" tIns="0" rIns="0" bIns="0" rtlCol="0" anchor="t"/>
          <a:lstStyle/>
          <a:p>
            <a:pPr algn="l" indent="0" marL="0">
              <a:lnSpc>
                <a:spcPts val="1350"/>
              </a:lnSpc>
              <a:buNone/>
            </a:pPr>
            <a:r>
              <a:rPr lang="en-US" sz="1100" dirty="0">
                <a:solidFill>
                  <a:srgbClr val="D9E1FF"/>
                </a:solidFill>
                <a:latin typeface="Kanit" pitchFamily="34" charset="0"/>
                <a:ea typeface="Kanit" pitchFamily="34" charset="-122"/>
                <a:cs typeface="Kanit" pitchFamily="34" charset="-120"/>
              </a:rPr>
              <a:t>Knowledge Retrieval</a:t>
            </a:r>
            <a:endParaRPr lang="en-US" sz="1100" dirty="0"/>
          </a:p>
        </p:txBody>
      </p:sp>
      <p:sp>
        <p:nvSpPr>
          <p:cNvPr id="13" name="Text 7"/>
          <p:cNvSpPr/>
          <p:nvPr/>
        </p:nvSpPr>
        <p:spPr>
          <a:xfrm>
            <a:off x="538520" y="9203650"/>
            <a:ext cx="6657023"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Finding relevant documents in vector database</a:t>
            </a:r>
            <a:endParaRPr lang="en-US" sz="900" dirty="0"/>
          </a:p>
        </p:txBody>
      </p:sp>
      <p:pic>
        <p:nvPicPr>
          <p:cNvPr id="14" name="Image 4" descr="preencoded.png"/>
          <p:cNvPicPr>
            <a:picLocks noChangeAspect="1"/>
          </p:cNvPicPr>
          <p:nvPr/>
        </p:nvPicPr>
        <p:blipFill>
          <a:blip r:embed="rId5"/>
          <a:stretch>
            <a:fillRect/>
          </a:stretch>
        </p:blipFill>
        <p:spPr>
          <a:xfrm>
            <a:off x="7315200" y="8357473"/>
            <a:ext cx="6896338" cy="478750"/>
          </a:xfrm>
          <a:prstGeom prst="rect">
            <a:avLst/>
          </a:prstGeom>
        </p:spPr>
      </p:pic>
      <p:sp>
        <p:nvSpPr>
          <p:cNvPr id="15" name="Text 8"/>
          <p:cNvSpPr/>
          <p:nvPr/>
        </p:nvSpPr>
        <p:spPr>
          <a:xfrm>
            <a:off x="7434858" y="8955881"/>
            <a:ext cx="1408033" cy="175974"/>
          </a:xfrm>
          <a:prstGeom prst="rect">
            <a:avLst/>
          </a:prstGeom>
          <a:noFill/>
          <a:ln/>
        </p:spPr>
        <p:txBody>
          <a:bodyPr wrap="none" lIns="0" tIns="0" rIns="0" bIns="0" rtlCol="0" anchor="t"/>
          <a:lstStyle/>
          <a:p>
            <a:pPr algn="l" indent="0" marL="0">
              <a:lnSpc>
                <a:spcPts val="1350"/>
              </a:lnSpc>
              <a:buNone/>
            </a:pPr>
            <a:r>
              <a:rPr lang="en-US" sz="1100" dirty="0">
                <a:solidFill>
                  <a:srgbClr val="D9E1FF"/>
                </a:solidFill>
                <a:latin typeface="Kanit" pitchFamily="34" charset="0"/>
                <a:ea typeface="Kanit" pitchFamily="34" charset="-122"/>
                <a:cs typeface="Kanit" pitchFamily="34" charset="-120"/>
              </a:rPr>
              <a:t>Response Generation</a:t>
            </a:r>
            <a:endParaRPr lang="en-US" sz="1100" dirty="0"/>
          </a:p>
        </p:txBody>
      </p:sp>
      <p:sp>
        <p:nvSpPr>
          <p:cNvPr id="16" name="Text 9"/>
          <p:cNvSpPr/>
          <p:nvPr/>
        </p:nvSpPr>
        <p:spPr>
          <a:xfrm>
            <a:off x="7434858" y="9203650"/>
            <a:ext cx="6657023" cy="191453"/>
          </a:xfrm>
          <a:prstGeom prst="rect">
            <a:avLst/>
          </a:prstGeom>
          <a:noFill/>
          <a:ln/>
        </p:spPr>
        <p:txBody>
          <a:bodyPr wrap="none" lIns="0" tIns="0" rIns="0" bIns="0" rtlCol="0" anchor="t"/>
          <a:lstStyle/>
          <a:p>
            <a:pPr algn="l" indent="0" marL="0">
              <a:lnSpc>
                <a:spcPts val="1500"/>
              </a:lnSpc>
              <a:buNone/>
            </a:pPr>
            <a:r>
              <a:rPr lang="en-US" sz="900" dirty="0">
                <a:solidFill>
                  <a:srgbClr val="D9E1FF"/>
                </a:solidFill>
                <a:latin typeface="Martel Sans Light" pitchFamily="34" charset="0"/>
                <a:ea typeface="Martel Sans Light" pitchFamily="34" charset="-122"/>
                <a:cs typeface="Martel Sans Light" pitchFamily="34" charset="-120"/>
              </a:rPr>
              <a:t>Creating coherent answer with context and citations</a:t>
            </a: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31733" y="417790"/>
            <a:ext cx="3575090" cy="446842"/>
          </a:xfrm>
          <a:prstGeom prst="rect">
            <a:avLst/>
          </a:prstGeom>
          <a:noFill/>
          <a:ln/>
        </p:spPr>
        <p:txBody>
          <a:bodyPr wrap="none" lIns="0" tIns="0" rIns="0" bIns="0" rtlCol="0" anchor="t"/>
          <a:lstStyle/>
          <a:p>
            <a:pPr algn="l" indent="0" marL="0">
              <a:lnSpc>
                <a:spcPts val="3500"/>
              </a:lnSpc>
              <a:buNone/>
            </a:pPr>
            <a:r>
              <a:rPr lang="en-US" sz="2800" dirty="0">
                <a:solidFill>
                  <a:srgbClr val="FFFFFF"/>
                </a:solidFill>
                <a:latin typeface="Kanit" pitchFamily="34" charset="0"/>
                <a:ea typeface="Kanit" pitchFamily="34" charset="-122"/>
                <a:cs typeface="Kanit" pitchFamily="34" charset="-120"/>
              </a:rPr>
              <a:t>UML Diagrams</a:t>
            </a:r>
            <a:endParaRPr lang="en-US" sz="2800" dirty="0"/>
          </a:p>
        </p:txBody>
      </p:sp>
      <p:sp>
        <p:nvSpPr>
          <p:cNvPr id="3" name="Text 1"/>
          <p:cNvSpPr/>
          <p:nvPr/>
        </p:nvSpPr>
        <p:spPr>
          <a:xfrm>
            <a:off x="531733" y="1244441"/>
            <a:ext cx="1787485" cy="223361"/>
          </a:xfrm>
          <a:prstGeom prst="rect">
            <a:avLst/>
          </a:prstGeom>
          <a:noFill/>
          <a:ln/>
        </p:spPr>
        <p:txBody>
          <a:bodyPr wrap="none" lIns="0" tIns="0" rIns="0" bIns="0" rtlCol="0" anchor="t"/>
          <a:lstStyle/>
          <a:p>
            <a:pPr algn="l" indent="0" marL="0">
              <a:lnSpc>
                <a:spcPts val="1750"/>
              </a:lnSpc>
              <a:buNone/>
            </a:pPr>
            <a:r>
              <a:rPr lang="en-US" sz="1400" dirty="0">
                <a:solidFill>
                  <a:srgbClr val="FFFFFF"/>
                </a:solidFill>
                <a:latin typeface="Kanit" pitchFamily="34" charset="0"/>
                <a:ea typeface="Kanit" pitchFamily="34" charset="-122"/>
                <a:cs typeface="Kanit" pitchFamily="34" charset="-120"/>
              </a:rPr>
              <a:t>Use Case Diagram</a:t>
            </a:r>
            <a:endParaRPr lang="en-US" sz="1400" dirty="0"/>
          </a:p>
        </p:txBody>
      </p:sp>
      <p:pic>
        <p:nvPicPr>
          <p:cNvPr id="4" name="Image 0" descr="preencoded.png"/>
          <p:cNvPicPr>
            <a:picLocks noChangeAspect="1"/>
          </p:cNvPicPr>
          <p:nvPr/>
        </p:nvPicPr>
        <p:blipFill>
          <a:blip r:embed="rId1"/>
          <a:stretch>
            <a:fillRect/>
          </a:stretch>
        </p:blipFill>
        <p:spPr>
          <a:xfrm>
            <a:off x="531733" y="1638657"/>
            <a:ext cx="6598206" cy="6598206"/>
          </a:xfrm>
          <a:prstGeom prst="rect">
            <a:avLst/>
          </a:prstGeom>
        </p:spPr>
      </p:pic>
      <p:sp>
        <p:nvSpPr>
          <p:cNvPr id="5" name="Text 2"/>
          <p:cNvSpPr/>
          <p:nvPr/>
        </p:nvSpPr>
        <p:spPr>
          <a:xfrm>
            <a:off x="531733" y="8407718"/>
            <a:ext cx="6598206" cy="243007"/>
          </a:xfrm>
          <a:prstGeom prst="rect">
            <a:avLst/>
          </a:prstGeom>
          <a:noFill/>
          <a:ln/>
        </p:spPr>
        <p:txBody>
          <a:bodyPr wrap="none" lIns="0" tIns="0" rIns="0" bIns="0" rtlCol="0" anchor="t"/>
          <a:lstStyle/>
          <a:p>
            <a:pPr algn="l" indent="0" marL="0">
              <a:lnSpc>
                <a:spcPts val="1900"/>
              </a:lnSpc>
              <a:buNone/>
            </a:pPr>
            <a:r>
              <a:rPr lang="en-US" sz="1150" dirty="0">
                <a:solidFill>
                  <a:srgbClr val="D9E1FF"/>
                </a:solidFill>
                <a:latin typeface="Martel Sans Light" pitchFamily="34" charset="0"/>
                <a:ea typeface="Martel Sans Light" pitchFamily="34" charset="-122"/>
                <a:cs typeface="Martel Sans Light" pitchFamily="34" charset="-120"/>
              </a:rPr>
              <a:t>Primary actors: End Users, System Administrators</a:t>
            </a:r>
            <a:endParaRPr lang="en-US" sz="1150" dirty="0"/>
          </a:p>
        </p:txBody>
      </p:sp>
      <p:sp>
        <p:nvSpPr>
          <p:cNvPr id="6" name="Text 3"/>
          <p:cNvSpPr/>
          <p:nvPr/>
        </p:nvSpPr>
        <p:spPr>
          <a:xfrm>
            <a:off x="7508081" y="1244441"/>
            <a:ext cx="1787485" cy="223361"/>
          </a:xfrm>
          <a:prstGeom prst="rect">
            <a:avLst/>
          </a:prstGeom>
          <a:noFill/>
          <a:ln/>
        </p:spPr>
        <p:txBody>
          <a:bodyPr wrap="none" lIns="0" tIns="0" rIns="0" bIns="0" rtlCol="0" anchor="t"/>
          <a:lstStyle/>
          <a:p>
            <a:pPr algn="l" indent="0" marL="0">
              <a:lnSpc>
                <a:spcPts val="1750"/>
              </a:lnSpc>
              <a:buNone/>
            </a:pPr>
            <a:r>
              <a:rPr lang="en-US" sz="1400" dirty="0">
                <a:solidFill>
                  <a:srgbClr val="FFFFFF"/>
                </a:solidFill>
                <a:latin typeface="Kanit" pitchFamily="34" charset="0"/>
                <a:ea typeface="Kanit" pitchFamily="34" charset="-122"/>
                <a:cs typeface="Kanit" pitchFamily="34" charset="-120"/>
              </a:rPr>
              <a:t>Class Diagram</a:t>
            </a:r>
            <a:endParaRPr lang="en-US" sz="1400" dirty="0"/>
          </a:p>
        </p:txBody>
      </p:sp>
      <p:pic>
        <p:nvPicPr>
          <p:cNvPr id="7" name="Image 1" descr="preencoded.png"/>
          <p:cNvPicPr>
            <a:picLocks noChangeAspect="1"/>
          </p:cNvPicPr>
          <p:nvPr/>
        </p:nvPicPr>
        <p:blipFill>
          <a:blip r:embed="rId2"/>
          <a:stretch>
            <a:fillRect/>
          </a:stretch>
        </p:blipFill>
        <p:spPr>
          <a:xfrm>
            <a:off x="7508081" y="1638657"/>
            <a:ext cx="6598206" cy="6598206"/>
          </a:xfrm>
          <a:prstGeom prst="rect">
            <a:avLst/>
          </a:prstGeom>
        </p:spPr>
      </p:pic>
      <p:sp>
        <p:nvSpPr>
          <p:cNvPr id="8" name="Text 4"/>
          <p:cNvSpPr/>
          <p:nvPr/>
        </p:nvSpPr>
        <p:spPr>
          <a:xfrm>
            <a:off x="7508081" y="8407718"/>
            <a:ext cx="6598206" cy="243007"/>
          </a:xfrm>
          <a:prstGeom prst="rect">
            <a:avLst/>
          </a:prstGeom>
          <a:noFill/>
          <a:ln/>
        </p:spPr>
        <p:txBody>
          <a:bodyPr wrap="none" lIns="0" tIns="0" rIns="0" bIns="0" rtlCol="0" anchor="t"/>
          <a:lstStyle/>
          <a:p>
            <a:pPr algn="l" indent="0" marL="0">
              <a:lnSpc>
                <a:spcPts val="1900"/>
              </a:lnSpc>
              <a:buNone/>
            </a:pPr>
            <a:r>
              <a:rPr lang="en-US" sz="1150" dirty="0">
                <a:solidFill>
                  <a:srgbClr val="D9E1FF"/>
                </a:solidFill>
                <a:latin typeface="Martel Sans Light" pitchFamily="34" charset="0"/>
                <a:ea typeface="Martel Sans Light" pitchFamily="34" charset="-122"/>
                <a:cs typeface="Martel Sans Light" pitchFamily="34" charset="-120"/>
              </a:rPr>
              <a:t>Core system components and their relationships</a:t>
            </a:r>
            <a:endParaRPr lang="en-US" sz="1150" dirty="0"/>
          </a:p>
        </p:txBody>
      </p:sp>
      <p:sp>
        <p:nvSpPr>
          <p:cNvPr id="9" name="Text 5"/>
          <p:cNvSpPr/>
          <p:nvPr/>
        </p:nvSpPr>
        <p:spPr>
          <a:xfrm>
            <a:off x="531733" y="8958263"/>
            <a:ext cx="13566934" cy="243007"/>
          </a:xfrm>
          <a:prstGeom prst="rect">
            <a:avLst/>
          </a:prstGeom>
          <a:noFill/>
          <a:ln/>
        </p:spPr>
        <p:txBody>
          <a:bodyPr wrap="none" lIns="0" tIns="0" rIns="0" bIns="0" rtlCol="0" anchor="t"/>
          <a:lstStyle/>
          <a:p>
            <a:pPr algn="l" indent="0" marL="0">
              <a:lnSpc>
                <a:spcPts val="1900"/>
              </a:lnSpc>
              <a:buNone/>
            </a:pPr>
            <a:r>
              <a:rPr lang="en-US" sz="1150" dirty="0">
                <a:solidFill>
                  <a:srgbClr val="D9E1FF"/>
                </a:solidFill>
                <a:latin typeface="Martel Sans Light" pitchFamily="34" charset="0"/>
                <a:ea typeface="Martel Sans Light" pitchFamily="34" charset="-122"/>
                <a:cs typeface="Martel Sans Light" pitchFamily="34" charset="-120"/>
              </a:rPr>
              <a:t>The UML diagrams illustrate both the user interaction patterns and the internal system architecture, providing a complete view of Gavina AI's structure.</a:t>
            </a:r>
            <a:endParaRPr lang="en-US" sz="11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2025-08-17T08:56:37Z</dcterms:created>
  <dcterms:modified xsi:type="dcterms:W3CDTF">2025-08-17T08:56:37Z</dcterms:modified>
</cp:coreProperties>
</file>