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
  </p:notesMasterIdLst>
  <p:handoutMasterIdLst>
    <p:handoutMasterId r:id="rId11"/>
  </p:handoutMasterIdLst>
  <p:sldIdLst>
    <p:sldId id="257" r:id="rId2"/>
    <p:sldId id="261" r:id="rId3"/>
    <p:sldId id="262" r:id="rId4"/>
    <p:sldId id="263" r:id="rId5"/>
    <p:sldId id="264" r:id="rId6"/>
    <p:sldId id="265" r:id="rId7"/>
    <p:sldId id="266" r:id="rId8"/>
    <p:sldId id="267" r:id="rId9"/>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24.03.2022</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24.03.2022</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5" name="Prostokąt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useBgFill="1">
        <p:nvSpPr>
          <p:cNvPr id="10" name="Prostokąt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Prostokąt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Prostokąt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a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Łącznik prosty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ytuł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pPr rtl="0"/>
            <a:r>
              <a:rPr lang="pl-PL"/>
              <a:t>Kliknij, aby edytować styl</a:t>
            </a:r>
            <a:endParaRPr lang="en-US" dirty="0"/>
          </a:p>
        </p:txBody>
      </p:sp>
      <p:sp>
        <p:nvSpPr>
          <p:cNvPr id="3" name="Podtytuł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a:t>Kliknij, aby edytować styl wzorca podtytułu</a:t>
            </a:r>
            <a:endParaRPr lang="en-US" dirty="0"/>
          </a:p>
        </p:txBody>
      </p:sp>
      <p:sp>
        <p:nvSpPr>
          <p:cNvPr id="20" name="Data — symbol zastępczy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2CCAE96E-C089-46E2-B00B-E9B69FA3BE44}" type="datetime1">
              <a:rPr lang="pl-PL" smtClean="0"/>
              <a:t>24.03.2022</a:t>
            </a:fld>
            <a:endParaRPr lang="en-US" dirty="0"/>
          </a:p>
        </p:txBody>
      </p:sp>
      <p:sp>
        <p:nvSpPr>
          <p:cNvPr id="21" name="Stopka — symbol zastępczy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Numer slajdu — symbol zastępczy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Tekst pionowy — symbol zastępczy 2"/>
          <p:cNvSpPr>
            <a:spLocks noGrp="1"/>
          </p:cNvSpPr>
          <p:nvPr>
            <p:ph type="body" orient="vert" idx="1"/>
          </p:nvPr>
        </p:nvSpPr>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295CE57A-9EF6-40D3-AE54-5EACB0FCF8D9}" type="datetime1">
              <a:rPr lang="pl-PL" smtClean="0"/>
              <a:t>24.03.2022</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991600" y="762000"/>
            <a:ext cx="2362200" cy="5257800"/>
          </a:xfrm>
        </p:spPr>
        <p:txBody>
          <a:bodyPr vert="eaVert" rtlCol="0"/>
          <a:lstStyle/>
          <a:p>
            <a:pPr rtl="0"/>
            <a:r>
              <a:rPr lang="pl-PL"/>
              <a:t>Kliknij, aby edytować styl</a:t>
            </a:r>
            <a:endParaRPr lang="en-US" dirty="0"/>
          </a:p>
        </p:txBody>
      </p:sp>
      <p:sp>
        <p:nvSpPr>
          <p:cNvPr id="3" name="Tekst pionowy — symbol zastępczy 2"/>
          <p:cNvSpPr>
            <a:spLocks noGrp="1"/>
          </p:cNvSpPr>
          <p:nvPr>
            <p:ph type="body" orient="vert" idx="1"/>
          </p:nvPr>
        </p:nvSpPr>
        <p:spPr>
          <a:xfrm>
            <a:off x="838200" y="762000"/>
            <a:ext cx="8077200" cy="5257800"/>
          </a:xfrm>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312F1629-0219-4FBD-9502-387E149235D5}" type="datetime1">
              <a:rPr lang="pl-PL" smtClean="0"/>
              <a:t>24.03.2022</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Zawartość — symbol zastępczy 2"/>
          <p:cNvSpPr>
            <a:spLocks noGrp="1"/>
          </p:cNvSpPr>
          <p:nvPr>
            <p:ph idx="1"/>
          </p:nvPr>
        </p:nvSpPr>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1B23B4D2-AC56-4E03-B584-C7EE294BDCA4}" type="datetime1">
              <a:rPr lang="pl-PL" smtClean="0"/>
              <a:t>24.03.2022</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useBgFill="1">
        <p:nvSpPr>
          <p:cNvPr id="23" name="Prostokąt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Prostokąt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Prostokąt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1629156" y="2275165"/>
            <a:ext cx="8933688" cy="2406895"/>
          </a:xfrm>
        </p:spPr>
        <p:txBody>
          <a:bodyPr rtlCol="0"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pPr rtl="0"/>
            <a:r>
              <a:rPr lang="pl-PL"/>
              <a:t>Kliknij, aby edytować styl</a:t>
            </a:r>
            <a:endParaRPr lang="en-US" dirty="0"/>
          </a:p>
        </p:txBody>
      </p:sp>
      <p:grpSp>
        <p:nvGrpSpPr>
          <p:cNvPr id="16" name="Grupa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Łącznik prosty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Łącznik prosty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Łącznik prosty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kst — symbol zastępczy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a:t>Kliknij, aby edytować style wzorca tekstu</a:t>
            </a:r>
          </a:p>
        </p:txBody>
      </p:sp>
      <p:sp>
        <p:nvSpPr>
          <p:cNvPr id="4" name="Data — symbol zastępczy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1C9E4F4-16A6-4438-87AB-4F5DC3B5A8D3}" type="datetime1">
              <a:rPr lang="pl-PL" smtClean="0"/>
              <a:t>24.03.2022</a:t>
            </a:fld>
            <a:endParaRPr lang="en-US" dirty="0"/>
          </a:p>
        </p:txBody>
      </p:sp>
      <p:sp>
        <p:nvSpPr>
          <p:cNvPr id="5" name="Stopka — symbol zastępczy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Numer slajdu — symbol zastępczy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ytuł 7"/>
          <p:cNvSpPr>
            <a:spLocks noGrp="1"/>
          </p:cNvSpPr>
          <p:nvPr>
            <p:ph type="title"/>
          </p:nvPr>
        </p:nvSpPr>
        <p:spPr/>
        <p:txBody>
          <a:bodyPr rtlCol="0"/>
          <a:lstStyle/>
          <a:p>
            <a:pPr rtl="0"/>
            <a:r>
              <a:rPr lang="pl-PL"/>
              <a:t>Kliknij, aby edytować styl</a:t>
            </a:r>
            <a:endParaRPr lang="en-US" dirty="0"/>
          </a:p>
        </p:txBody>
      </p:sp>
      <p:sp>
        <p:nvSpPr>
          <p:cNvPr id="3" name="Zawartość — symbol zastępczy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Zawartość — symbol zastępczy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Data — symbol zastępczy 4"/>
          <p:cNvSpPr>
            <a:spLocks noGrp="1"/>
          </p:cNvSpPr>
          <p:nvPr>
            <p:ph type="dt" sz="half" idx="10"/>
          </p:nvPr>
        </p:nvSpPr>
        <p:spPr/>
        <p:txBody>
          <a:bodyPr rtlCol="0"/>
          <a:lstStyle/>
          <a:p>
            <a:pPr rtl="0"/>
            <a:fld id="{8F9E9CAD-0F3C-4A80-BB5E-125D14EA3F8F}" type="datetime1">
              <a:rPr lang="pl-PL" smtClean="0"/>
              <a:t>24.03.2022</a:t>
            </a:fld>
            <a:endParaRPr lang="en-US" dirty="0"/>
          </a:p>
        </p:txBody>
      </p:sp>
      <p:sp>
        <p:nvSpPr>
          <p:cNvPr id="6" name="Stopka — symbol zastępczy 5"/>
          <p:cNvSpPr>
            <a:spLocks noGrp="1"/>
          </p:cNvSpPr>
          <p:nvPr>
            <p:ph type="ftr" sz="quarter" idx="11"/>
          </p:nvPr>
        </p:nvSpPr>
        <p:spPr/>
        <p:txBody>
          <a:bodyPr rtlCol="0"/>
          <a:lstStyle/>
          <a:p>
            <a:pPr rtl="0"/>
            <a:endParaRPr lang="en-US" dirty="0"/>
          </a:p>
        </p:txBody>
      </p:sp>
      <p:sp>
        <p:nvSpPr>
          <p:cNvPr id="7" name="Numer slajdu — symbol zastępczy 6"/>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Tekst — symbol zastępczy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
          </a:p>
        </p:txBody>
      </p:sp>
      <p:sp>
        <p:nvSpPr>
          <p:cNvPr id="5" name="Tekst — symbol zastępczy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6" name="Zawartość — symbol zastępczy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
          </a:p>
        </p:txBody>
      </p:sp>
      <p:sp>
        <p:nvSpPr>
          <p:cNvPr id="7" name="Data — symbol zastępczy 6"/>
          <p:cNvSpPr>
            <a:spLocks noGrp="1"/>
          </p:cNvSpPr>
          <p:nvPr>
            <p:ph type="dt" sz="half" idx="10"/>
          </p:nvPr>
        </p:nvSpPr>
        <p:spPr/>
        <p:txBody>
          <a:bodyPr rtlCol="0"/>
          <a:lstStyle/>
          <a:p>
            <a:pPr rtl="0"/>
            <a:fld id="{E22AC233-C75A-4ABB-8E66-F95B5065B39F}" type="datetime1">
              <a:rPr lang="pl-PL" smtClean="0"/>
              <a:t>24.03.2022</a:t>
            </a:fld>
            <a:endParaRPr lang="en-US" dirty="0"/>
          </a:p>
        </p:txBody>
      </p:sp>
      <p:sp>
        <p:nvSpPr>
          <p:cNvPr id="8" name="Stopka — symbol zastępczy 7"/>
          <p:cNvSpPr>
            <a:spLocks noGrp="1"/>
          </p:cNvSpPr>
          <p:nvPr>
            <p:ph type="ftr" sz="quarter" idx="11"/>
          </p:nvPr>
        </p:nvSpPr>
        <p:spPr/>
        <p:txBody>
          <a:bodyPr rtlCol="0"/>
          <a:lstStyle/>
          <a:p>
            <a:pPr rtl="0"/>
            <a:endParaRPr lang="en-US" dirty="0"/>
          </a:p>
        </p:txBody>
      </p:sp>
      <p:sp>
        <p:nvSpPr>
          <p:cNvPr id="9" name="Numer slajdu — symbol zastępczy 8"/>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1050CA8E-29E9-4255-834A-5506FCFC9DB9}" type="datetime1">
              <a:rPr lang="pl-PL" smtClean="0"/>
              <a:t>24.03.2022</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A883F517-6B00-4EBE-BB1E-5A3C870E7B5B}" type="datetime1">
              <a:rPr lang="pl-PL" smtClean="0"/>
              <a:t>24.03.2022</a:t>
            </a:fld>
            <a:endParaRPr lang="en-US" dirty="0"/>
          </a:p>
        </p:txBody>
      </p:sp>
      <p:sp>
        <p:nvSpPr>
          <p:cNvPr id="3" name="Stopka — symbol zastępczy 2"/>
          <p:cNvSpPr>
            <a:spLocks noGrp="1"/>
          </p:cNvSpPr>
          <p:nvPr>
            <p:ph type="ftr" sz="quarter" idx="11"/>
          </p:nvPr>
        </p:nvSpPr>
        <p:spPr/>
        <p:txBody>
          <a:bodyPr rtlCol="0"/>
          <a:lstStyle/>
          <a:p>
            <a:pPr rtl="0"/>
            <a:endParaRPr lang="en-US" dirty="0"/>
          </a:p>
        </p:txBody>
      </p:sp>
      <p:sp>
        <p:nvSpPr>
          <p:cNvPr id="4" name="Numer slajdu — symbol zastępczy 3"/>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10" name="Prostokąt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rostokąt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pl-PL"/>
              <a:t>Kliknij, aby edytować styl</a:t>
            </a:r>
            <a:endParaRPr lang="en-US" dirty="0"/>
          </a:p>
        </p:txBody>
      </p:sp>
      <p:sp>
        <p:nvSpPr>
          <p:cNvPr id="3" name="Zawartość — symbol zastępczy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Tekst — symbol zastępczy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8" name="Data — symbol zastępczy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01960BF6-A2FB-4490-B0E1-2EFE4D703CA1}" type="datetime1">
              <a:rPr lang="pl-PL" smtClean="0"/>
              <a:t>24.03.2022</a:t>
            </a:fld>
            <a:endParaRPr lang="en-US" dirty="0"/>
          </a:p>
        </p:txBody>
      </p:sp>
      <p:sp>
        <p:nvSpPr>
          <p:cNvPr id="9" name="Stopka — symbol zastępczy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Numer slajdu — symbol zastępczy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11" name="Prostokąt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Obraz — symbol zastępczy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a:t>Kliknij ikonę, aby dodać obraz</a:t>
            </a:r>
            <a:endParaRPr lang="en-US" dirty="0"/>
          </a:p>
        </p:txBody>
      </p:sp>
      <p:sp>
        <p:nvSpPr>
          <p:cNvPr id="5" name="Data — symbol zastępczy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06F68170-BB03-45F9-AA6D-B79E10EA3212}" type="datetime1">
              <a:rPr lang="pl-PL" smtClean="0"/>
              <a:t>24.03.2022</a:t>
            </a:fld>
            <a:endParaRPr lang="en-US" dirty="0"/>
          </a:p>
        </p:txBody>
      </p:sp>
      <p:sp>
        <p:nvSpPr>
          <p:cNvPr id="6" name="Stopka — symbol zastępczy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Numer slajdu — symbol zastępczy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Prostokąt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pl-PL"/>
              <a:t>Kliknij, aby edytować styl</a:t>
            </a:r>
            <a:endParaRPr lang="en-US" dirty="0"/>
          </a:p>
        </p:txBody>
      </p:sp>
      <p:sp>
        <p:nvSpPr>
          <p:cNvPr id="4" name="Tekst — symbol zastępczy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Prostokąt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7" name="Prostokąt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Prostokąt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ytuł — symbol zastępczy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l" dirty="0"/>
              <a:t>Kliknij, aby edytować styl wzorca tytułu</a:t>
            </a:r>
            <a:endParaRPr lang="en-US" dirty="0"/>
          </a:p>
        </p:txBody>
      </p:sp>
      <p:sp>
        <p:nvSpPr>
          <p:cNvPr id="3" name="Tekst — symbol zastępczy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l"/>
              <a:t>Kliknij, aby edytować style wzorca tekstu</a:t>
            </a:r>
          </a:p>
          <a:p>
            <a:pPr lvl="1" rtl="0"/>
            <a:r>
              <a:rPr lang="pl"/>
              <a:t>Drugi poziom</a:t>
            </a:r>
          </a:p>
          <a:p>
            <a:pPr lvl="2" rtl="0"/>
            <a:r>
              <a:rPr lang="pl"/>
              <a:t>Trzeci poziom</a:t>
            </a:r>
          </a:p>
          <a:p>
            <a:pPr lvl="3" rtl="0"/>
            <a:r>
              <a:rPr lang="pl"/>
              <a:t>Czwarty poziom</a:t>
            </a:r>
          </a:p>
          <a:p>
            <a:pPr lvl="4" rtl="0"/>
            <a:r>
              <a:rPr lang="pl"/>
              <a:t>Piąty poziom</a:t>
            </a:r>
            <a:endParaRPr lang="en-US" dirty="0"/>
          </a:p>
        </p:txBody>
      </p:sp>
      <p:sp>
        <p:nvSpPr>
          <p:cNvPr id="4" name="Data — symbol zastępczy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6A285E77-555D-4FDC-8A83-B62BFEC6F565}" type="datetime1">
              <a:rPr lang="pl-PL" smtClean="0"/>
              <a:t>24.03.2022</a:t>
            </a:fld>
            <a:endParaRPr lang="en-US" dirty="0"/>
          </a:p>
        </p:txBody>
      </p:sp>
      <p:sp>
        <p:nvSpPr>
          <p:cNvPr id="5" name="Stopka — symbol zastępczy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Numer slajdu — symbol zastępczy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Obraz 5" descr="Zbliżenie logo&#10;&#10;Automatycznie generowany opis">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Prostokąt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Prostokąt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r>
              <a:rPr lang="pl-PL" sz="4400">
                <a:solidFill>
                  <a:schemeClr val="tx1"/>
                </a:solidFill>
              </a:rPr>
              <a:t>G</a:t>
            </a:r>
            <a:r>
              <a:rPr lang="pl" sz="4400">
                <a:solidFill>
                  <a:schemeClr val="tx1"/>
                </a:solidFill>
              </a:rPr>
              <a:t>enshin companion app</a:t>
            </a:r>
            <a:endParaRPr lang="pl" sz="4400" dirty="0">
              <a:solidFill>
                <a:schemeClr val="tx1"/>
              </a:solidFill>
            </a:endParaRPr>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pl">
                <a:solidFill>
                  <a:schemeClr val="tx1"/>
                </a:solidFill>
              </a:rPr>
              <a:t>Projekt Dawida Bożka</a:t>
            </a:r>
            <a:endParaRPr lang="pl"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a:r>
              <a:rPr lang="pl"/>
              <a:t>Zamysł projektu</a:t>
            </a:r>
            <a:endParaRPr lang="pl" dirty="0"/>
          </a:p>
        </p:txBody>
      </p:sp>
      <p:sp>
        <p:nvSpPr>
          <p:cNvPr id="4" name="Symbol zastępczy zawartości 3">
            <a:extLst>
              <a:ext uri="{FF2B5EF4-FFF2-40B4-BE49-F238E27FC236}">
                <a16:creationId xmlns:a16="http://schemas.microsoft.com/office/drawing/2014/main" id="{3E731023-3351-45DD-B620-8D77B6FCA86A}"/>
              </a:ext>
            </a:extLst>
          </p:cNvPr>
          <p:cNvSpPr>
            <a:spLocks noGrp="1"/>
          </p:cNvSpPr>
          <p:nvPr>
            <p:ph idx="1"/>
          </p:nvPr>
        </p:nvSpPr>
        <p:spPr/>
        <p:txBody>
          <a:bodyPr>
            <a:normAutofit/>
          </a:bodyPr>
          <a:lstStyle/>
          <a:p>
            <a:r>
              <a:rPr lang="pl-PL" sz="1800" b="0" i="0">
                <a:effectLst/>
                <a:latin typeface="+mj-lt"/>
              </a:rPr>
              <a:t>Pomysłem przewodnim mojego projektu będzie stworzenie aplikacji mobilnej na system Android, która ma na celu być wygodnym i szybkim sposobem do dostarczania ważnych informacji dla graczy "Genshin Impact". Będzie to zarówno baza postaci, możliwych do wyekwipowania broni czy optymalnych artefaktów w zależności od podejmowanego wyzwania. Projekt w domyśle ma nie być skomplikowany w obsłudze, aby experience użytkownika był jak najlepszy i bezproblemowy. Aplikacja będzie informować nas o istniejących i nadchodzących eventach w grze, pozwoli nastawić budzik, aby nie przegapić kluczowych godzin danego dnia oraz zasugeruje nam na podstawie posiadanych postaci jaką kompozycję druzyny powinniśmy rozwijać. Produkt głównie skupiony na designie i dostarczeniu trudnych do zapamiętania oraz zmieniających się informacji.</a:t>
            </a:r>
            <a:endParaRPr lang="pl-PL" sz="1800">
              <a:latin typeface="+mj-lt"/>
            </a:endParaRP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E30BE9-31BE-4B80-A14C-49FBBC69C86D}"/>
              </a:ext>
            </a:extLst>
          </p:cNvPr>
          <p:cNvSpPr>
            <a:spLocks noGrp="1"/>
          </p:cNvSpPr>
          <p:nvPr>
            <p:ph type="title"/>
          </p:nvPr>
        </p:nvSpPr>
        <p:spPr/>
        <p:txBody>
          <a:bodyPr/>
          <a:lstStyle/>
          <a:p>
            <a:r>
              <a:rPr lang="pl-PL"/>
              <a:t>Wykorzystane technologie</a:t>
            </a:r>
          </a:p>
        </p:txBody>
      </p:sp>
      <p:sp>
        <p:nvSpPr>
          <p:cNvPr id="3" name="Symbol zastępczy zawartości 2">
            <a:extLst>
              <a:ext uri="{FF2B5EF4-FFF2-40B4-BE49-F238E27FC236}">
                <a16:creationId xmlns:a16="http://schemas.microsoft.com/office/drawing/2014/main" id="{09EBFF2D-8975-4FF4-87F7-0521E81EC002}"/>
              </a:ext>
            </a:extLst>
          </p:cNvPr>
          <p:cNvSpPr>
            <a:spLocks noGrp="1"/>
          </p:cNvSpPr>
          <p:nvPr>
            <p:ph idx="1"/>
          </p:nvPr>
        </p:nvSpPr>
        <p:spPr>
          <a:xfrm>
            <a:off x="1066800" y="2103120"/>
            <a:ext cx="5292811" cy="3849624"/>
          </a:xfrm>
        </p:spPr>
        <p:txBody>
          <a:bodyPr/>
          <a:lstStyle/>
          <a:p>
            <a:r>
              <a:rPr lang="pl-PL" b="0" i="0">
                <a:effectLst/>
                <a:latin typeface="-apple-system"/>
              </a:rPr>
              <a:t>Do przygotowania mojego projektu wykorzystam Kotlina, który pozwala na wykorzystanie potencjału JVM bez uczenia się nowych składni. Jest to język bezpośredni kompatybilny z Javą, dlatego będę wykorzystywał te technologie naprzemiennie. Spróbuję przynajmniej oprzeć cały front i end aplikacji na Kotlinie, jednak mogą dojść do tego nowe technologie. Skupię się na wykorzystaniu "Ktor'a" jako głownego frameworka na którym zamierzam oprzeć webową część aplikacji. Wykorzystam najprawdopodobniej również emulator androida w celu sprawdzania poszczególnych buildów. Środowisko w którym napiszę większość kodu będzie IntelliJ IDEA od JetBrains. Bazę danych zapewnie shostuję na Firebasie lub Jetstaxie, który pozwala na postawienie maszyny w bezproblemowy sposób i bez większej wiedzy w tym zakresie, której nie posiadam.</a:t>
            </a:r>
            <a:endParaRPr lang="pl-PL"/>
          </a:p>
        </p:txBody>
      </p:sp>
      <p:pic>
        <p:nvPicPr>
          <p:cNvPr id="5" name="Picture 2" descr="kotlin-logo | Deviniti">
            <a:extLst>
              <a:ext uri="{FF2B5EF4-FFF2-40B4-BE49-F238E27FC236}">
                <a16:creationId xmlns:a16="http://schemas.microsoft.com/office/drawing/2014/main" id="{26614C44-3B86-445C-9512-C3578EDAC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573" y="2103120"/>
            <a:ext cx="22479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FCAC913A-FC2C-4EB1-8CEE-2B768C8BB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435" y="2109401"/>
            <a:ext cx="2036033" cy="12510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rebase Brand Guidelines">
            <a:extLst>
              <a:ext uri="{FF2B5EF4-FFF2-40B4-BE49-F238E27FC236}">
                <a16:creationId xmlns:a16="http://schemas.microsoft.com/office/drawing/2014/main" id="{80B18E26-732D-4237-B0FB-D27EB237B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574" y="4027932"/>
            <a:ext cx="2247900" cy="1257300"/>
          </a:xfrm>
          <a:prstGeom prst="rect">
            <a:avLst/>
          </a:prstGeom>
          <a:noFill/>
          <a:extLst>
            <a:ext uri="{909E8E84-426E-40DD-AFC4-6F175D3DCCD1}">
              <a14:hiddenFill xmlns:a14="http://schemas.microsoft.com/office/drawing/2010/main">
                <a:solidFill>
                  <a:srgbClr val="FFFFFF"/>
                </a:solidFill>
              </a14:hiddenFill>
            </a:ext>
          </a:extLst>
        </p:spPr>
      </p:pic>
      <p:sp>
        <p:nvSpPr>
          <p:cNvPr id="7" name="pole tekstowe 6">
            <a:extLst>
              <a:ext uri="{FF2B5EF4-FFF2-40B4-BE49-F238E27FC236}">
                <a16:creationId xmlns:a16="http://schemas.microsoft.com/office/drawing/2014/main" id="{677EB9FA-140B-4137-B535-42AFFC91266F}"/>
              </a:ext>
            </a:extLst>
          </p:cNvPr>
          <p:cNvSpPr txBox="1"/>
          <p:nvPr/>
        </p:nvSpPr>
        <p:spPr>
          <a:xfrm>
            <a:off x="7540428" y="3429000"/>
            <a:ext cx="784189" cy="369332"/>
          </a:xfrm>
          <a:prstGeom prst="rect">
            <a:avLst/>
          </a:prstGeom>
          <a:noFill/>
        </p:spPr>
        <p:txBody>
          <a:bodyPr wrap="none" rtlCol="0">
            <a:spAutoFit/>
          </a:bodyPr>
          <a:lstStyle/>
          <a:p>
            <a:r>
              <a:rPr lang="pl-PL"/>
              <a:t>Kotlin</a:t>
            </a:r>
          </a:p>
        </p:txBody>
      </p:sp>
      <p:sp>
        <p:nvSpPr>
          <p:cNvPr id="9" name="pole tekstowe 8">
            <a:extLst>
              <a:ext uri="{FF2B5EF4-FFF2-40B4-BE49-F238E27FC236}">
                <a16:creationId xmlns:a16="http://schemas.microsoft.com/office/drawing/2014/main" id="{DDE90251-AF8A-4086-A8DA-ACD42EFCE4D5}"/>
              </a:ext>
            </a:extLst>
          </p:cNvPr>
          <p:cNvSpPr txBox="1"/>
          <p:nvPr/>
        </p:nvSpPr>
        <p:spPr>
          <a:xfrm>
            <a:off x="10131356" y="3429000"/>
            <a:ext cx="737702" cy="369332"/>
          </a:xfrm>
          <a:prstGeom prst="rect">
            <a:avLst/>
          </a:prstGeom>
          <a:noFill/>
        </p:spPr>
        <p:txBody>
          <a:bodyPr wrap="none" rtlCol="0">
            <a:spAutoFit/>
          </a:bodyPr>
          <a:lstStyle/>
          <a:p>
            <a:r>
              <a:rPr lang="pl-PL"/>
              <a:t>Java</a:t>
            </a:r>
          </a:p>
        </p:txBody>
      </p:sp>
      <p:sp>
        <p:nvSpPr>
          <p:cNvPr id="10" name="pole tekstowe 9">
            <a:extLst>
              <a:ext uri="{FF2B5EF4-FFF2-40B4-BE49-F238E27FC236}">
                <a16:creationId xmlns:a16="http://schemas.microsoft.com/office/drawing/2014/main" id="{DE096876-C24F-4639-8949-ECADDB7E33E6}"/>
              </a:ext>
            </a:extLst>
          </p:cNvPr>
          <p:cNvSpPr txBox="1"/>
          <p:nvPr/>
        </p:nvSpPr>
        <p:spPr>
          <a:xfrm>
            <a:off x="7540428" y="5475470"/>
            <a:ext cx="1117614" cy="369332"/>
          </a:xfrm>
          <a:prstGeom prst="rect">
            <a:avLst/>
          </a:prstGeom>
          <a:noFill/>
        </p:spPr>
        <p:txBody>
          <a:bodyPr wrap="none" rtlCol="0">
            <a:spAutoFit/>
          </a:bodyPr>
          <a:lstStyle/>
          <a:p>
            <a:r>
              <a:rPr lang="pl-PL"/>
              <a:t>Firebase</a:t>
            </a:r>
          </a:p>
        </p:txBody>
      </p:sp>
      <p:pic>
        <p:nvPicPr>
          <p:cNvPr id="1028" name="Picture 4" descr="Jetstax – Opinie użytkowników i ekspertów - 2022">
            <a:extLst>
              <a:ext uri="{FF2B5EF4-FFF2-40B4-BE49-F238E27FC236}">
                <a16:creationId xmlns:a16="http://schemas.microsoft.com/office/drawing/2014/main" id="{64462020-EEE5-408E-AB9B-CE72DE4E2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131" y="4272391"/>
            <a:ext cx="2776151" cy="832845"/>
          </a:xfrm>
          <a:prstGeom prst="rect">
            <a:avLst/>
          </a:prstGeom>
          <a:noFill/>
          <a:extLst>
            <a:ext uri="{909E8E84-426E-40DD-AFC4-6F175D3DCCD1}">
              <a14:hiddenFill xmlns:a14="http://schemas.microsoft.com/office/drawing/2010/main">
                <a:solidFill>
                  <a:srgbClr val="FFFFFF"/>
                </a:solidFill>
              </a14:hiddenFill>
            </a:ext>
          </a:extLst>
        </p:spPr>
      </p:pic>
      <p:sp>
        <p:nvSpPr>
          <p:cNvPr id="12" name="pole tekstowe 11">
            <a:extLst>
              <a:ext uri="{FF2B5EF4-FFF2-40B4-BE49-F238E27FC236}">
                <a16:creationId xmlns:a16="http://schemas.microsoft.com/office/drawing/2014/main" id="{EB9F5DAD-E202-45E5-B1B1-BB59C9EC7007}"/>
              </a:ext>
            </a:extLst>
          </p:cNvPr>
          <p:cNvSpPr txBox="1"/>
          <p:nvPr/>
        </p:nvSpPr>
        <p:spPr>
          <a:xfrm>
            <a:off x="9941399" y="5485712"/>
            <a:ext cx="960519" cy="369332"/>
          </a:xfrm>
          <a:prstGeom prst="rect">
            <a:avLst/>
          </a:prstGeom>
          <a:noFill/>
        </p:spPr>
        <p:txBody>
          <a:bodyPr wrap="none" rtlCol="0">
            <a:spAutoFit/>
          </a:bodyPr>
          <a:lstStyle/>
          <a:p>
            <a:r>
              <a:rPr lang="pl-PL"/>
              <a:t>Jetstax</a:t>
            </a:r>
          </a:p>
        </p:txBody>
      </p:sp>
    </p:spTree>
    <p:extLst>
      <p:ext uri="{BB962C8B-B14F-4D97-AF65-F5344CB8AC3E}">
        <p14:creationId xmlns:p14="http://schemas.microsoft.com/office/powerpoint/2010/main" val="286080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053BBF-DC09-4EB7-B8A1-33BF925ACE3D}"/>
              </a:ext>
            </a:extLst>
          </p:cNvPr>
          <p:cNvSpPr>
            <a:spLocks noGrp="1"/>
          </p:cNvSpPr>
          <p:nvPr>
            <p:ph type="title"/>
          </p:nvPr>
        </p:nvSpPr>
        <p:spPr>
          <a:xfrm>
            <a:off x="1066800" y="642594"/>
            <a:ext cx="10058400" cy="1371600"/>
          </a:xfrm>
        </p:spPr>
        <p:txBody>
          <a:bodyPr/>
          <a:lstStyle/>
          <a:p>
            <a:pPr algn="ctr"/>
            <a:r>
              <a:rPr lang="pl-PL"/>
              <a:t>Design</a:t>
            </a:r>
          </a:p>
        </p:txBody>
      </p:sp>
      <p:pic>
        <p:nvPicPr>
          <p:cNvPr id="6" name="Symbol zastępczy zawartości 5">
            <a:extLst>
              <a:ext uri="{FF2B5EF4-FFF2-40B4-BE49-F238E27FC236}">
                <a16:creationId xmlns:a16="http://schemas.microsoft.com/office/drawing/2014/main" id="{59E61CF8-CCF0-4EB6-A115-5E79CC390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1978" y="601279"/>
            <a:ext cx="2594919" cy="5614127"/>
          </a:xfrm>
        </p:spPr>
      </p:pic>
      <p:pic>
        <p:nvPicPr>
          <p:cNvPr id="10" name="Obraz 9">
            <a:extLst>
              <a:ext uri="{FF2B5EF4-FFF2-40B4-BE49-F238E27FC236}">
                <a16:creationId xmlns:a16="http://schemas.microsoft.com/office/drawing/2014/main" id="{307C4B66-D65A-4C6D-B682-50BC308E9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592" y="642595"/>
            <a:ext cx="2721431" cy="5572812"/>
          </a:xfrm>
          <a:prstGeom prst="rect">
            <a:avLst/>
          </a:prstGeom>
        </p:spPr>
      </p:pic>
      <p:sp>
        <p:nvSpPr>
          <p:cNvPr id="11" name="pole tekstowe 10">
            <a:extLst>
              <a:ext uri="{FF2B5EF4-FFF2-40B4-BE49-F238E27FC236}">
                <a16:creationId xmlns:a16="http://schemas.microsoft.com/office/drawing/2014/main" id="{6D79B221-6F69-4DF3-AFED-DDFF7596A792}"/>
              </a:ext>
            </a:extLst>
          </p:cNvPr>
          <p:cNvSpPr txBox="1"/>
          <p:nvPr/>
        </p:nvSpPr>
        <p:spPr>
          <a:xfrm>
            <a:off x="4282531" y="1970988"/>
            <a:ext cx="3193535" cy="2585323"/>
          </a:xfrm>
          <a:prstGeom prst="rect">
            <a:avLst/>
          </a:prstGeom>
          <a:noFill/>
        </p:spPr>
        <p:txBody>
          <a:bodyPr wrap="square" rtlCol="0">
            <a:spAutoFit/>
          </a:bodyPr>
          <a:lstStyle/>
          <a:p>
            <a:pPr algn="ctr"/>
            <a:r>
              <a:rPr lang="pl-PL"/>
              <a:t>Ekran kalendarza, przechowywujący zarazem timery ułatwiające optymalizację zysku w grze. Zarazem miejsce w którym nastawiamy codzienne przypomnienia w postaci notyfikacji.</a:t>
            </a:r>
          </a:p>
        </p:txBody>
      </p:sp>
      <p:cxnSp>
        <p:nvCxnSpPr>
          <p:cNvPr id="13" name="Łącznik prosty ze strzałką 12">
            <a:extLst>
              <a:ext uri="{FF2B5EF4-FFF2-40B4-BE49-F238E27FC236}">
                <a16:creationId xmlns:a16="http://schemas.microsoft.com/office/drawing/2014/main" id="{942CCE01-062D-4109-B571-1C6F73924934}"/>
              </a:ext>
            </a:extLst>
          </p:cNvPr>
          <p:cNvCxnSpPr/>
          <p:nvPr/>
        </p:nvCxnSpPr>
        <p:spPr>
          <a:xfrm flipH="1" flipV="1">
            <a:off x="4020064" y="1819460"/>
            <a:ext cx="524933" cy="389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pole tekstowe 15">
            <a:extLst>
              <a:ext uri="{FF2B5EF4-FFF2-40B4-BE49-F238E27FC236}">
                <a16:creationId xmlns:a16="http://schemas.microsoft.com/office/drawing/2014/main" id="{88C0108B-8E9B-4761-9166-F3997937A5F7}"/>
              </a:ext>
            </a:extLst>
          </p:cNvPr>
          <p:cNvSpPr txBox="1"/>
          <p:nvPr/>
        </p:nvSpPr>
        <p:spPr>
          <a:xfrm flipH="1">
            <a:off x="5947902" y="5300638"/>
            <a:ext cx="2026325" cy="646331"/>
          </a:xfrm>
          <a:prstGeom prst="rect">
            <a:avLst/>
          </a:prstGeom>
          <a:noFill/>
        </p:spPr>
        <p:txBody>
          <a:bodyPr wrap="square" rtlCol="0">
            <a:spAutoFit/>
          </a:bodyPr>
          <a:lstStyle/>
          <a:p>
            <a:r>
              <a:rPr lang="pl-PL"/>
              <a:t>Ekran logowania</a:t>
            </a:r>
          </a:p>
        </p:txBody>
      </p:sp>
      <p:cxnSp>
        <p:nvCxnSpPr>
          <p:cNvPr id="18" name="Łącznik prosty ze strzałką 17">
            <a:extLst>
              <a:ext uri="{FF2B5EF4-FFF2-40B4-BE49-F238E27FC236}">
                <a16:creationId xmlns:a16="http://schemas.microsoft.com/office/drawing/2014/main" id="{0115E02F-BAC5-4140-BBE1-23077A94418B}"/>
              </a:ext>
            </a:extLst>
          </p:cNvPr>
          <p:cNvCxnSpPr/>
          <p:nvPr/>
        </p:nvCxnSpPr>
        <p:spPr>
          <a:xfrm flipV="1">
            <a:off x="7282249" y="4777946"/>
            <a:ext cx="811426" cy="659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9922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ymbol zastępczy zawartości 5">
            <a:extLst>
              <a:ext uri="{FF2B5EF4-FFF2-40B4-BE49-F238E27FC236}">
                <a16:creationId xmlns:a16="http://schemas.microsoft.com/office/drawing/2014/main" id="{C9176980-CBC7-487F-BAA7-49FD50F968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081" y="580767"/>
            <a:ext cx="2678970" cy="5804437"/>
          </a:xfrm>
        </p:spPr>
      </p:pic>
      <p:sp>
        <p:nvSpPr>
          <p:cNvPr id="4" name="Symbol zastępczy daty 3">
            <a:extLst>
              <a:ext uri="{FF2B5EF4-FFF2-40B4-BE49-F238E27FC236}">
                <a16:creationId xmlns:a16="http://schemas.microsoft.com/office/drawing/2014/main" id="{8EFA1FF7-9A68-4B08-9CFA-33B8865EB0C7}"/>
              </a:ext>
            </a:extLst>
          </p:cNvPr>
          <p:cNvSpPr>
            <a:spLocks noGrp="1"/>
          </p:cNvSpPr>
          <p:nvPr>
            <p:ph type="dt" sz="half" idx="10"/>
          </p:nvPr>
        </p:nvSpPr>
        <p:spPr/>
        <p:txBody>
          <a:bodyPr/>
          <a:lstStyle/>
          <a:p>
            <a:pPr rtl="0"/>
            <a:fld id="{1B23B4D2-AC56-4E03-B584-C7EE294BDCA4}" type="datetime1">
              <a:rPr lang="pl-PL" smtClean="0"/>
              <a:t>24.03.2022</a:t>
            </a:fld>
            <a:endParaRPr lang="en-US" dirty="0"/>
          </a:p>
        </p:txBody>
      </p:sp>
      <p:pic>
        <p:nvPicPr>
          <p:cNvPr id="16" name="Obraz 15">
            <a:extLst>
              <a:ext uri="{FF2B5EF4-FFF2-40B4-BE49-F238E27FC236}">
                <a16:creationId xmlns:a16="http://schemas.microsoft.com/office/drawing/2014/main" id="{31F120F9-18BF-4C29-9BDF-8420C96AB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141" y="580768"/>
            <a:ext cx="2678970" cy="5820032"/>
          </a:xfrm>
          <a:prstGeom prst="rect">
            <a:avLst/>
          </a:prstGeom>
        </p:spPr>
      </p:pic>
      <p:sp>
        <p:nvSpPr>
          <p:cNvPr id="17" name="pole tekstowe 16">
            <a:extLst>
              <a:ext uri="{FF2B5EF4-FFF2-40B4-BE49-F238E27FC236}">
                <a16:creationId xmlns:a16="http://schemas.microsoft.com/office/drawing/2014/main" id="{84FB3AE0-0D21-480B-A1E6-D22E2AA17345}"/>
              </a:ext>
            </a:extLst>
          </p:cNvPr>
          <p:cNvSpPr txBox="1"/>
          <p:nvPr/>
        </p:nvSpPr>
        <p:spPr>
          <a:xfrm>
            <a:off x="4626876" y="1922909"/>
            <a:ext cx="2776151" cy="923330"/>
          </a:xfrm>
          <a:prstGeom prst="rect">
            <a:avLst/>
          </a:prstGeom>
          <a:noFill/>
        </p:spPr>
        <p:txBody>
          <a:bodyPr wrap="square" rtlCol="0">
            <a:spAutoFit/>
          </a:bodyPr>
          <a:lstStyle/>
          <a:p>
            <a:pPr algn="ctr"/>
            <a:r>
              <a:rPr lang="pl-PL"/>
              <a:t>Menu wyboru wszystkich postaci w grze</a:t>
            </a:r>
          </a:p>
        </p:txBody>
      </p:sp>
      <p:cxnSp>
        <p:nvCxnSpPr>
          <p:cNvPr id="19" name="Łącznik prosty ze strzałką 18">
            <a:extLst>
              <a:ext uri="{FF2B5EF4-FFF2-40B4-BE49-F238E27FC236}">
                <a16:creationId xmlns:a16="http://schemas.microsoft.com/office/drawing/2014/main" id="{0C051191-67F3-46CB-ABC4-B80DF8E3BE5C}"/>
              </a:ext>
            </a:extLst>
          </p:cNvPr>
          <p:cNvCxnSpPr>
            <a:cxnSpLocks/>
          </p:cNvCxnSpPr>
          <p:nvPr/>
        </p:nvCxnSpPr>
        <p:spPr>
          <a:xfrm flipH="1" flipV="1">
            <a:off x="4324865" y="1458097"/>
            <a:ext cx="733167" cy="5684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pole tekstowe 20">
            <a:extLst>
              <a:ext uri="{FF2B5EF4-FFF2-40B4-BE49-F238E27FC236}">
                <a16:creationId xmlns:a16="http://schemas.microsoft.com/office/drawing/2014/main" id="{4C7ABC29-4775-4536-BDB9-B6822ECBA50C}"/>
              </a:ext>
            </a:extLst>
          </p:cNvPr>
          <p:cNvSpPr txBox="1"/>
          <p:nvPr/>
        </p:nvSpPr>
        <p:spPr>
          <a:xfrm>
            <a:off x="5362084" y="4151870"/>
            <a:ext cx="2040943" cy="369332"/>
          </a:xfrm>
          <a:prstGeom prst="rect">
            <a:avLst/>
          </a:prstGeom>
          <a:noFill/>
        </p:spPr>
        <p:txBody>
          <a:bodyPr wrap="none" rtlCol="0">
            <a:spAutoFit/>
          </a:bodyPr>
          <a:lstStyle/>
          <a:p>
            <a:r>
              <a:rPr lang="pl-PL"/>
              <a:t>Podgląd postaci</a:t>
            </a:r>
          </a:p>
        </p:txBody>
      </p:sp>
      <p:cxnSp>
        <p:nvCxnSpPr>
          <p:cNvPr id="23" name="Łącznik prosty ze strzałką 22">
            <a:extLst>
              <a:ext uri="{FF2B5EF4-FFF2-40B4-BE49-F238E27FC236}">
                <a16:creationId xmlns:a16="http://schemas.microsoft.com/office/drawing/2014/main" id="{4E53DAD7-A260-4869-B26C-399A43D63AC4}"/>
              </a:ext>
            </a:extLst>
          </p:cNvPr>
          <p:cNvCxnSpPr>
            <a:cxnSpLocks/>
            <a:stCxn id="21" idx="3"/>
          </p:cNvCxnSpPr>
          <p:nvPr/>
        </p:nvCxnSpPr>
        <p:spPr>
          <a:xfrm flipV="1">
            <a:off x="7403027" y="3575222"/>
            <a:ext cx="752432" cy="7613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47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ymbol zastępczy zawartości 5">
            <a:extLst>
              <a:ext uri="{FF2B5EF4-FFF2-40B4-BE49-F238E27FC236}">
                <a16:creationId xmlns:a16="http://schemas.microsoft.com/office/drawing/2014/main" id="{57134268-EB2E-49ED-982D-7A6F01EABB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508" y="576648"/>
            <a:ext cx="2625458" cy="5697425"/>
          </a:xfrm>
        </p:spPr>
      </p:pic>
      <p:pic>
        <p:nvPicPr>
          <p:cNvPr id="8" name="Obraz 7">
            <a:extLst>
              <a:ext uri="{FF2B5EF4-FFF2-40B4-BE49-F238E27FC236}">
                <a16:creationId xmlns:a16="http://schemas.microsoft.com/office/drawing/2014/main" id="{160D4E30-4C92-42BC-97DB-480584757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469" y="576648"/>
            <a:ext cx="2625459" cy="5704703"/>
          </a:xfrm>
          <a:prstGeom prst="rect">
            <a:avLst/>
          </a:prstGeom>
        </p:spPr>
      </p:pic>
      <p:sp>
        <p:nvSpPr>
          <p:cNvPr id="9" name="pole tekstowe 8">
            <a:extLst>
              <a:ext uri="{FF2B5EF4-FFF2-40B4-BE49-F238E27FC236}">
                <a16:creationId xmlns:a16="http://schemas.microsoft.com/office/drawing/2014/main" id="{B8292BCC-0925-4405-A856-2476812441F0}"/>
              </a:ext>
            </a:extLst>
          </p:cNvPr>
          <p:cNvSpPr txBox="1"/>
          <p:nvPr/>
        </p:nvSpPr>
        <p:spPr>
          <a:xfrm>
            <a:off x="4390768" y="1771134"/>
            <a:ext cx="1885453" cy="369332"/>
          </a:xfrm>
          <a:prstGeom prst="rect">
            <a:avLst/>
          </a:prstGeom>
          <a:noFill/>
        </p:spPr>
        <p:txBody>
          <a:bodyPr wrap="none" rtlCol="0">
            <a:spAutoFit/>
          </a:bodyPr>
          <a:lstStyle/>
          <a:p>
            <a:r>
              <a:rPr lang="pl-PL"/>
              <a:t>Menu eventów</a:t>
            </a:r>
          </a:p>
        </p:txBody>
      </p:sp>
      <p:cxnSp>
        <p:nvCxnSpPr>
          <p:cNvPr id="11" name="Łącznik prosty ze strzałką 10">
            <a:extLst>
              <a:ext uri="{FF2B5EF4-FFF2-40B4-BE49-F238E27FC236}">
                <a16:creationId xmlns:a16="http://schemas.microsoft.com/office/drawing/2014/main" id="{D489396B-D999-4169-8E07-A1E12C95EA65}"/>
              </a:ext>
            </a:extLst>
          </p:cNvPr>
          <p:cNvCxnSpPr/>
          <p:nvPr/>
        </p:nvCxnSpPr>
        <p:spPr>
          <a:xfrm flipH="1" flipV="1">
            <a:off x="4020065" y="1491049"/>
            <a:ext cx="370703" cy="3789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pole tekstowe 11">
            <a:extLst>
              <a:ext uri="{FF2B5EF4-FFF2-40B4-BE49-F238E27FC236}">
                <a16:creationId xmlns:a16="http://schemas.microsoft.com/office/drawing/2014/main" id="{4C3D55FA-6E59-48B8-A652-B57FEA7FE647}"/>
              </a:ext>
            </a:extLst>
          </p:cNvPr>
          <p:cNvSpPr txBox="1"/>
          <p:nvPr/>
        </p:nvSpPr>
        <p:spPr>
          <a:xfrm>
            <a:off x="5333494" y="2940908"/>
            <a:ext cx="2002471" cy="369332"/>
          </a:xfrm>
          <a:prstGeom prst="rect">
            <a:avLst/>
          </a:prstGeom>
          <a:noFill/>
        </p:spPr>
        <p:txBody>
          <a:bodyPr wrap="none" rtlCol="0">
            <a:spAutoFit/>
          </a:bodyPr>
          <a:lstStyle/>
          <a:p>
            <a:r>
              <a:rPr lang="pl-PL"/>
              <a:t>Podgląd eventu</a:t>
            </a:r>
          </a:p>
        </p:txBody>
      </p:sp>
      <p:cxnSp>
        <p:nvCxnSpPr>
          <p:cNvPr id="14" name="Łącznik prosty ze strzałką 13">
            <a:extLst>
              <a:ext uri="{FF2B5EF4-FFF2-40B4-BE49-F238E27FC236}">
                <a16:creationId xmlns:a16="http://schemas.microsoft.com/office/drawing/2014/main" id="{6013959C-D29E-4470-BD03-3FD7C5F31192}"/>
              </a:ext>
            </a:extLst>
          </p:cNvPr>
          <p:cNvCxnSpPr>
            <a:cxnSpLocks/>
            <a:stCxn id="12" idx="3"/>
          </p:cNvCxnSpPr>
          <p:nvPr/>
        </p:nvCxnSpPr>
        <p:spPr>
          <a:xfrm flipV="1">
            <a:off x="7335965" y="2809103"/>
            <a:ext cx="580597" cy="3164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938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stokąt 4">
            <a:extLst>
              <a:ext uri="{FF2B5EF4-FFF2-40B4-BE49-F238E27FC236}">
                <a16:creationId xmlns:a16="http://schemas.microsoft.com/office/drawing/2014/main" id="{11929BBB-4406-4B1A-8EE0-C86F43E306D2}"/>
              </a:ext>
            </a:extLst>
          </p:cNvPr>
          <p:cNvSpPr/>
          <p:nvPr/>
        </p:nvSpPr>
        <p:spPr>
          <a:xfrm>
            <a:off x="1124465" y="2215978"/>
            <a:ext cx="3043881" cy="37070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l-PL"/>
          </a:p>
        </p:txBody>
      </p:sp>
      <p:sp>
        <p:nvSpPr>
          <p:cNvPr id="2" name="Tytuł 1">
            <a:extLst>
              <a:ext uri="{FF2B5EF4-FFF2-40B4-BE49-F238E27FC236}">
                <a16:creationId xmlns:a16="http://schemas.microsoft.com/office/drawing/2014/main" id="{0FD77C2F-C847-43DD-B3A4-C255F7CB076C}"/>
              </a:ext>
            </a:extLst>
          </p:cNvPr>
          <p:cNvSpPr>
            <a:spLocks noGrp="1"/>
          </p:cNvSpPr>
          <p:nvPr>
            <p:ph type="title"/>
          </p:nvPr>
        </p:nvSpPr>
        <p:spPr/>
        <p:txBody>
          <a:bodyPr/>
          <a:lstStyle/>
          <a:p>
            <a:r>
              <a:rPr lang="pl-PL"/>
              <a:t>Harmonogram prac</a:t>
            </a:r>
          </a:p>
        </p:txBody>
      </p:sp>
      <p:sp>
        <p:nvSpPr>
          <p:cNvPr id="3" name="Symbol zastępczy zawartości 2">
            <a:extLst>
              <a:ext uri="{FF2B5EF4-FFF2-40B4-BE49-F238E27FC236}">
                <a16:creationId xmlns:a16="http://schemas.microsoft.com/office/drawing/2014/main" id="{35465F37-385A-4C97-8E9B-4DE35901D4A3}"/>
              </a:ext>
            </a:extLst>
          </p:cNvPr>
          <p:cNvSpPr>
            <a:spLocks noGrp="1"/>
          </p:cNvSpPr>
          <p:nvPr>
            <p:ph idx="1"/>
          </p:nvPr>
        </p:nvSpPr>
        <p:spPr>
          <a:xfrm>
            <a:off x="1124465" y="2215978"/>
            <a:ext cx="3043881" cy="3849624"/>
          </a:xfrm>
        </p:spPr>
        <p:txBody>
          <a:bodyPr>
            <a:normAutofit lnSpcReduction="10000"/>
          </a:bodyPr>
          <a:lstStyle/>
          <a:p>
            <a:pPr marL="0" indent="0">
              <a:buNone/>
            </a:pPr>
            <a:r>
              <a:rPr lang="pl-PL" sz="1800" b="1"/>
              <a:t>Faza pierwsza – Backend</a:t>
            </a:r>
          </a:p>
          <a:p>
            <a:pPr algn="l">
              <a:buFont typeface="Arial" panose="020B0604020202020204" pitchFamily="34" charset="0"/>
              <a:buChar char="•"/>
            </a:pPr>
            <a:r>
              <a:rPr lang="pl-PL" sz="1700" b="0" i="0">
                <a:effectLst/>
                <a:latin typeface="+mj-lt"/>
              </a:rPr>
              <a:t>Nauka Kotlina w celu stworzenia pierwszego prototypu (10-24.03)</a:t>
            </a:r>
          </a:p>
          <a:p>
            <a:pPr algn="l">
              <a:buFont typeface="Arial" panose="020B0604020202020204" pitchFamily="34" charset="0"/>
              <a:buChar char="•"/>
            </a:pPr>
            <a:r>
              <a:rPr lang="pl-PL" sz="1700" b="0" i="0">
                <a:effectLst/>
                <a:latin typeface="+mj-lt"/>
              </a:rPr>
              <a:t>Struktura aplikacji, pierwszy uruchomiony build (31.03)</a:t>
            </a:r>
          </a:p>
          <a:p>
            <a:pPr algn="l">
              <a:buFont typeface="Arial" panose="020B0604020202020204" pitchFamily="34" charset="0"/>
              <a:buChar char="•"/>
            </a:pPr>
            <a:r>
              <a:rPr lang="pl-PL" sz="1700" b="0" i="0">
                <a:effectLst/>
                <a:latin typeface="+mj-lt"/>
              </a:rPr>
              <a:t>Tworzenie konta, rejestracja (7.04)</a:t>
            </a:r>
          </a:p>
          <a:p>
            <a:pPr algn="l">
              <a:buFont typeface="Arial" panose="020B0604020202020204" pitchFamily="34" charset="0"/>
              <a:buChar char="•"/>
            </a:pPr>
            <a:r>
              <a:rPr lang="pl-PL" sz="1700" b="0" i="0">
                <a:effectLst/>
                <a:latin typeface="+mj-lt"/>
              </a:rPr>
              <a:t>Skrypt tworzenia kompozycji postaci (14.04)</a:t>
            </a:r>
          </a:p>
          <a:p>
            <a:endParaRPr lang="pl-PL" sz="1600"/>
          </a:p>
        </p:txBody>
      </p:sp>
      <p:sp>
        <p:nvSpPr>
          <p:cNvPr id="6" name="Prostokąt 5">
            <a:extLst>
              <a:ext uri="{FF2B5EF4-FFF2-40B4-BE49-F238E27FC236}">
                <a16:creationId xmlns:a16="http://schemas.microsoft.com/office/drawing/2014/main" id="{BE978673-2D01-42A7-92F7-643DFE104094}"/>
              </a:ext>
            </a:extLst>
          </p:cNvPr>
          <p:cNvSpPr/>
          <p:nvPr/>
        </p:nvSpPr>
        <p:spPr>
          <a:xfrm>
            <a:off x="4574059" y="2215978"/>
            <a:ext cx="3043881" cy="37070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b="1" i="0">
                <a:solidFill>
                  <a:schemeClr val="tx1"/>
                </a:solidFill>
                <a:effectLst/>
                <a:latin typeface="+mj-lt"/>
              </a:rPr>
              <a:t>Faza druga – Frontend</a:t>
            </a:r>
            <a:br>
              <a:rPr lang="pl-PL" b="1" i="0">
                <a:solidFill>
                  <a:schemeClr val="tx1"/>
                </a:solidFill>
                <a:effectLst/>
                <a:latin typeface="+mj-lt"/>
              </a:rPr>
            </a:br>
            <a:endParaRPr lang="pl-PL" b="1" i="0">
              <a:solidFill>
                <a:schemeClr val="tx1"/>
              </a:solidFill>
              <a:effectLst/>
              <a:latin typeface="+mj-lt"/>
            </a:endParaRPr>
          </a:p>
          <a:p>
            <a:pPr algn="l">
              <a:buFont typeface="Arial" panose="020B0604020202020204" pitchFamily="34" charset="0"/>
              <a:buChar char="•"/>
            </a:pPr>
            <a:r>
              <a:rPr lang="pl-PL" sz="1700" b="0" i="0">
                <a:solidFill>
                  <a:schemeClr val="tx1"/>
                </a:solidFill>
                <a:effectLst/>
                <a:latin typeface="+mj-lt"/>
              </a:rPr>
              <a:t> Praca nad grafikami, skończenie designu (21.04)</a:t>
            </a:r>
          </a:p>
          <a:p>
            <a:pPr algn="l">
              <a:buFont typeface="Arial" panose="020B0604020202020204" pitchFamily="34" charset="0"/>
              <a:buChar char="•"/>
            </a:pPr>
            <a:r>
              <a:rPr lang="pl-PL" sz="1700" b="0" i="0">
                <a:solidFill>
                  <a:schemeClr val="tx1"/>
                </a:solidFill>
                <a:effectLst/>
                <a:latin typeface="+mj-lt"/>
              </a:rPr>
              <a:t> Tworzenie poszczególnych funkcjonalności od strony użytkownika (28.04)</a:t>
            </a:r>
          </a:p>
          <a:p>
            <a:pPr algn="l">
              <a:buFont typeface="Arial" panose="020B0604020202020204" pitchFamily="34" charset="0"/>
              <a:buChar char="•"/>
            </a:pPr>
            <a:r>
              <a:rPr lang="pl-PL" sz="1700" b="0" i="0">
                <a:solidFill>
                  <a:schemeClr val="tx1"/>
                </a:solidFill>
                <a:effectLst/>
                <a:latin typeface="+mj-lt"/>
              </a:rPr>
              <a:t> Animacje i połączenie aplikacji backendowych z frontendowymi (5.05)</a:t>
            </a:r>
          </a:p>
          <a:p>
            <a:pPr algn="ctr"/>
            <a:endParaRPr lang="pl-PL">
              <a:solidFill>
                <a:schemeClr val="tx1"/>
              </a:solidFill>
              <a:latin typeface="+mj-lt"/>
            </a:endParaRPr>
          </a:p>
        </p:txBody>
      </p:sp>
      <p:sp>
        <p:nvSpPr>
          <p:cNvPr id="7" name="Prostokąt 6">
            <a:extLst>
              <a:ext uri="{FF2B5EF4-FFF2-40B4-BE49-F238E27FC236}">
                <a16:creationId xmlns:a16="http://schemas.microsoft.com/office/drawing/2014/main" id="{910F3B72-1971-49CE-928C-54114D1CA182}"/>
              </a:ext>
            </a:extLst>
          </p:cNvPr>
          <p:cNvSpPr/>
          <p:nvPr/>
        </p:nvSpPr>
        <p:spPr>
          <a:xfrm>
            <a:off x="8023653" y="2215977"/>
            <a:ext cx="3043881" cy="37070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pl-PL" b="1" i="0">
                <a:solidFill>
                  <a:schemeClr val="tx1"/>
                </a:solidFill>
                <a:effectLst/>
                <a:latin typeface="+mj-lt"/>
              </a:rPr>
              <a:t>Faza trzecia – Networking</a:t>
            </a:r>
          </a:p>
          <a:p>
            <a:pPr algn="l"/>
            <a:endParaRPr lang="pl-PL" b="1" i="0">
              <a:solidFill>
                <a:schemeClr val="tx1"/>
              </a:solidFill>
              <a:effectLst/>
              <a:latin typeface="+mj-lt"/>
            </a:endParaRPr>
          </a:p>
          <a:p>
            <a:pPr algn="l">
              <a:buFont typeface="Arial" panose="020B0604020202020204" pitchFamily="34" charset="0"/>
              <a:buChar char="•"/>
            </a:pPr>
            <a:r>
              <a:rPr lang="pl-PL" b="0" i="0">
                <a:solidFill>
                  <a:schemeClr val="tx1"/>
                </a:solidFill>
                <a:effectLst/>
                <a:latin typeface="+mj-lt"/>
              </a:rPr>
              <a:t> Konfiguracja serwera, tworzenie bazy danych, praca z frameworkiem (19.06)</a:t>
            </a:r>
          </a:p>
          <a:p>
            <a:pPr algn="l">
              <a:buFont typeface="Arial" panose="020B0604020202020204" pitchFamily="34" charset="0"/>
              <a:buChar char="•"/>
            </a:pPr>
            <a:r>
              <a:rPr lang="pl-PL" b="0" i="0">
                <a:solidFill>
                  <a:schemeClr val="tx1"/>
                </a:solidFill>
                <a:effectLst/>
                <a:latin typeface="+mj-lt"/>
              </a:rPr>
              <a:t> Konfiguracja relacji aplikacja-chmura (koniec czerwca)</a:t>
            </a:r>
          </a:p>
        </p:txBody>
      </p:sp>
    </p:spTree>
    <p:extLst>
      <p:ext uri="{BB962C8B-B14F-4D97-AF65-F5344CB8AC3E}">
        <p14:creationId xmlns:p14="http://schemas.microsoft.com/office/powerpoint/2010/main" val="425400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A9623B-8A46-4397-BE98-2E6662900437}"/>
              </a:ext>
            </a:extLst>
          </p:cNvPr>
          <p:cNvSpPr>
            <a:spLocks noGrp="1"/>
          </p:cNvSpPr>
          <p:nvPr>
            <p:ph type="title"/>
          </p:nvPr>
        </p:nvSpPr>
        <p:spPr/>
        <p:txBody>
          <a:bodyPr/>
          <a:lstStyle/>
          <a:p>
            <a:r>
              <a:rPr lang="pl-PL"/>
              <a:t>Dziękuję za uwagę</a:t>
            </a:r>
          </a:p>
        </p:txBody>
      </p:sp>
      <p:sp>
        <p:nvSpPr>
          <p:cNvPr id="3" name="Symbol zastępczy zawartości 2">
            <a:extLst>
              <a:ext uri="{FF2B5EF4-FFF2-40B4-BE49-F238E27FC236}">
                <a16:creationId xmlns:a16="http://schemas.microsoft.com/office/drawing/2014/main" id="{63A86904-0D17-4961-B2BC-309029B2F67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1801956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44_TF78438558" id="{656982CE-918E-475A-B40A-5C9C63D77659}" vid="{35A616ED-4F32-4850-9933-730FF490343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{22D282D6-BD39-4D34-80CF-F3D1057FEFAD}tf78438558_win32</Template>
  <TotalTime>28</TotalTime>
  <Words>401</Words>
  <Application>Microsoft Office PowerPoint</Application>
  <PresentationFormat>Panoramiczny</PresentationFormat>
  <Paragraphs>33</Paragraphs>
  <Slides>8</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8</vt:i4>
      </vt:variant>
    </vt:vector>
  </HeadingPairs>
  <TitlesOfParts>
    <vt:vector size="14" baseType="lpstr">
      <vt:lpstr>-apple-system</vt:lpstr>
      <vt:lpstr>Arial</vt:lpstr>
      <vt:lpstr>Calibri</vt:lpstr>
      <vt:lpstr>Century Gothic</vt:lpstr>
      <vt:lpstr>Garamond</vt:lpstr>
      <vt:lpstr>SavonVTI</vt:lpstr>
      <vt:lpstr>Genshin companion app</vt:lpstr>
      <vt:lpstr>Zamysł projektu</vt:lpstr>
      <vt:lpstr>Wykorzystane technologie</vt:lpstr>
      <vt:lpstr>Design</vt:lpstr>
      <vt:lpstr>Prezentacja programu PowerPoint</vt:lpstr>
      <vt:lpstr>Prezentacja programu PowerPoint</vt:lpstr>
      <vt:lpstr>Harmonogram prac</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Genshin companion app</dc:title>
  <dc:creator>Dawid Bożek</dc:creator>
  <cp:lastModifiedBy>Dawid Bożek</cp:lastModifiedBy>
  <cp:revision>1</cp:revision>
  <dcterms:created xsi:type="dcterms:W3CDTF">2022-03-24T06:54:40Z</dcterms:created>
  <dcterms:modified xsi:type="dcterms:W3CDTF">2022-03-24T07:23:07Z</dcterms:modified>
</cp:coreProperties>
</file>