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5AA6CC-74E4-4BF3-BFAC-54E7D247DB0D}">
  <a:tblStyle styleId="{E25AA6CC-74E4-4BF3-BFAC-54E7D247DB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Introduction to Strings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Part I</a:t>
            </a: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Lecture - 7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Operations (Deletion)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‘del’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keyword to unbind reference to a String.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Cannot delete a character from a String (Immutability)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73525" y="2160754"/>
            <a:ext cx="2536166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5045016" y="2160754"/>
            <a:ext cx="38224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am Baymax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NameError: name 's' is not defined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673525" y="4587705"/>
            <a:ext cx="2536166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 s[0]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045016" y="4587705"/>
            <a:ext cx="525151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TypeError: 'str' object doesn't support item deletion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Operations (Repetition)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‘*’ operator to repeat a String multiple times.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be used instead of loops.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Both will produce the same result.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197275" y="2587381"/>
            <a:ext cx="253616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 *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356251" y="2573410"/>
            <a:ext cx="513065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BaymaxI am BaymaxI am BaymaxI am Baymax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130599" y="4012356"/>
            <a:ext cx="312707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x in range(0,4):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print("Hi")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775575" y="4012356"/>
            <a:ext cx="320637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print("Hi\n"*4,end="")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8420551" y="3458358"/>
            <a:ext cx="979755" cy="1754326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Operations (Slicing)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913501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Slicing in Python is a feature that enables accessing parts of sequences like strings, tuples, and lists.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case of String, slicing means creating a substring from a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String[start: stop: step]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start: From which index to start, inclusive. If not set, default value is 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stop: At which index to stop slicing, exclusive. If not set, default value is last index of the String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step: Optional. How many step to take. If not set, default value is 1. 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1226138" y="4124615"/>
            <a:ext cx="2841325" cy="16004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print(s[2:4])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print(s[:4])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print(s[5:])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print(s[:])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print(s[2:9:2])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print(s[9:5:-1])</a:t>
            </a:r>
            <a:endParaRPr/>
          </a:p>
        </p:txBody>
      </p:sp>
      <p:graphicFrame>
        <p:nvGraphicFramePr>
          <p:cNvPr id="214" name="Google Shape;214;p24"/>
          <p:cNvGraphicFramePr/>
          <p:nvPr/>
        </p:nvGraphicFramePr>
        <p:xfrm>
          <a:off x="1226139" y="148223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{E25AA6CC-74E4-4BF3-BFAC-54E7D247DB0D}</a:tableStyleId>
              </a:tblPr>
              <a:tblGrid>
                <a:gridCol w="1077550"/>
                <a:gridCol w="459025"/>
                <a:gridCol w="579200"/>
                <a:gridCol w="957400"/>
                <a:gridCol w="768300"/>
                <a:gridCol w="768300"/>
                <a:gridCol w="768300"/>
                <a:gridCol w="768300"/>
                <a:gridCol w="768300"/>
                <a:gridCol w="768300"/>
                <a:gridCol w="768300"/>
                <a:gridCol w="768300"/>
              </a:tblGrid>
              <a:tr h="31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18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5" name="Google Shape;215;p24"/>
          <p:cNvSpPr txBox="1"/>
          <p:nvPr/>
        </p:nvSpPr>
        <p:spPr>
          <a:xfrm>
            <a:off x="4675337" y="4010701"/>
            <a:ext cx="2841325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Baymax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Baymax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amya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Checking String Membership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913501" y="1690687"/>
            <a:ext cx="10515600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keyword to find whether a String is present inside another String or not.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Syntax: String1 </a:t>
            </a: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String2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if String1 is present inside String2, the result will be </a:t>
            </a:r>
            <a:r>
              <a:rPr b="1" lang="en-US" sz="1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b="1" lang="en-US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Otherwise the result will be </a:t>
            </a: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Used in 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statement as condition.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example,</a:t>
            </a:r>
            <a:endParaRPr/>
          </a:p>
          <a:p>
            <a:pPr indent="-1714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1235374" y="3016251"/>
            <a:ext cx="2841325" cy="1169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"I am Baymax"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= "am"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print(s2 in s1)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 = "Hello"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print(s3 in s2)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750638" y="3022602"/>
            <a:ext cx="2841325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235374" y="4818867"/>
            <a:ext cx="4165301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"I am Baymax"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= "am"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s2 in s1: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print("Found")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print("Not found ")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5903163" y="4822329"/>
            <a:ext cx="2841325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838200" y="1535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is a sequence of Unicode characters.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Characters inside Strings are indexed and can be accessed using index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is immutable.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several basic operations of String.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Concatenation : Merges to 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Deletion: Unbinds the reference of a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Repetition: Repeats a String several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Slicing: Creates substring from a String</a:t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38200" y="14404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Escape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formatting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Functions of String class</a:t>
            </a:r>
            <a:endParaRPr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889" y="178618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546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Different types of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Built in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 Defined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Lambda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Recursion function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Why function?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958969" y="14978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Mutability of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 String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174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790036" y="1431985"/>
            <a:ext cx="10370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90036" y="1431985"/>
            <a:ext cx="108297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bytes representing Unicode Characters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using single quotes(ex. 'Hello') or double quotes(ex. "Hello")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Multiline Strings are represented using triple quotes. 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'''Welcome to Python.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Today we are going to learn Strings.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Are you excited?'''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character is also a String. For example: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'P' or "P" is not a character, it is a String.</a:t>
            </a:r>
            <a:endParaRPr/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sensitive. For example:</a:t>
            </a:r>
            <a:endParaRPr/>
          </a:p>
          <a:p>
            <a:pPr indent="0" lvl="2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"A" and "a" are two different Strings.</a:t>
            </a:r>
            <a:endParaRPr/>
          </a:p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is also a String. For example: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' ' is a String</a:t>
            </a:r>
            <a:endParaRPr/>
          </a:p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String ("" or '')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81003" y="2556451"/>
            <a:ext cx="29202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representation: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"Hello there. I am Baymax. "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'Hello there. I am Baymax. 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'Hello'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"H"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'H'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796178" y="4310777"/>
            <a:ext cx="31860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Wrongs representation: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'Hello there. I am Baymax. "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"Hello there. I am Baymax. '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'Hello"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"H'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use mixture of quotes.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578721"/>
            <a:ext cx="10515600" cy="4777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All characters in a String are indexed. For example, in string “I am Baymax” the characters are indexed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Indexing starts at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Characters in a String can be accessed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    using index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Index must be an integer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Space is also a character in the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Negative index can also be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Accessing index out of range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    will cause error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1083467" y="204652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{E25AA6CC-74E4-4BF3-BFAC-54E7D247DB0D}</a:tableStyleId>
              </a:tblPr>
              <a:tblGrid>
                <a:gridCol w="1180800"/>
                <a:gridCol w="503025"/>
                <a:gridCol w="634700"/>
                <a:gridCol w="1049125"/>
                <a:gridCol w="841925"/>
                <a:gridCol w="841925"/>
                <a:gridCol w="841925"/>
                <a:gridCol w="841925"/>
                <a:gridCol w="841925"/>
                <a:gridCol w="841925"/>
                <a:gridCol w="841925"/>
                <a:gridCol w="841925"/>
              </a:tblGrid>
              <a:tr h="29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4" name="Google Shape;124;p17"/>
          <p:cNvSpPr txBox="1"/>
          <p:nvPr/>
        </p:nvSpPr>
        <p:spPr>
          <a:xfrm>
            <a:off x="5124133" y="3249899"/>
            <a:ext cx="2021637" cy="25237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print(s[5])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print(s[-1])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print(s[-9])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print(s[11])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print(s[-12])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print(s[20])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print(s[-40])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282961" y="3249899"/>
            <a:ext cx="1966823" cy="25237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1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endParaRPr sz="14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IndexError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IndexError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IndexError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IndexError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rot="10800000">
            <a:off x="7530501" y="4107432"/>
            <a:ext cx="595223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All characters in a String are indexed. For example, in string “I am Baymax” the characters are indexed like this: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How can you print the last character of your String if you don’t the index of it?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1044516" y="221113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{E25AA6CC-74E4-4BF3-BFAC-54E7D247DB0D}</a:tableStyleId>
              </a:tblPr>
              <a:tblGrid>
                <a:gridCol w="1180800"/>
                <a:gridCol w="503025"/>
                <a:gridCol w="634700"/>
                <a:gridCol w="1049125"/>
                <a:gridCol w="841925"/>
                <a:gridCol w="841925"/>
                <a:gridCol w="841925"/>
                <a:gridCol w="841925"/>
                <a:gridCol w="841925"/>
                <a:gridCol w="841925"/>
                <a:gridCol w="841925"/>
                <a:gridCol w="841925"/>
              </a:tblGrid>
              <a:tr h="29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1181100" y="3866357"/>
            <a:ext cx="5838826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print(s[-1])  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last character will always be at -1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rot="10800000">
            <a:off x="2933700" y="4600575"/>
            <a:ext cx="8001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1181100" y="4982371"/>
            <a:ext cx="2867025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print(s[len(s)-1])</a:t>
            </a:r>
            <a:endParaRPr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277100" y="3743325"/>
            <a:ext cx="381952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len(String)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function that returns the length of the string given as argument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say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len(String)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function that returns the number of characters in the String given as argument. 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print(len(s))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will be 11 as there are 11 characters in String S. </a:t>
            </a:r>
            <a:endParaRPr sz="1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Mutability of String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941718" y="1397480"/>
            <a:ext cx="100310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are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String is created the characters in it cannot be changed/deleted.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change entire String.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493033" y="2308486"/>
            <a:ext cx="476501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s[0] = "5"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line will give you an error like this: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TypeError: 'str' object does not support item assignment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493034" y="4479635"/>
            <a:ext cx="3217654" cy="1077218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 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Superman"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 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493033" y="5641476"/>
            <a:ext cx="2107542" cy="1077218"/>
          </a:xfrm>
          <a:prstGeom prst="rect">
            <a:avLst/>
          </a:prstGeom>
          <a:noFill/>
          <a:ln cap="flat" cmpd="sng" w="9525">
            <a:solidFill>
              <a:srgbClr val="1716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Baymax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Superman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453942" y="3595582"/>
            <a:ext cx="3079631" cy="2760768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Baymax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Superman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7307291" y="4641801"/>
            <a:ext cx="9316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7307291" y="4641801"/>
            <a:ext cx="2" cy="458192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 rot="10800000">
            <a:off x="6858720" y="5099993"/>
            <a:ext cx="448573" cy="0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6453997" y="4807605"/>
            <a:ext cx="5679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10800000">
            <a:off x="6858719" y="5217887"/>
            <a:ext cx="448573" cy="0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307291" y="5217886"/>
            <a:ext cx="1" cy="241923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 rot="10800000">
            <a:off x="7307291" y="5459809"/>
            <a:ext cx="851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9"/>
          <p:cNvSpPr/>
          <p:nvPr/>
        </p:nvSpPr>
        <p:spPr>
          <a:xfrm>
            <a:off x="7665291" y="4413467"/>
            <a:ext cx="526211" cy="42905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471858" y="6349362"/>
            <a:ext cx="1043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Iterating over String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838200" y="15146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loops to iterate over a String character by character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loop: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Use the loop control variable as index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loop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No need to maintain indexing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635424" y="2840182"/>
            <a:ext cx="3527126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index &lt; len(s):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print(s[index])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index+=1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635424" y="5145831"/>
            <a:ext cx="3527126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"I am Baymax"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char in 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print(char)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475437" y="2671474"/>
            <a:ext cx="1241126" cy="3693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229474" y="3417995"/>
            <a:ext cx="3838575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while loop to iterate over Strings if you need index along with characters in the String; Otherwise use for loop.</a:t>
            </a:r>
            <a:endParaRPr b="1" sz="1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Operations (Concatenation)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operator to concat/merge two Strings.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 operator does not add space between two Strings automatically.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can concat as many Strings as you like with ‘+’ operator.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110911" y="2271831"/>
            <a:ext cx="3217547" cy="923330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there."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s + "I am Baymax"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6161" y="2271831"/>
            <a:ext cx="2518638" cy="923330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there.I am Baymax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110911" y="4573260"/>
            <a:ext cx="6861514" cy="923330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"Hello"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s + " " + "there." + " " + "I am Baymax"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317231" y="4711759"/>
            <a:ext cx="2634054" cy="923330"/>
          </a:xfrm>
          <a:prstGeom prst="rect">
            <a:avLst/>
          </a:prstGeom>
          <a:noFill/>
          <a:ln cap="flat" cmpd="sng" w="9525">
            <a:solidFill>
              <a:srgbClr val="222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there.  I am Baymax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1"/>
          <p:cNvCxnSpPr/>
          <p:nvPr/>
        </p:nvCxnSpPr>
        <p:spPr>
          <a:xfrm flipH="1" rot="10800000">
            <a:off x="6172200" y="2801125"/>
            <a:ext cx="1906" cy="2754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21"/>
          <p:cNvSpPr txBox="1"/>
          <p:nvPr/>
        </p:nvSpPr>
        <p:spPr>
          <a:xfrm>
            <a:off x="5706402" y="2915523"/>
            <a:ext cx="1063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space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