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8A3523-4533-4934-9AE0-2542A08FDF79}">
  <a:tblStyle styleId="{938A3523-4533-4934-9AE0-2542A08FDF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152101C-20DB-4190-8E04-16A2C2C8262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68729" y="5829299"/>
            <a:ext cx="998763" cy="89217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python.org/3/library/stdtypes.html#string-method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python/gloss_python_escape_characters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rogramiz.com/python-programming/methods/string/form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200080" y="621979"/>
            <a:ext cx="9144000" cy="51969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Introduction to Strings</a:t>
            </a:r>
            <a:b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Part II</a:t>
            </a: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Semester: Summer 2020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Lecture - 8</a:t>
            </a:r>
            <a:br>
              <a:rPr b="1" lang="en-US" sz="13900"/>
            </a:br>
            <a:br>
              <a:rPr lang="en-US"/>
            </a:br>
            <a:endParaRPr b="1" sz="6700">
              <a:solidFill>
                <a:srgbClr val="002060"/>
              </a:solidFill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ASCII Table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You can see the ASCII table to find the ASCII value of the corresponding characters.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4221" y="1870075"/>
            <a:ext cx="6815460" cy="4742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String Functions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lower()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a copy of the string with all lower case letters.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upper()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a copy of the string with all upper case letters.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strip()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a copy of the string with all whitespace removed before and after the string.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count(substring)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total occurrence of substring in the main string.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startswith(substring)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True if the string starts with given substring; Otherwise returns False.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endswith(substring)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True if the string starts with given substring; Otherwise returns False.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find(substring)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the index of first occurrence of substring in the main string.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replace(oldstring, newstring)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replaces every instance of the oldstring with newstring.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String Functions(Example)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4" name="Google Shape;184;p24"/>
          <p:cNvGraphicFramePr/>
          <p:nvPr/>
        </p:nvGraphicFramePr>
        <p:xfrm>
          <a:off x="185420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{6152101C-20DB-4190-8E04-16A2C2C82629}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Instructions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= 'Hello World'</a:t>
                      </a:r>
                      <a:endParaRPr b="0" sz="1600">
                        <a:solidFill>
                          <a:srgbClr val="17161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rgbClr val="17161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</a:t>
                      </a: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s.lower()</a:t>
                      </a:r>
                      <a:endParaRPr b="0" sz="1600">
                        <a:solidFill>
                          <a:srgbClr val="17161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rgbClr val="17161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600"/>
                        <a:buFont typeface="Courier New"/>
                        <a:buNone/>
                      </a:pP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print(s)</a:t>
                      </a:r>
                      <a:endParaRPr b="0" sz="1600">
                        <a:solidFill>
                          <a:srgbClr val="17161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Hello</a:t>
                      </a: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World</a:t>
                      </a:r>
                      <a:endParaRPr b="0" sz="1800">
                        <a:solidFill>
                          <a:srgbClr val="17161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print(tmp)</a:t>
                      </a:r>
                      <a:endParaRPr b="0" sz="1600">
                        <a:solidFill>
                          <a:srgbClr val="17161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hello world</a:t>
                      </a:r>
                      <a:endParaRPr b="0" sz="1800">
                        <a:solidFill>
                          <a:srgbClr val="17161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    Hello</a:t>
                      </a: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World</a:t>
                      </a: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'.strip()</a:t>
                      </a:r>
                      <a:endParaRPr b="0" sz="1600">
                        <a:solidFill>
                          <a:srgbClr val="17161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'Hello</a:t>
                      </a: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World</a:t>
                      </a: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600"/>
                        <a:buFont typeface="Courier New"/>
                        <a:buNone/>
                      </a:pP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    Hello</a:t>
                      </a: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World</a:t>
                      </a: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'.rstrip()</a:t>
                      </a:r>
                      <a:endParaRPr b="0" sz="1600">
                        <a:solidFill>
                          <a:srgbClr val="17161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     Hello</a:t>
                      </a: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World</a:t>
                      </a: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endParaRPr b="0" sz="1800">
                        <a:solidFill>
                          <a:srgbClr val="17161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600"/>
                        <a:buFont typeface="Courier New"/>
                        <a:buNone/>
                      </a:pP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    Hello</a:t>
                      </a: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World</a:t>
                      </a: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'.lstrip() </a:t>
                      </a:r>
                      <a:endParaRPr b="0" sz="1600">
                        <a:solidFill>
                          <a:srgbClr val="17161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'Hello</a:t>
                      </a: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World</a:t>
                      </a: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'</a:t>
                      </a:r>
                      <a:endParaRPr b="0" sz="1800">
                        <a:solidFill>
                          <a:srgbClr val="17161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600"/>
                        <a:buFont typeface="Courier New"/>
                        <a:buNone/>
                      </a:pP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'Hello World'.count('l')</a:t>
                      </a:r>
                      <a:endParaRPr b="0" sz="1600">
                        <a:solidFill>
                          <a:srgbClr val="17161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1800">
                        <a:solidFill>
                          <a:srgbClr val="17161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600"/>
                        <a:buFont typeface="Courier New"/>
                        <a:buNone/>
                      </a:pP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'Hello World'.find('l')</a:t>
                      </a:r>
                      <a:endParaRPr b="0" sz="1600">
                        <a:solidFill>
                          <a:srgbClr val="17161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sz="1800">
                        <a:solidFill>
                          <a:srgbClr val="17161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600"/>
                        <a:buFont typeface="Courier New"/>
                        <a:buNone/>
                      </a:pP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'Hello World'.replace('l', 'x')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'Hexxo Worxd'</a:t>
                      </a:r>
                      <a:endParaRPr b="0" sz="1800">
                        <a:solidFill>
                          <a:srgbClr val="17161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600"/>
                        <a:buFont typeface="Courier New"/>
                        <a:buNone/>
                      </a:pPr>
                      <a:r>
                        <a:rPr b="0" lang="en-US" sz="1600">
                          <a:solidFill>
                            <a:srgbClr val="17161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'Hello World'.startswith('He')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solidFill>
                            <a:srgbClr val="17161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 b="0" sz="1800">
                        <a:solidFill>
                          <a:srgbClr val="17161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String Functions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838200" y="1825624"/>
            <a:ext cx="10515600" cy="472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dir(String)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see all the methods in String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Run this instruction: 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dir('Hello')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Follow this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to know about all the functions.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134737" y="2599981"/>
            <a:ext cx="9683827" cy="28623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['__add__', '__class__', '__contains__', '__delattr__', '__dir__', '__doc__', '__eq__', '__format__', '__ge__', '__getattribute__', '__getitem__', '__getnewargs__', '__gt__', '__hash__', '__init__', '__init_subclass__', '__iter__', '__le__', '__len__', '__lt__', '__mod__', '__mul__', '__ne__', '__new__', '__reduce__', '__reduce_ex__', '__repr__', '__rmod__', '__rmul__', '__setattr__', '__sizeof__', '__str__', '__subclasshook__', 'capitalize', 'casefold', 'center', 'count', 'encode', 'endswith', 'expandtabs', 'find', 'format', 'format_map', 'index', 'isalnum', 'isalpha', 'isascii', 'isdecimal', 'isdigit', 'isidentifier', 'islower', 'isnumeric', 'isprintable', 'isspace', 'istitle', 'isupper', 'join', 'ljust', 'lower', 'lstrip', 'maketrans', 'partition', 'replace', 'rfind', 'rindex', 'rjust', 'rpartition', 'rsplit', 'rstrip', 'split', 'splitlines', 'startswith', 'strip', 'swapcase', 'title', 'translate', 'upper', 'zfill’]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we have a substring inside a String that is surrounded by double quotes(</a:t>
            </a:r>
            <a:r>
              <a:rPr b="1"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""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),  we can use Escape sequence to treat the quotes as part of our String.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Strings and numbers can be formatted using format() 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Every  character can be represented using ASCII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String class a lot of methods to make our work easy. We can see them using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dir()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function.</a:t>
            </a:r>
            <a:endParaRPr/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Next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838200" y="15698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Introduction to Lists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List Manipulation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Creation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Indexing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Adding, accessing and removing elements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Mutability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Slicing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Concatenation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889" y="178618"/>
            <a:ext cx="9508911" cy="636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Last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53918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Indexing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Mutability of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Basic String operations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Concatenation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Deletion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Slicing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Today’s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4620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Escape sequence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Formatting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Numbers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ASCII code</a:t>
            </a:r>
            <a:endParaRPr/>
          </a:p>
          <a:p>
            <a:pPr indent="-2857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String functions</a:t>
            </a:r>
            <a:endParaRPr/>
          </a:p>
          <a:p>
            <a:pPr indent="-1714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1743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Escape Sequence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790036" y="1431985"/>
            <a:ext cx="10370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17430" y="1431985"/>
            <a:ext cx="1082974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2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 are represented using single quotes(ex. 'Hello') or double quotes(ex. "Hello")</a:t>
            </a:r>
            <a:endParaRPr/>
          </a:p>
          <a:p>
            <a:pPr indent="-285750" lvl="2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we a single quote or double quote inside a String?</a:t>
            </a:r>
            <a:endParaRPr/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example,</a:t>
            </a:r>
            <a:endParaRPr/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Interpreter gets confused.</a:t>
            </a:r>
            <a:endParaRPr/>
          </a:p>
          <a:p>
            <a:pPr indent="-285750" lvl="2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have a substring inside a String that is surrounded by double quotes(</a:t>
            </a:r>
            <a:r>
              <a:rPr b="1" i="0" lang="en-US" sz="1800" u="none" cap="none" strike="noStrik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""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then use single quotes(</a:t>
            </a:r>
            <a:r>
              <a:rPr b="1" i="0" lang="en-US" sz="1800" u="none" cap="none" strike="noStrik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''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to represent String and vice versa. For example,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043794" y="2422245"/>
            <a:ext cx="6728605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 = "I loved the movie "Big Hero 6""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SyntaxError: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invalid syntax</a:t>
            </a:r>
            <a:endParaRPr/>
          </a:p>
        </p:txBody>
      </p:sp>
      <p:cxnSp>
        <p:nvCxnSpPr>
          <p:cNvPr id="115" name="Google Shape;115;p16"/>
          <p:cNvCxnSpPr/>
          <p:nvPr/>
        </p:nvCxnSpPr>
        <p:spPr>
          <a:xfrm rot="10800000">
            <a:off x="4347713" y="2656936"/>
            <a:ext cx="0" cy="2677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p16"/>
          <p:cNvSpPr txBox="1"/>
          <p:nvPr/>
        </p:nvSpPr>
        <p:spPr>
          <a:xfrm>
            <a:off x="3761117" y="2865963"/>
            <a:ext cx="1500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Did the String end 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043794" y="4688000"/>
            <a:ext cx="10722636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 = "I loved the movie 'Big Hero 6'"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 = 'I loved the movie "Big Hero 6"' </a:t>
            </a:r>
            <a:endParaRPr b="1" sz="18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I loved the movie 'Big Hero 6' </a:t>
            </a:r>
            <a:r>
              <a:rPr lang="en-US" sz="18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 I loved the movie "Big Hero 6"</a:t>
            </a:r>
            <a:r>
              <a:rPr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Escape Sequence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38200" y="1578721"/>
            <a:ext cx="10515600" cy="4777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Better solution to the previously mentioned problem is using Escape sequence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( \ )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you have some special character inside your String that might confuse the interpreter, you can use escape sequence to clarify. For example,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Go to this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to see more Escape sequences.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Another solution to the previously mentioned problem is using triple quotes (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''''''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r>
              <a:rPr lang="en-US"/>
              <a:t>		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021760" y="2551077"/>
            <a:ext cx="5456158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s = "I loved the movie \"Big Hero 6\""</a:t>
            </a:r>
            <a:endParaRPr sz="1800">
              <a:solidFill>
                <a:srgbClr val="17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I loved the movie "Big Hero 6"</a:t>
            </a:r>
            <a:endParaRPr sz="180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Formatting String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format()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function  to format Strings.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format() is a powerful and versatile 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Basic formatting 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 flipH="1">
            <a:off x="1233886" y="2853369"/>
            <a:ext cx="10796532" cy="20621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s = "Hello {}, I am {}.".format("Bob", "Alice")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print(s)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s = "Hello {0}, I am {1}.".format("Bob", "Alice")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s = "Hello {1}, I am {0}.".format("Bob", "Alice")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s = "Hello {speaker}, I am {ThirdPerson}.".format(speaker="Bob", ThirdPerson ="Alice")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 sz="1600">
              <a:solidFill>
                <a:srgbClr val="17161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5534141" y="3619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{938A3523-4533-4934-9AE0-2542A08FDF79}</a:tableStyleId>
              </a:tblPr>
              <a:tblGrid>
                <a:gridCol w="785875"/>
                <a:gridCol w="785875"/>
              </a:tblGrid>
              <a:tr h="19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0</a:t>
                      </a:r>
                      <a:endParaRPr sz="105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sz="105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18"/>
          <p:cNvSpPr txBox="1"/>
          <p:nvPr/>
        </p:nvSpPr>
        <p:spPr>
          <a:xfrm>
            <a:off x="1233886" y="5004865"/>
            <a:ext cx="2271312" cy="16004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Bob, I am Alice.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Bob, I am Alice.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Alice, I am Bob.</a:t>
            </a:r>
            <a:endParaRPr sz="160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Bob, I am Alice.</a:t>
            </a:r>
            <a:endParaRPr sz="160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Number formatting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941718" y="1397480"/>
            <a:ext cx="1003108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format(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function can also used for formatting numbers.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For example,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number formats: b, o, x, e, %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 flipH="1">
            <a:off x="1277953" y="2082188"/>
            <a:ext cx="9606711" cy="15696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s = "Hello {0}, can you lend me {1:d}$?".format("Bob", 100)</a:t>
            </a:r>
            <a:endParaRPr sz="1600">
              <a:solidFill>
                <a:srgbClr val="17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s = "I am {0}, {1}. I have only {2:4.2f}$.".format("sorry", "Alice",50.95876)</a:t>
            </a:r>
            <a:endParaRPr sz="1600">
              <a:solidFill>
                <a:srgbClr val="17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s = "Its ok, {}.".format("Bob")</a:t>
            </a:r>
            <a:endParaRPr sz="1600">
              <a:solidFill>
                <a:srgbClr val="17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 sz="1600">
              <a:solidFill>
                <a:srgbClr val="17161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 flipH="1">
            <a:off x="1277952" y="3732651"/>
            <a:ext cx="4968612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 Bob, can you lend me 100$?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 sorry, Alice. I have only 50.96$.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ok, Bob.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Number formatting with alignment</a:t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941718" y="1397480"/>
            <a:ext cx="10031083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format(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function can also used for formatting numbers with alignment.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 for left alignment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 for center alignment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for right alignment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For example,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 flipH="1">
            <a:off x="1277952" y="2874807"/>
            <a:ext cx="9606711" cy="13542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print("{:&lt;d}".format(20))</a:t>
            </a:r>
            <a:endParaRPr sz="1600">
              <a:solidFill>
                <a:srgbClr val="17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print("{:^14.3f}".format(20.1235))</a:t>
            </a:r>
            <a:endParaRPr sz="1600">
              <a:solidFill>
                <a:srgbClr val="17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print("{:&gt;9d}".format(30))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print("{:&gt;09d}".format(30))</a:t>
            </a:r>
            <a:endParaRPr sz="1600">
              <a:solidFill>
                <a:srgbClr val="17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print("{0:&lt;d}|{1:^14.3f}|{2:&gt;9d}".format(20,20.1235,30))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 flipH="1">
            <a:off x="1277952" y="4353091"/>
            <a:ext cx="4968612" cy="15696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20.123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000000030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20|    20.123    |       30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418890" y="4892047"/>
            <a:ext cx="4766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this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know more about formatting.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ASCII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838200" y="1432193"/>
            <a:ext cx="10515600" cy="4744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</a:pPr>
            <a:r>
              <a:rPr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Machines do not understand characters or decimals.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</a:pPr>
            <a:r>
              <a:rPr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binary numbers (0s and 1s)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</a:pPr>
            <a:r>
              <a:rPr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character is converted to an integer number called the </a:t>
            </a:r>
            <a:r>
              <a:rPr b="1"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“ASCII code”.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</a:pPr>
            <a:r>
              <a:rPr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ASCII code is converted to binary numbers.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ASCII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(American Standard Code for Information Interchange) is a code for representing any character typed using keyboards as numbers, assigned from 0 to 127.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</a:pPr>
            <a:r>
              <a:rPr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convert a character to its corresponding ASCII value using </a:t>
            </a:r>
            <a:r>
              <a:rPr b="1"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ord(character) </a:t>
            </a:r>
            <a:r>
              <a:rPr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and convert number to its corresponding character using </a:t>
            </a:r>
            <a:r>
              <a:rPr b="1"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chr(int) </a:t>
            </a:r>
            <a:r>
              <a:rPr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</a:pPr>
            <a:r>
              <a:rPr lang="en-US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example,</a:t>
            </a:r>
            <a:endParaRPr sz="180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  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2" name="Google Shape;162;p21"/>
          <p:cNvGraphicFramePr/>
          <p:nvPr/>
        </p:nvGraphicFramePr>
        <p:xfrm>
          <a:off x="3319748" y="43727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{6152101C-20DB-4190-8E04-16A2C2C82629}</a:tableStyleId>
              </a:tblPr>
              <a:tblGrid>
                <a:gridCol w="1388125"/>
                <a:gridCol w="1388125"/>
              </a:tblGrid>
              <a:tr h="36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Instructions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ord('a')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97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ord('A')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65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ord('Z')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90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chr(97)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'a'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chr(65)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'A'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