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D5D5EFC-752E-42BA-A797-7187A3AACD7B}">
  <a:tblStyle styleId="{FD5D5EFC-752E-42BA-A797-7187A3AACD7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1363982" y="699617"/>
            <a:ext cx="9393158" cy="51969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br>
              <a:rPr b="1" lang="en-US" sz="44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4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4900">
                <a:latin typeface="Times New Roman"/>
                <a:ea typeface="Times New Roman"/>
                <a:cs typeface="Times New Roman"/>
                <a:sym typeface="Times New Roman"/>
              </a:rPr>
              <a:t>Introduction to List</a:t>
            </a:r>
            <a:br>
              <a:rPr b="1" lang="en-US" sz="49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11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11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11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11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11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11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Course Title: Programming Language II</a:t>
            </a:r>
            <a:b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Course Code: CSE 111</a:t>
            </a:r>
            <a:b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Semester: Summer 2020</a:t>
            </a:r>
            <a:b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Lecture – 9</a:t>
            </a:r>
            <a:br>
              <a:rPr b="1" lang="en-US" sz="13900"/>
            </a:br>
            <a:br>
              <a:rPr lang="en-US"/>
            </a:br>
            <a:endParaRPr b="1" sz="67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516183" y="199714"/>
            <a:ext cx="10515600" cy="8572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List </a:t>
            </a: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Mutability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757881" y="1070141"/>
            <a:ext cx="10515600" cy="4954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Lists are mutable (changeable)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Unlike Strings items in list can easily be changed: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Can easily change an existing element                        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Can easily append/add new elements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Can easily delete/remove elements</a:t>
            </a:r>
            <a:endParaRPr/>
          </a:p>
          <a:p>
            <a:pPr indent="-1143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757881" y="3085754"/>
            <a:ext cx="8257815" cy="286232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Example: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players_list = ['Ronaldo', 'Messi', 'Neymar', 'Bale']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print(players_list)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Output: ['Ronaldo', 'Messi', 'Neymar', 'Bale']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print(players_list[2])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Output: Neymar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player_list[2] =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'Mbappe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 #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Neymar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is replaced by Mbappe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print(players_list)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Output: ['Ronaldo', 'Messi',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'Mbappe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', 'Bale']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#See Neymar is no longer in the list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58" name="Google Shape;158;p22"/>
          <p:cNvGrpSpPr/>
          <p:nvPr/>
        </p:nvGrpSpPr>
        <p:grpSpPr>
          <a:xfrm>
            <a:off x="7323550" y="1394303"/>
            <a:ext cx="4390655" cy="2153115"/>
            <a:chOff x="6529087" y="2126084"/>
            <a:chExt cx="4390655" cy="2153115"/>
          </a:xfrm>
        </p:grpSpPr>
        <p:cxnSp>
          <p:nvCxnSpPr>
            <p:cNvPr id="159" name="Google Shape;159;p22"/>
            <p:cNvCxnSpPr/>
            <p:nvPr/>
          </p:nvCxnSpPr>
          <p:spPr>
            <a:xfrm>
              <a:off x="6529087" y="2333170"/>
              <a:ext cx="1269928" cy="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sp>
          <p:nvSpPr>
            <p:cNvPr id="160" name="Google Shape;160;p22"/>
            <p:cNvSpPr txBox="1"/>
            <p:nvPr/>
          </p:nvSpPr>
          <p:spPr>
            <a:xfrm>
              <a:off x="7881836" y="2126084"/>
              <a:ext cx="30367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Variable[index] = new value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1" name="Google Shape;161;p22"/>
            <p:cNvCxnSpPr/>
            <p:nvPr/>
          </p:nvCxnSpPr>
          <p:spPr>
            <a:xfrm flipH="1" rot="10800000">
              <a:off x="8199318" y="2568406"/>
              <a:ext cx="152402" cy="45505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cxnSp>
          <p:nvCxnSpPr>
            <p:cNvPr id="162" name="Google Shape;162;p22"/>
            <p:cNvCxnSpPr/>
            <p:nvPr/>
          </p:nvCxnSpPr>
          <p:spPr>
            <a:xfrm flipH="1" rot="10800000">
              <a:off x="8986122" y="2582748"/>
              <a:ext cx="14925" cy="730629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cxnSp>
          <p:nvCxnSpPr>
            <p:cNvPr id="163" name="Google Shape;163;p22"/>
            <p:cNvCxnSpPr/>
            <p:nvPr/>
          </p:nvCxnSpPr>
          <p:spPr>
            <a:xfrm flipH="1" rot="10800000">
              <a:off x="9981100" y="2583285"/>
              <a:ext cx="561" cy="413634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sp>
          <p:nvSpPr>
            <p:cNvPr id="164" name="Google Shape;164;p22"/>
            <p:cNvSpPr txBox="1"/>
            <p:nvPr/>
          </p:nvSpPr>
          <p:spPr>
            <a:xfrm>
              <a:off x="7503080" y="3065948"/>
              <a:ext cx="144937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Existing list name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22"/>
            <p:cNvSpPr txBox="1"/>
            <p:nvPr/>
          </p:nvSpPr>
          <p:spPr>
            <a:xfrm>
              <a:off x="8434540" y="3355869"/>
              <a:ext cx="1449374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Index to replace the element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22"/>
            <p:cNvSpPr txBox="1"/>
            <p:nvPr/>
          </p:nvSpPr>
          <p:spPr>
            <a:xfrm>
              <a:off x="9470368" y="3025069"/>
              <a:ext cx="14493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New element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title"/>
          </p:nvPr>
        </p:nvSpPr>
        <p:spPr>
          <a:xfrm>
            <a:off x="381000" y="24577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Add items to a list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23"/>
          <p:cNvSpPr txBox="1"/>
          <p:nvPr>
            <p:ph idx="1" type="body"/>
          </p:nvPr>
        </p:nvSpPr>
        <p:spPr>
          <a:xfrm>
            <a:off x="728472" y="131356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Using the </a:t>
            </a:r>
            <a:r>
              <a:rPr b="1" i="1" lang="en-US"/>
              <a:t>append(value) </a:t>
            </a:r>
            <a:r>
              <a:rPr lang="en-US"/>
              <a:t>method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Using the </a:t>
            </a:r>
            <a:r>
              <a:rPr b="1" i="1" lang="en-US"/>
              <a:t>insert(index,value) </a:t>
            </a:r>
            <a:r>
              <a:rPr lang="en-US"/>
              <a:t>method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73" name="Google Shape;173;p23"/>
          <p:cNvSpPr txBox="1"/>
          <p:nvPr/>
        </p:nvSpPr>
        <p:spPr>
          <a:xfrm>
            <a:off x="1499615" y="2011902"/>
            <a:ext cx="6186287" cy="147732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cars = [“Bmw”, “Audi”, “Porsche”]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cars.append(“Ford”)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print(cars)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Output: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[“Bmw”, “Audi”, “Porsche”, “Ford”]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4" name="Google Shape;174;p23"/>
          <p:cNvSpPr txBox="1"/>
          <p:nvPr/>
        </p:nvSpPr>
        <p:spPr>
          <a:xfrm>
            <a:off x="1499616" y="4598027"/>
            <a:ext cx="6186286" cy="147732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cars = [“Bmw”, “Audi”, “Porsche”]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cars.insert(1, “Ford”)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print(cars)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Output: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[“Bmw”, “Ford”, “Audi”, “Porsche”]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326136" y="4497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Remove items from a list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24"/>
          <p:cNvSpPr txBox="1"/>
          <p:nvPr>
            <p:ph idx="1" type="body"/>
          </p:nvPr>
        </p:nvSpPr>
        <p:spPr>
          <a:xfrm>
            <a:off x="582168" y="113172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Using the </a:t>
            </a:r>
            <a:r>
              <a:rPr b="1" i="1" lang="en-US"/>
              <a:t>pop(index) or pop() </a:t>
            </a:r>
            <a:r>
              <a:rPr lang="en-US"/>
              <a:t>method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Using the </a:t>
            </a:r>
            <a:r>
              <a:rPr b="1" i="1" lang="en-US"/>
              <a:t>remove(value) </a:t>
            </a:r>
            <a:r>
              <a:rPr lang="en-US"/>
              <a:t>method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81" name="Google Shape;181;p24"/>
          <p:cNvSpPr txBox="1"/>
          <p:nvPr/>
        </p:nvSpPr>
        <p:spPr>
          <a:xfrm>
            <a:off x="848497" y="4522937"/>
            <a:ext cx="5451307" cy="147732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cars = [“Bmw”, “Audi”, “Porsche”]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cars.remove(“Bmw”)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print(cars)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Output: [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“Audi”, “Porsche”]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2" name="Google Shape;182;p24"/>
          <p:cNvSpPr txBox="1"/>
          <p:nvPr/>
        </p:nvSpPr>
        <p:spPr>
          <a:xfrm>
            <a:off x="848497" y="1830070"/>
            <a:ext cx="5259695" cy="147732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cars = [“Bmw”, “Audi”, “Porsche”]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cars.pop(1)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print(cars)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Output: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[“Bmw”, “Porsche”]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3" name="Google Shape;183;p24"/>
          <p:cNvSpPr txBox="1"/>
          <p:nvPr/>
        </p:nvSpPr>
        <p:spPr>
          <a:xfrm>
            <a:off x="6324599" y="1830070"/>
            <a:ext cx="5331941" cy="147732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cars = [“Bmw”, “Audi”, “Porsche”]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cars.pop()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print(cars)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Output: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[“Bmw”, “Audi”]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type="title"/>
          </p:nvPr>
        </p:nvSpPr>
        <p:spPr>
          <a:xfrm>
            <a:off x="326136" y="4497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Remove items from a list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25"/>
          <p:cNvSpPr txBox="1"/>
          <p:nvPr>
            <p:ph idx="1" type="body"/>
          </p:nvPr>
        </p:nvSpPr>
        <p:spPr>
          <a:xfrm>
            <a:off x="582168" y="113172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Using the </a:t>
            </a:r>
            <a:r>
              <a:rPr b="1" i="1" lang="en-US"/>
              <a:t>del </a:t>
            </a:r>
            <a:r>
              <a:rPr lang="en-US"/>
              <a:t>keyword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Using the </a:t>
            </a:r>
            <a:r>
              <a:rPr b="1" i="1" lang="en-US"/>
              <a:t>clear() </a:t>
            </a:r>
            <a:r>
              <a:rPr lang="en-US"/>
              <a:t>method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90" name="Google Shape;190;p25"/>
          <p:cNvSpPr txBox="1"/>
          <p:nvPr/>
        </p:nvSpPr>
        <p:spPr>
          <a:xfrm>
            <a:off x="774357" y="4465272"/>
            <a:ext cx="5599588" cy="147732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cars = [“Bmw”, “Audi”, “Porsche”]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cars.clear()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print(cars)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1" name="Google Shape;191;p25"/>
          <p:cNvSpPr txBox="1"/>
          <p:nvPr/>
        </p:nvSpPr>
        <p:spPr>
          <a:xfrm>
            <a:off x="774357" y="1830070"/>
            <a:ext cx="5333835" cy="147732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cars = [“Bmw”, “Audi”, “Porsche”]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del cars[0]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print(cars)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Output: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[“Audi”, “Porsche”]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2" name="Google Shape;192;p25"/>
          <p:cNvSpPr txBox="1"/>
          <p:nvPr/>
        </p:nvSpPr>
        <p:spPr>
          <a:xfrm>
            <a:off x="6324599" y="1830070"/>
            <a:ext cx="5414319" cy="147732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cars = [“Bmw”, “Audi”, “Porsche”]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del cars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print(cars)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Output: </a:t>
            </a: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name ‘cars' is not defined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type="title"/>
          </p:nvPr>
        </p:nvSpPr>
        <p:spPr>
          <a:xfrm>
            <a:off x="838200" y="31940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Copy a list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26"/>
          <p:cNvSpPr txBox="1"/>
          <p:nvPr>
            <p:ph idx="1" type="body"/>
          </p:nvPr>
        </p:nvSpPr>
        <p:spPr>
          <a:xfrm>
            <a:off x="838200" y="164496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Using the </a:t>
            </a:r>
            <a:r>
              <a:rPr b="1" i="1" lang="en-US"/>
              <a:t>copy() </a:t>
            </a:r>
            <a:r>
              <a:rPr lang="en-US"/>
              <a:t>method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99" name="Google Shape;199;p26"/>
          <p:cNvSpPr txBox="1"/>
          <p:nvPr/>
        </p:nvSpPr>
        <p:spPr>
          <a:xfrm>
            <a:off x="1545336" y="2343309"/>
            <a:ext cx="5374448" cy="147732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cars = [“Bmw”, “Audi”, “Porsche”]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cars2 = cars.copy()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print(cars2)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Output: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[“Bmw”, “Audi”, “Porsche”]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399288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Joining two list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728472" y="121297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Using the </a:t>
            </a:r>
            <a:r>
              <a:rPr b="1" i="1" lang="en-US"/>
              <a:t>(+) </a:t>
            </a:r>
            <a:r>
              <a:rPr lang="en-US"/>
              <a:t>operator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Using the </a:t>
            </a:r>
            <a:r>
              <a:rPr b="1" i="1" lang="en-US"/>
              <a:t>extend(list) </a:t>
            </a:r>
            <a:r>
              <a:rPr lang="en-US"/>
              <a:t>method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06" name="Google Shape;206;p27"/>
          <p:cNvSpPr txBox="1"/>
          <p:nvPr/>
        </p:nvSpPr>
        <p:spPr>
          <a:xfrm>
            <a:off x="1499616" y="1856454"/>
            <a:ext cx="5330952" cy="175432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list1 = [1, 2, 3]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list2 = [4, 5, 6]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list3 = list1 + list2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print(list3)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Output: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[1, 2, 3, 4, 5, 6]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7" name="Google Shape;207;p27"/>
          <p:cNvSpPr txBox="1"/>
          <p:nvPr/>
        </p:nvSpPr>
        <p:spPr>
          <a:xfrm>
            <a:off x="1499616" y="4433435"/>
            <a:ext cx="5330952" cy="175432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list1 = [1, 2, 3]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list2 = [4, 5, 6]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list1.extend(list2)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print(list1)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Output: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[1, 2, 3, 4, 5, 6]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title"/>
          </p:nvPr>
        </p:nvSpPr>
        <p:spPr>
          <a:xfrm>
            <a:off x="472440" y="21193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List Slicing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28"/>
          <p:cNvSpPr txBox="1"/>
          <p:nvPr>
            <p:ph idx="1" type="body"/>
          </p:nvPr>
        </p:nvSpPr>
        <p:spPr>
          <a:xfrm>
            <a:off x="472440" y="1537166"/>
            <a:ext cx="1105509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list[start:end:step]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start(inclusive): specifies the starting index. If not provided, starts at 0.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end(exclusive): specifies the ending index. If not provided, ends at last index.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step(optional): specifies the increment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return value will be a new list with the specified items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28"/>
          <p:cNvSpPr txBox="1"/>
          <p:nvPr/>
        </p:nvSpPr>
        <p:spPr>
          <a:xfrm>
            <a:off x="604739" y="3415026"/>
            <a:ext cx="11150655" cy="175432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colors = [“Black”, “White”, “Red”, “Blue”, “Green”, “Purple”, “Yellow”]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clr = colors[1:4]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print(clr)            #Output will be: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['White', 'Red', 'Blue']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print(colors[:4])     #Output will be: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['Black', 'White', 'Red', 'Blue']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print(colors[3:])     #Output will be: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['Blue', 'Green', 'Purple', 'Yellow']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print(colors[-4:-1])  #Output will be: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['Blue', 'Green', 'Purple']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type="title"/>
          </p:nvPr>
        </p:nvSpPr>
        <p:spPr>
          <a:xfrm>
            <a:off x="728472" y="22796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List methods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20" name="Google Shape;220;p29"/>
          <p:cNvGraphicFramePr/>
          <p:nvPr/>
        </p:nvGraphicFramePr>
        <p:xfrm>
          <a:off x="877824" y="16276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{FD5D5EFC-752E-42BA-A797-7187A3AACD7B}</a:tableStyleId>
              </a:tblPr>
              <a:tblGrid>
                <a:gridCol w="2421050"/>
                <a:gridCol w="5049600"/>
              </a:tblGrid>
              <a:tr h="506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Method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Semantics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730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list.sort()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Sorts items</a:t>
                      </a: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of list, in place. Items must be comparable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543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list.reverse()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Reverses order of items in list in place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730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list.index(x)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Returns integer index of first (leftmost) occurrence of x in the list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937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list.count(x)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Returns integer count of number of occurrences of x in list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Next Lecture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30"/>
          <p:cNvSpPr txBox="1"/>
          <p:nvPr>
            <p:ph idx="1" type="body"/>
          </p:nvPr>
        </p:nvSpPr>
        <p:spPr>
          <a:xfrm>
            <a:off x="838200" y="155020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Dictionaries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2743" y="0"/>
            <a:ext cx="9508911" cy="6360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Last Lecture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838200" y="144606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String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Indexing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Mutability of String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Basic String operations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Concatenation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Deletion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Repetition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Slicing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Today’s Lecture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838200" y="146477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Introduction to Lists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List Manipulation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Creation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Indexing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Adding, accessing and removing elements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Mutability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Slicing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Concatenation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2869" y="18389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Concept of List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838665" y="134555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List is a sequence of values called items or elements.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The elements can be of any data type.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Each value has a location (an index).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Indexes range from 0 to n-1 where n is the length of the list.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List is mutable, meaning, their elements can be changed.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Values are enclosed in [], myList = [1, 2, 3].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442783" y="10975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Creating a List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442783" y="129527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 list is created by placing all the elements inside a square bracket [ ], separated by commas.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It can have any number of items and they may be of different types  (integer, float, string etc.).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Creating without constructor -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011642" y="2982750"/>
            <a:ext cx="3156704" cy="147732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empty list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my_list = []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list of integers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my_list = [1, 2, 3]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4556728" y="2982750"/>
            <a:ext cx="4587272" cy="147732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list with mixed data types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my_list = [1, “Abc", 4.5]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nested list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my_list = [“Hello", [7, 8, 9]]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54068" y="2323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Creating a List</a:t>
            </a: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(continued)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968077" y="155791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Using list constructor –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List length – 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len()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function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1767277" y="2256259"/>
            <a:ext cx="3743837" cy="120032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empty list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my_list = list()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list of integers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my_list = list([1, 2, 3])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1767277" y="4795736"/>
            <a:ext cx="3135463" cy="120032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a = [1,2,3]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print(len(a))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 will be 3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518160" y="1179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Indexing of List</a:t>
            </a:r>
            <a:endParaRPr b="1"/>
          </a:p>
        </p:txBody>
      </p:sp>
      <p:graphicFrame>
        <p:nvGraphicFramePr>
          <p:cNvPr id="129" name="Google Shape;129;p19"/>
          <p:cNvGraphicFramePr/>
          <p:nvPr/>
        </p:nvGraphicFramePr>
        <p:xfrm>
          <a:off x="5403198" y="34516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{FD5D5EFC-752E-42BA-A797-7187A3AACD7B}</a:tableStyleId>
              </a:tblPr>
              <a:tblGrid>
                <a:gridCol w="1195025"/>
                <a:gridCol w="877600"/>
                <a:gridCol w="1036325"/>
                <a:gridCol w="1036325"/>
                <a:gridCol w="861975"/>
                <a:gridCol w="1210675"/>
              </a:tblGrid>
              <a:tr h="544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</a:rPr>
                        <a:t>Pos. Index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</a:rPr>
                        <a:t>🡪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b="1" sz="3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3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b="1" sz="3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 b="1" sz="3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 u="none" cap="none" strike="noStrike">
                          <a:solidFill>
                            <a:schemeClr val="dk1"/>
                          </a:solidFill>
                        </a:rPr>
                        <a:t>4</a:t>
                      </a:r>
                      <a:endParaRPr b="1" sz="3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544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</a:rPr>
                        <a:t>Items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</a:rPr>
                        <a:t>🡪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 u="none" cap="none" strike="noStrike">
                          <a:solidFill>
                            <a:schemeClr val="dk1"/>
                          </a:solidFill>
                        </a:rPr>
                        <a:t>11</a:t>
                      </a:r>
                      <a:endParaRPr b="1" sz="3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 u="none" cap="none" strike="noStrike">
                          <a:solidFill>
                            <a:schemeClr val="dk1"/>
                          </a:solidFill>
                        </a:rPr>
                        <a:t>12</a:t>
                      </a:r>
                      <a:endParaRPr b="1" sz="3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 u="none" cap="none" strike="noStrike">
                          <a:solidFill>
                            <a:schemeClr val="dk1"/>
                          </a:solidFill>
                        </a:rPr>
                        <a:t>13</a:t>
                      </a:r>
                      <a:endParaRPr b="1" sz="3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 u="none" cap="none" strike="noStrike">
                          <a:solidFill>
                            <a:schemeClr val="dk1"/>
                          </a:solidFill>
                        </a:rPr>
                        <a:t>14</a:t>
                      </a:r>
                      <a:endParaRPr b="1" sz="3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 u="none" cap="none" strike="noStrike">
                          <a:solidFill>
                            <a:schemeClr val="dk1"/>
                          </a:solidFill>
                        </a:rPr>
                        <a:t>15</a:t>
                      </a:r>
                      <a:endParaRPr b="1" sz="3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30" name="Google Shape;130;p19"/>
          <p:cNvSpPr txBox="1"/>
          <p:nvPr/>
        </p:nvSpPr>
        <p:spPr>
          <a:xfrm>
            <a:off x="734693" y="3768600"/>
            <a:ext cx="4435813" cy="6463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= [11, 12, 13, 14, 15]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31" name="Google Shape;131;p19"/>
          <p:cNvGraphicFramePr/>
          <p:nvPr/>
        </p:nvGraphicFramePr>
        <p:xfrm>
          <a:off x="5413248" y="47293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{FD5D5EFC-752E-42BA-A797-7187A3AACD7B}</a:tableStyleId>
              </a:tblPr>
              <a:tblGrid>
                <a:gridCol w="1193275"/>
                <a:gridCol w="876325"/>
                <a:gridCol w="1034800"/>
                <a:gridCol w="1034800"/>
                <a:gridCol w="844900"/>
                <a:gridCol w="1224700"/>
              </a:tblGrid>
              <a:tr h="655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</a:rPr>
                        <a:t>Neg. Index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</a:rPr>
                        <a:t>🡪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 u="none" cap="none" strike="noStrike">
                          <a:solidFill>
                            <a:schemeClr val="dk1"/>
                          </a:solidFill>
                        </a:rPr>
                        <a:t>-5</a:t>
                      </a:r>
                      <a:endParaRPr b="1" sz="3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 u="none" cap="none" strike="noStrike">
                          <a:solidFill>
                            <a:schemeClr val="dk1"/>
                          </a:solidFill>
                        </a:rPr>
                        <a:t>-4</a:t>
                      </a:r>
                      <a:endParaRPr b="1" sz="3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 u="none" cap="none" strike="noStrike">
                          <a:solidFill>
                            <a:schemeClr val="dk1"/>
                          </a:solidFill>
                        </a:rPr>
                        <a:t>-3</a:t>
                      </a:r>
                      <a:endParaRPr b="1" sz="3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 u="none" cap="none" strike="noStrike">
                          <a:solidFill>
                            <a:schemeClr val="dk1"/>
                          </a:solidFill>
                        </a:rPr>
                        <a:t>-2</a:t>
                      </a:r>
                      <a:endParaRPr b="1" sz="3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 u="none" cap="none" strike="noStrike">
                          <a:solidFill>
                            <a:schemeClr val="dk1"/>
                          </a:solidFill>
                        </a:rPr>
                        <a:t>-1</a:t>
                      </a:r>
                      <a:endParaRPr b="1" sz="3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32" name="Google Shape;132;p19"/>
          <p:cNvSpPr/>
          <p:nvPr/>
        </p:nvSpPr>
        <p:spPr>
          <a:xfrm>
            <a:off x="518160" y="1185527"/>
            <a:ext cx="10515600" cy="4933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Just like strings, list can also be accessed using indexing method.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Range: Index starts at 0 and ends at n-1.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Type: Index must be an integer.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Index out of range will give 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IndexError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Different type will give type error.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indexing technique: Positive and Negative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Access items from a list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Use the index operator [] to access an item in a list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The index starts at 0 just like with a string and goes up to n-1 if there are n elements in the list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They also can use negative subscripts, -1 is the last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element on the right, -n on the left end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1184496" y="3688215"/>
            <a:ext cx="5578769" cy="92333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a = [11, 12, 13, 14, 15]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print(a[2])   #Output will be 13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print(a[-2])   #Output will be 14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414107" y="1126156"/>
            <a:ext cx="11539781" cy="5486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1"/>
          <p:cNvSpPr/>
          <p:nvPr/>
        </p:nvSpPr>
        <p:spPr>
          <a:xfrm>
            <a:off x="152400" y="1963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918251" y="1468050"/>
            <a:ext cx="8349317" cy="230832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This is acceptable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players_list = [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'Ronaldo', 'Messi', 'Neymar’, 'Bale'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print(players_list[1])  #Positive Indexing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Output: Messi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print(players_list[0])  #Positive Indexing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Output: Ronaldo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print(players_list[-1])  #Negative Indexing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Output: Bale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918250" y="4118268"/>
            <a:ext cx="8349317" cy="147732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This is not acceptable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print(players_list[5])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Output: </a:t>
            </a: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IndexError: list index out of range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print(players_list[4.0])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Output: </a:t>
            </a: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TypeError: list integer must be integer or slices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5907926" y="5536101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834932" y="300983"/>
            <a:ext cx="10145988" cy="116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 items from a list</a:t>
            </a:r>
            <a:endParaRPr b="1"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