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99D202-03C8-4151-9993-3B444D7FF38C}">
  <a:tblStyle styleId="{7C99D202-03C8-4151-9993-3B444D7FF38C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library/function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200080" y="621979"/>
            <a:ext cx="9144000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Introduction to Functions</a:t>
            </a: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Lecture - 6</a:t>
            </a:r>
            <a:br>
              <a:rPr b="1" lang="en-US" sz="13900"/>
            </a:br>
            <a:br>
              <a:rPr lang="en-US"/>
            </a:br>
            <a:endParaRPr b="1" sz="6700">
              <a:solidFill>
                <a:srgbClr val="002060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038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900"/>
              <a:t>Unknown Number of Arguments (args*)</a:t>
            </a:r>
            <a:br>
              <a:rPr lang="en-US"/>
            </a:b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38200" y="1186004"/>
            <a:ext cx="10515600" cy="4990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we do not know how many arguments will be passed to your function, we can add an asterik (*) before the parameter name in the function definition.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			</a:t>
            </a:r>
            <a:endParaRPr b="1" sz="18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148075" y="2224165"/>
            <a:ext cx="5836854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my_function(*kids):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print("The first child is "+ kids[0])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my_function("Alice", "Bob", "Carrol")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7191375" y="2501164"/>
            <a:ext cx="315990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child is Alice.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148075" y="3819832"/>
            <a:ext cx="10100950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CoronaStat(*update):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print("Corona positive:", update[0], update[1], update[2], update[3])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CoronaStat("Female:", 800, "Male:", 1000) 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1148075" y="5297160"/>
            <a:ext cx="507927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Corona positive: Female: 800 Male: 1000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052825" y="1824231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052825" y="3431451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38200" y="365126"/>
            <a:ext cx="10515600" cy="994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Keyword Arguments</a:t>
            </a:r>
            <a:endParaRPr b="1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38200" y="1359675"/>
            <a:ext cx="10515600" cy="3212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can also send arguments with the </a:t>
            </a:r>
            <a:r>
              <a:rPr b="1" lang="en-US" sz="1800"/>
              <a:t>key = value</a:t>
            </a:r>
            <a:r>
              <a:rPr lang="en-US" sz="1800"/>
              <a:t> syntax.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way the </a:t>
            </a:r>
            <a:r>
              <a:rPr b="1" lang="en-US" sz="1800"/>
              <a:t>order</a:t>
            </a:r>
            <a:r>
              <a:rPr lang="en-US" sz="1800"/>
              <a:t> of the arguments </a:t>
            </a:r>
            <a:r>
              <a:rPr b="1" lang="en-US" sz="1800"/>
              <a:t>does not matter</a:t>
            </a:r>
            <a:r>
              <a:rPr lang="en-US" sz="18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057274" y="2224616"/>
            <a:ext cx="9553575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my_function(child3, child2, child1):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print("The youngest child is " + child3)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my_function(child1 = "David", child2 = "Daniel", child3 = "Nicolai")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057274" y="3366556"/>
            <a:ext cx="388143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eldest child is Nicolai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Default Argument Values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38200" y="15589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 function's parameter list we can specify a default value(s) for one or more arguments.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 A default value can be written in the format “</a:t>
            </a:r>
            <a:r>
              <a:rPr b="1" lang="en-US" sz="1800"/>
              <a:t>parameter_name = value</a:t>
            </a:r>
            <a:r>
              <a:rPr lang="en-US" sz="1800"/>
              <a:t>”.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will have the option to assign or not assign a value for those arguments.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C00000"/>
              </a:solidFill>
            </a:endParaRPr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1142998" y="2853498"/>
            <a:ext cx="8753475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nsquare(x, y = 2):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(x*x + 2*x*y + y*y)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print("The square of the sum of 2 and 2 is : ", nsquare(2))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print("The square of the sum of 2 and 3 is : ", nsquare(2,4))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142998" y="4379369"/>
            <a:ext cx="8753475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square of the sum of 2 and 2 is: 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The square of the sum of 2 and 4 is :  36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38200" y="365126"/>
            <a:ext cx="10515600" cy="81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‘return’ statement</a:t>
            </a:r>
            <a:endParaRPr b="1"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38200" y="1184744"/>
            <a:ext cx="10515600" cy="4992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let a function </a:t>
            </a:r>
            <a:r>
              <a:rPr b="1" lang="en-US" sz="1800"/>
              <a:t>return</a:t>
            </a:r>
            <a:r>
              <a:rPr lang="en-US" sz="1800"/>
              <a:t> a value, use the </a:t>
            </a:r>
            <a:r>
              <a:rPr b="1" lang="en-US" sz="1800"/>
              <a:t>return </a:t>
            </a:r>
            <a:r>
              <a:rPr lang="en-US" sz="1800"/>
              <a:t>statement.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returned value replaces the function calling statement.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250322" y="2333653"/>
            <a:ext cx="4871031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multiply(x):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5 *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print(multiply(3), end= " 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print(multiply(5), end= " 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print(multiply(9))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6204533" y="2711357"/>
            <a:ext cx="201930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15 25 45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167142" y="1976341"/>
            <a:ext cx="4871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1</a:t>
            </a:r>
            <a:endParaRPr b="1"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250322" y="4333134"/>
            <a:ext cx="8731878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nsquare(x, y):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(x*x + 2*x*y + y*y)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print("The square of the sum of 2 and 3 is : ", nsquare(2, 3))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1167143" y="3963759"/>
            <a:ext cx="4871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2</a:t>
            </a:r>
            <a:endParaRPr b="1"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250322" y="5390337"/>
            <a:ext cx="530918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square of the sum of 2 and 3 is :  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38200" y="365126"/>
            <a:ext cx="10515600" cy="533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Pass and Lambda Function</a:t>
            </a:r>
            <a:endParaRPr b="1"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766639" y="898498"/>
            <a:ext cx="10515600" cy="5206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Function definitions should not be empty, but if you for some reason have a function definition with no content, put in the </a:t>
            </a:r>
            <a:r>
              <a:rPr b="1" lang="en-US" sz="1800"/>
              <a:t>pass</a:t>
            </a:r>
            <a:r>
              <a:rPr lang="en-US" sz="1800"/>
              <a:t> statement to avoid getting an error.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 Python, small </a:t>
            </a:r>
            <a:r>
              <a:rPr b="1" lang="en-US" sz="1800"/>
              <a:t>anonymous (unnamed) </a:t>
            </a:r>
            <a:r>
              <a:rPr lang="en-US" sz="1800"/>
              <a:t>functions can be created with </a:t>
            </a:r>
            <a:r>
              <a:rPr b="1" lang="en-US" sz="1800"/>
              <a:t>lambda </a:t>
            </a:r>
            <a:r>
              <a:rPr lang="en-US" sz="1800"/>
              <a:t>keyword</a:t>
            </a:r>
            <a:r>
              <a:rPr b="1" lang="en-US" sz="1800"/>
              <a:t>. </a:t>
            </a:r>
            <a:r>
              <a:rPr lang="en-US" sz="1800"/>
              <a:t>Lambda forms can be used as an argument to other function where function objects are required but syntactically they are restricted to a single expression. A function like this: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</a:rPr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</a:rPr>
              <a:t>     </a:t>
            </a:r>
            <a:r>
              <a:rPr lang="en-US" sz="1800"/>
              <a:t>may also be defined using </a:t>
            </a:r>
            <a:r>
              <a:rPr b="1" lang="en-US" sz="1800"/>
              <a:t>lambda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1104900" y="1524000"/>
            <a:ext cx="4451931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 myfunction():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104900" y="3421873"/>
            <a:ext cx="4451931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average(x, y):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+ y)/2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print(average(4, 3))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1104900" y="4769706"/>
            <a:ext cx="544164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print((lambda x, y: (x + y)/2)(4, 3))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1104900" y="5292991"/>
            <a:ext cx="199072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Why function??</a:t>
            </a:r>
            <a:endParaRPr b="1"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38200" y="13970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Suppose you are given two lists. You have to sort these lists in ascending order.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842" y="2191274"/>
            <a:ext cx="2410737" cy="43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1207697" y="1821942"/>
            <a:ext cx="198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1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221" y="2175354"/>
            <a:ext cx="2576809" cy="270853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4111925" y="1844475"/>
            <a:ext cx="198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2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1120" y="2175354"/>
            <a:ext cx="1952898" cy="102884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7193335" y="1806022"/>
            <a:ext cx="198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3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0672" y="3523039"/>
            <a:ext cx="1765496" cy="142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Summary</a:t>
            </a:r>
            <a:endParaRPr b="1"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838200" y="14598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function is a block of code that runs when it is called.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There are lots built in function functions in python to make our life easier.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Sometimes we need functions for our customized purpose. Then we create user define 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User defined functions have 4 parts.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Function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Parameter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Body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Return Statement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we have a block of code that we need to execute several times, we put that block of code inside of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a function.</a:t>
            </a:r>
            <a:endParaRPr sz="1800"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Next Lecture</a:t>
            </a:r>
            <a:endParaRPr b="1"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838200" y="14964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Mutability of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Basic String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Deletion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Slicing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43" y="0"/>
            <a:ext cx="9508911" cy="636029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4406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346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range () function</a:t>
            </a:r>
            <a:endParaRPr/>
          </a:p>
          <a:p>
            <a:pPr indent="-228600" lvl="2" marL="8032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-228600" lvl="2" marL="8032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Reverse range</a:t>
            </a:r>
            <a:endParaRPr/>
          </a:p>
          <a:p>
            <a:pPr indent="-228600" lvl="2" marL="8032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endParaRPr/>
          </a:p>
          <a:p>
            <a:pPr indent="-228600" lvl="1" marL="3460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loop/ for each loop</a:t>
            </a:r>
            <a:endParaRPr/>
          </a:p>
          <a:p>
            <a:pPr indent="-228600" lvl="2" marL="8032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-228600" lvl="2" marL="8032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Iteration of a range</a:t>
            </a:r>
            <a:endParaRPr/>
          </a:p>
          <a:p>
            <a:pPr indent="-228600" lvl="2" marL="8032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Iteration over a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49644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Different types of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Built in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 Defined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Lambda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Recursion function</a:t>
            </a:r>
            <a:endParaRPr/>
          </a:p>
          <a:p>
            <a:pPr indent="-228600" lvl="1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Why function?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Functions</a:t>
            </a:r>
            <a:endParaRPr b="1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483654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function is a </a:t>
            </a:r>
            <a:r>
              <a:rPr b="1" lang="en-US" sz="1800"/>
              <a:t>block of code </a:t>
            </a:r>
            <a:r>
              <a:rPr lang="en-US" sz="1800"/>
              <a:t>which only runs when it is called.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function has 4 parts.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Function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Parameter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Body of the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Return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There can be 4 types of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User-Defined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Built-In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Lambda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Recursive Function</a:t>
            </a:r>
            <a:endParaRPr/>
          </a:p>
          <a:p>
            <a:pPr indent="-233363" lvl="1" marL="2333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Functions are integral part of modular programming.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Built-In Function</a:t>
            </a:r>
            <a:endParaRPr b="1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5150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Functions that are already available to us for use in Python.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    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input(), print(), min(), max(), abs()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know </a:t>
            </a:r>
            <a:r>
              <a:rPr b="1" lang="en-US" sz="1800"/>
              <a:t>more</a:t>
            </a:r>
            <a:r>
              <a:rPr lang="en-US" sz="1800"/>
              <a:t> about built in functions follow this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1800"/>
              <a:t> .</a:t>
            </a:r>
            <a:endParaRPr sz="1800"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1154861" y="26263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{7C99D202-03C8-4151-9993-3B444D7FF38C}</a:tableStyleId>
              </a:tblPr>
              <a:tblGrid>
                <a:gridCol w="2039475"/>
                <a:gridCol w="3659750"/>
                <a:gridCol w="4183050"/>
              </a:tblGrid>
              <a:tr h="299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Built in function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Feature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Example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1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input()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Takes user input and returns String.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s= input("Enter a number: ")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print(obj1,obj2….)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Prints specified objects in the output section.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print("Hello World.")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min(collection)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Returns the minimum value from a collection.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min([20,10,30])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max(collection)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/>
                        <a:t>Returns the maximum value from a collection.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max([20,10,30])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User Defined Functions</a:t>
            </a:r>
            <a:endParaRPr b="1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Custom functions that we write to fulfill our purpose.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There are two types of user-defined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Void function : Functions that do not return anything after execution.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Fruitful function: Functions that return some value after execution.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 Python a function is defined using the </a:t>
            </a:r>
            <a:r>
              <a:rPr b="1" lang="en-US" sz="1800"/>
              <a:t>def</a:t>
            </a:r>
            <a:r>
              <a:rPr lang="en-US" sz="1800"/>
              <a:t> keyword: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call a function, use the function name followed by parenthesis: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    Output will be: </a:t>
            </a:r>
            <a:r>
              <a:rPr lang="en-US" sz="1800"/>
              <a:t>Hello from a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371600" y="3387499"/>
            <a:ext cx="497205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print("Hello from a function")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371600" y="4515637"/>
            <a:ext cx="4886325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my_function():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 print("Hello from a function")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User Defined Functions</a:t>
            </a:r>
            <a:endParaRPr b="1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690688"/>
            <a:ext cx="10515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Custom functions that we write to fulfill our purpose.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user defined function has 4 parts.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Function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Parameter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Body of the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Return statement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For example,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C00000"/>
              </a:solidFill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776538" y="3953589"/>
            <a:ext cx="31289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compare(x,y):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max = None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x&gt;y: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 =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 = y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print(compare(10,20))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9"/>
          <p:cNvSpPr/>
          <p:nvPr/>
        </p:nvSpPr>
        <p:spPr>
          <a:xfrm rot="-5400000">
            <a:off x="3702847" y="3422569"/>
            <a:ext cx="361950" cy="93821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 flipH="1" rot="10800000">
            <a:off x="3883823" y="3083718"/>
            <a:ext cx="2493163" cy="85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19"/>
          <p:cNvSpPr txBox="1"/>
          <p:nvPr/>
        </p:nvSpPr>
        <p:spPr>
          <a:xfrm>
            <a:off x="6381750" y="2822109"/>
            <a:ext cx="5133975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name: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anything as long as we follow naming conventions. Function has the same naming convention as variable.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/>
          <p:nvPr/>
        </p:nvSpPr>
        <p:spPr>
          <a:xfrm rot="-5400000">
            <a:off x="4635398" y="3820546"/>
            <a:ext cx="182779" cy="3250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4726787" y="3860377"/>
            <a:ext cx="167252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6376987" y="3598767"/>
            <a:ext cx="5133975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List: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Optional. We use it if we want to pass some values to the function.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4835728" y="4379039"/>
            <a:ext cx="641747" cy="13144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6010275" y="4564951"/>
            <a:ext cx="366711" cy="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19"/>
          <p:cNvSpPr txBox="1"/>
          <p:nvPr/>
        </p:nvSpPr>
        <p:spPr>
          <a:xfrm>
            <a:off x="6376986" y="4303342"/>
            <a:ext cx="5133975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of the function: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Optional. The block of code that is executed when the function id called.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6010275" y="5324157"/>
            <a:ext cx="389036" cy="15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19"/>
          <p:cNvSpPr txBox="1"/>
          <p:nvPr/>
        </p:nvSpPr>
        <p:spPr>
          <a:xfrm>
            <a:off x="6399311" y="4954825"/>
            <a:ext cx="5133975" cy="73866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statement: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Optional. After the function has finished executing it will take away a value and replace the function calling statement with that value.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19"/>
          <p:cNvCxnSpPr>
            <a:stCxn id="144" idx="1"/>
          </p:cNvCxnSpPr>
          <p:nvPr/>
        </p:nvCxnSpPr>
        <p:spPr>
          <a:xfrm>
            <a:off x="5477475" y="5036264"/>
            <a:ext cx="5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9"/>
          <p:cNvCxnSpPr/>
          <p:nvPr/>
        </p:nvCxnSpPr>
        <p:spPr>
          <a:xfrm rot="10800000">
            <a:off x="6010275" y="4564952"/>
            <a:ext cx="0" cy="4713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 flipH="1" rot="10800000">
            <a:off x="4760868" y="5780152"/>
            <a:ext cx="1247175" cy="90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9"/>
          <p:cNvCxnSpPr/>
          <p:nvPr/>
        </p:nvCxnSpPr>
        <p:spPr>
          <a:xfrm rot="10800000">
            <a:off x="6010275" y="5324157"/>
            <a:ext cx="1" cy="4622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9"/>
          <p:cNvCxnSpPr>
            <a:stCxn id="138" idx="1"/>
          </p:cNvCxnSpPr>
          <p:nvPr/>
        </p:nvCxnSpPr>
        <p:spPr>
          <a:xfrm flipH="1" rot="10800000">
            <a:off x="3883822" y="3100800"/>
            <a:ext cx="3900" cy="60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6399311" y="5821752"/>
            <a:ext cx="5133975" cy="73866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the function: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only executes if we call it. We can call a function following this syntax: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Function_name (arguments)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 flipH="1" rot="10800000">
            <a:off x="4586095" y="6381070"/>
            <a:ext cx="1618698" cy="125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6204793" y="6191084"/>
            <a:ext cx="0" cy="19640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9"/>
          <p:cNvCxnSpPr>
            <a:endCxn id="154" idx="1"/>
          </p:cNvCxnSpPr>
          <p:nvPr/>
        </p:nvCxnSpPr>
        <p:spPr>
          <a:xfrm>
            <a:off x="6204911" y="6191084"/>
            <a:ext cx="19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9"/>
          <p:cNvSpPr/>
          <p:nvPr/>
        </p:nvSpPr>
        <p:spPr>
          <a:xfrm rot="5400000">
            <a:off x="4503461" y="5382339"/>
            <a:ext cx="165267" cy="17827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838200" y="365125"/>
            <a:ext cx="10515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Parameter and Arguments</a:t>
            </a:r>
            <a:endParaRPr b="1" sz="2400"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838200" y="1381125"/>
            <a:ext cx="10515600" cy="474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Information can be passed into functions as </a:t>
            </a:r>
            <a:r>
              <a:rPr b="1" lang="en-US" sz="1800"/>
              <a:t>arguments</a:t>
            </a:r>
            <a:r>
              <a:rPr lang="en-US" sz="18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Arguments</a:t>
            </a:r>
            <a:r>
              <a:rPr b="1" lang="en-US" sz="1800"/>
              <a:t> </a:t>
            </a:r>
            <a:r>
              <a:rPr lang="en-US" sz="1800"/>
              <a:t>are specified as parameter</a:t>
            </a:r>
            <a:r>
              <a:rPr b="1" lang="en-US" sz="1800"/>
              <a:t> </a:t>
            </a:r>
            <a:r>
              <a:rPr lang="en-US" sz="1800"/>
              <a:t>list</a:t>
            </a:r>
            <a:r>
              <a:rPr b="1" lang="en-US" sz="1800"/>
              <a:t> </a:t>
            </a:r>
            <a:r>
              <a:rPr lang="en-US" sz="1800"/>
              <a:t>after the function name, inside the parentheses. You can add as many parameters as you want, just separate them with a </a:t>
            </a:r>
            <a:r>
              <a:rPr b="1" lang="en-US" sz="1800"/>
              <a:t>comma(,)</a:t>
            </a:r>
            <a:r>
              <a:rPr lang="en-US" sz="1800"/>
              <a:t>: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From a function's perspective: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parameter is the </a:t>
            </a:r>
            <a:r>
              <a:rPr b="1" lang="en-US" sz="1800"/>
              <a:t>variable listed inside the parentheses </a:t>
            </a:r>
            <a:r>
              <a:rPr lang="en-US" sz="1800"/>
              <a:t>in the function definition.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argument is the value that is </a:t>
            </a:r>
            <a:r>
              <a:rPr b="1" lang="en-US" sz="1800"/>
              <a:t>sent to the function </a:t>
            </a:r>
            <a:r>
              <a:rPr lang="en-US" sz="1800"/>
              <a:t>when it is called.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B050"/>
              </a:solidFill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353052" y="2653165"/>
            <a:ext cx="1565684" cy="15300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will be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Alice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Bob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Carrol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343026" y="2541020"/>
            <a:ext cx="35052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print("Hello",fname)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Carrol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38200" y="365126"/>
            <a:ext cx="10515600" cy="404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Number of Arguments</a:t>
            </a:r>
            <a:endParaRPr b="1"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38200" y="1087233"/>
            <a:ext cx="10515600" cy="5089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By default, a function must be called with the correct number of arguments. For example, </a:t>
            </a:r>
            <a:endParaRPr b="1" sz="18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you try to call the function with 1 or 3 arguments, you will get an error: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</a:endParaRPr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639050" y="1542541"/>
            <a:ext cx="3352803" cy="65564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goes to Shopping Complex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686738" y="3423828"/>
            <a:ext cx="3981261" cy="1155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TypeError: my_function() missing 1 required positional argument: 'place'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133474" y="1538033"/>
            <a:ext cx="6210302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my_function(name, place):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print(name+" goes to "+place)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my_function("Alice", "Shopping Complex")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133474" y="3423828"/>
            <a:ext cx="5381627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my_function(name, place):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print(name+" goes to "+place)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my_function("Alice")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