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1DE6E4-847B-4231-88DD-6C0BD7BEFF71}">
  <a:tblStyle styleId="{301DE6E4-847B-4231-88DD-6C0BD7BEFF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363982" y="699617"/>
            <a:ext cx="9393158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Introduction to OOP</a:t>
            </a:r>
            <a:b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13900"/>
            </a:br>
            <a:br>
              <a:rPr lang="en-US"/>
            </a:br>
            <a:endParaRPr b="1" sz="67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1653526" y="2270175"/>
            <a:ext cx="3939966" cy="123914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driver_name: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num_passenger: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653525" y="3466523"/>
            <a:ext cx="3939968" cy="1486477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Pick_up_passenger()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Drop_off_passenger()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2509" y="2304761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1653525" y="1655685"/>
            <a:ext cx="3939967" cy="614490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Taxi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591065" y="2106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 Components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33019" l="0" r="204" t="0"/>
          <a:stretch/>
        </p:blipFill>
        <p:spPr>
          <a:xfrm>
            <a:off x="5848865" y="1753860"/>
            <a:ext cx="3702785" cy="17725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6312907" y="1531166"/>
            <a:ext cx="3449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Blueprint that describes a car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381012" y="3526456"/>
            <a:ext cx="26384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Instances of the cars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by the blueprint</a:t>
            </a:r>
            <a:endParaRPr/>
          </a:p>
        </p:txBody>
      </p:sp>
      <p:graphicFrame>
        <p:nvGraphicFramePr>
          <p:cNvPr id="165" name="Google Shape;165;p23"/>
          <p:cNvGraphicFramePr/>
          <p:nvPr/>
        </p:nvGraphicFramePr>
        <p:xfrm>
          <a:off x="2221447" y="1659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{301DE6E4-847B-4231-88DD-6C0BD7BEFF71}</a:tableStyleId>
              </a:tblPr>
              <a:tblGrid>
                <a:gridCol w="1812750"/>
              </a:tblGrid>
              <a:tr h="60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Color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Brand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*Display()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" name="Google Shape;166;p23"/>
          <p:cNvGraphicFramePr/>
          <p:nvPr/>
        </p:nvGraphicFramePr>
        <p:xfrm>
          <a:off x="4180119" y="4150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{301DE6E4-847B-4231-88DD-6C0BD7BEFF71}</a:tableStyleId>
              </a:tblPr>
              <a:tblGrid>
                <a:gridCol w="1644325"/>
              </a:tblGrid>
              <a:tr h="29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Golf Car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28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Blue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Volkswagen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*Display()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7" name="Google Shape;167;p23"/>
          <p:cNvGraphicFramePr/>
          <p:nvPr/>
        </p:nvGraphicFramePr>
        <p:xfrm>
          <a:off x="2336207" y="4133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{301DE6E4-847B-4231-88DD-6C0BD7BEFF71}</a:tableStyleId>
              </a:tblPr>
              <a:tblGrid>
                <a:gridCol w="1604200"/>
              </a:tblGrid>
              <a:tr h="15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Prius Car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Red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Toyota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*Display()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8" name="Google Shape;168;p23"/>
          <p:cNvGraphicFramePr/>
          <p:nvPr/>
        </p:nvGraphicFramePr>
        <p:xfrm>
          <a:off x="500365" y="4150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{301DE6E4-847B-4231-88DD-6C0BD7BEFF71}</a:tableStyleId>
              </a:tblPr>
              <a:tblGrid>
                <a:gridCol w="1620250"/>
              </a:tblGrid>
              <a:tr h="35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Mustang Car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Green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Ford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*Display()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69" name="Google Shape;169;p23"/>
          <p:cNvCxnSpPr/>
          <p:nvPr/>
        </p:nvCxnSpPr>
        <p:spPr>
          <a:xfrm flipH="1">
            <a:off x="1177708" y="3670763"/>
            <a:ext cx="1116267" cy="49426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23"/>
          <p:cNvCxnSpPr/>
          <p:nvPr/>
        </p:nvCxnSpPr>
        <p:spPr>
          <a:xfrm flipH="1" rot="10800000">
            <a:off x="3204217" y="3670763"/>
            <a:ext cx="86265" cy="49426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4041670" y="3494339"/>
            <a:ext cx="1014664" cy="6706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3"/>
          <p:cNvSpPr txBox="1"/>
          <p:nvPr/>
        </p:nvSpPr>
        <p:spPr>
          <a:xfrm>
            <a:off x="1275740" y="2316419"/>
            <a:ext cx="866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058734" y="2788249"/>
            <a:ext cx="1235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058734" y="3277717"/>
            <a:ext cx="1203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Behaviors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2627119" y="1757847"/>
            <a:ext cx="8983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77715" y="4134004"/>
            <a:ext cx="13558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- 1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2491058" y="4134004"/>
            <a:ext cx="13214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- 2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324238" y="4134004"/>
            <a:ext cx="13268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- 3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591065" y="2106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 and Objects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838200" y="15502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Non parameterized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Parameterized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44" y="340122"/>
            <a:ext cx="9000414" cy="602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4647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Concept of 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Pillars of OOP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34546" y="252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Concept of OOP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06395" y="15784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Provides a means of structuring programs so that properties and behaviors are bundled into individual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OOP reflects the real world behavior of how things 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make visualization easier because it is closest to real world scenarios.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 reuse the code through inheritance , this saves time, and shrinks our project.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flexibility through polymorphism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410" y="1135370"/>
            <a:ext cx="4953937" cy="4953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98157" y="7028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Pillars of OOP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58113" y="1779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98157" y="1426199"/>
            <a:ext cx="10515600" cy="2383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class is the blueprint for the objects created from that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class contains some data definitions(called fields), together with methods to manipulate that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the object is instantiated from the class, an instance variable is created for each field in the class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607" y="4278048"/>
            <a:ext cx="2963149" cy="156071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149628" y="4581349"/>
            <a:ext cx="245357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making objects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7"/>
          <p:cNvCxnSpPr>
            <a:endCxn id="114" idx="1"/>
          </p:cNvCxnSpPr>
          <p:nvPr/>
        </p:nvCxnSpPr>
        <p:spPr>
          <a:xfrm>
            <a:off x="3359407" y="5058404"/>
            <a:ext cx="1462200" cy="0"/>
          </a:xfrm>
          <a:prstGeom prst="straightConnector1">
            <a:avLst/>
          </a:prstGeom>
          <a:noFill/>
          <a:ln cap="flat" cmpd="sng" w="57150">
            <a:solidFill>
              <a:srgbClr val="E6A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7"/>
          <p:cNvSpPr/>
          <p:nvPr/>
        </p:nvSpPr>
        <p:spPr>
          <a:xfrm>
            <a:off x="1306129" y="4623451"/>
            <a:ext cx="2053389" cy="869902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57150">
            <a:solidFill>
              <a:srgbClr val="E6A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667918" y="4766014"/>
            <a:ext cx="13635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91065" y="2106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97011" y="14137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Objects are the basic run time entities in an object oriented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an instance of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 say that objects are the variables of the type 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094" y="3533389"/>
            <a:ext cx="5090565" cy="20848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40492" y="1179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&amp; Object</a:t>
            </a:r>
            <a:endParaRPr b="1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658" y="1443553"/>
            <a:ext cx="8139289" cy="4891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89687" y="1393413"/>
            <a:ext cx="10637108" cy="312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(the attributes about it)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Behavior (the methods)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296483" y="3426786"/>
            <a:ext cx="2921290" cy="145001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driver_name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num_passenger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874412" y="3426786"/>
            <a:ext cx="3618797" cy="145001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pick_up_passenger()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drop_off_passenger()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7366" y="4392468"/>
            <a:ext cx="1849775" cy="18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type="title"/>
          </p:nvPr>
        </p:nvSpPr>
        <p:spPr>
          <a:xfrm>
            <a:off x="591065" y="2106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296483" y="2812296"/>
            <a:ext cx="2921290" cy="61449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4874412" y="2812296"/>
            <a:ext cx="3618797" cy="61449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Method()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38200" y="162791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Python method is like a Python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must be called on an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must put it inside a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method has a name, and may take parameters and have a return statement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