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  <p:sldMasterId id="2147483710" r:id="rId4"/>
    <p:sldMasterId id="2147483714" r:id="rId5"/>
    <p:sldMasterId id="2147483731" r:id="rId6"/>
  </p:sldMasterIdLst>
  <p:notesMasterIdLst>
    <p:notesMasterId r:id="rId41"/>
  </p:notesMasterIdLst>
  <p:handoutMasterIdLst>
    <p:handoutMasterId r:id="rId42"/>
  </p:handoutMasterIdLst>
  <p:sldIdLst>
    <p:sldId id="324" r:id="rId7"/>
    <p:sldId id="276" r:id="rId8"/>
    <p:sldId id="325" r:id="rId9"/>
    <p:sldId id="270" r:id="rId10"/>
    <p:sldId id="271" r:id="rId11"/>
    <p:sldId id="277" r:id="rId12"/>
    <p:sldId id="278" r:id="rId13"/>
    <p:sldId id="321" r:id="rId14"/>
    <p:sldId id="322" r:id="rId15"/>
    <p:sldId id="323" r:id="rId16"/>
    <p:sldId id="279" r:id="rId17"/>
    <p:sldId id="316" r:id="rId18"/>
    <p:sldId id="281" r:id="rId19"/>
    <p:sldId id="307" r:id="rId20"/>
    <p:sldId id="308" r:id="rId21"/>
    <p:sldId id="309" r:id="rId22"/>
    <p:sldId id="317" r:id="rId23"/>
    <p:sldId id="318" r:id="rId24"/>
    <p:sldId id="319" r:id="rId25"/>
    <p:sldId id="282" r:id="rId26"/>
    <p:sldId id="311" r:id="rId27"/>
    <p:sldId id="312" r:id="rId28"/>
    <p:sldId id="310" r:id="rId29"/>
    <p:sldId id="283" r:id="rId30"/>
    <p:sldId id="284" r:id="rId31"/>
    <p:sldId id="313" r:id="rId32"/>
    <p:sldId id="314" r:id="rId33"/>
    <p:sldId id="315" r:id="rId34"/>
    <p:sldId id="288" r:id="rId35"/>
    <p:sldId id="289" r:id="rId36"/>
    <p:sldId id="290" r:id="rId37"/>
    <p:sldId id="305" r:id="rId38"/>
    <p:sldId id="304" r:id="rId39"/>
    <p:sldId id="320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222222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2634"/>
  </p:normalViewPr>
  <p:slideViewPr>
    <p:cSldViewPr snapToGrid="0">
      <p:cViewPr varScale="1">
        <p:scale>
          <a:sx n="131" d="100"/>
          <a:sy n="131" d="100"/>
        </p:scale>
        <p:origin x="99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начала несколько слов о себе.</a:t>
            </a:r>
            <a:endParaRPr lang="en-US" dirty="0"/>
          </a:p>
          <a:p>
            <a:r>
              <a:rPr lang="ru-RU" dirty="0"/>
              <a:t>Я </a:t>
            </a:r>
            <a:r>
              <a:rPr lang="ru-RU" dirty="0" err="1"/>
              <a:t>лид</a:t>
            </a:r>
            <a:r>
              <a:rPr lang="ru-RU" dirty="0"/>
              <a:t>, а еще в лаборатории помогаю студентам научиться разрабатывать ПО под руководством опытных наставников. </a:t>
            </a:r>
            <a:endParaRPr lang="en-US" dirty="0"/>
          </a:p>
          <a:p>
            <a:endParaRPr lang="en-US" dirty="0"/>
          </a:p>
          <a:p>
            <a:r>
              <a:rPr lang="ru-RU" dirty="0"/>
              <a:t>Тут моя почта, пишите, буду рад пообщаться. А есть еще </a:t>
            </a:r>
            <a:r>
              <a:rPr lang="ru-RU" dirty="0" err="1"/>
              <a:t>твиттер</a:t>
            </a:r>
            <a:r>
              <a:rPr lang="ru-RU" dirty="0"/>
              <a:t>, куда я иногда пишу.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Смотрел фильм неудержимые? Да, смотрел, с годами эти парни только круче. </a:t>
            </a:r>
          </a:p>
          <a:p>
            <a:r>
              <a:rPr lang="ru-RU" dirty="0"/>
              <a:t>И в </a:t>
            </a:r>
            <a:r>
              <a:rPr lang="en-US" dirty="0"/>
              <a:t>java </a:t>
            </a:r>
            <a:r>
              <a:rPr lang="ru-RU" dirty="0"/>
              <a:t>есть такое </a:t>
            </a:r>
            <a:r>
              <a:rPr lang="en-US" dirty="0" err="1"/>
              <a:t>api</a:t>
            </a:r>
            <a:r>
              <a:rPr lang="ru-RU" dirty="0"/>
              <a:t>, которое с годами используешь все чаще и чаще. Вот </a:t>
            </a:r>
            <a:r>
              <a:rPr lang="en-US" dirty="0" err="1"/>
              <a:t>Arrays.asList</a:t>
            </a:r>
            <a:r>
              <a:rPr lang="ru-RU" dirty="0"/>
              <a:t> ты сколько раз использовал за все время?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8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Андрей начинает</a:t>
            </a:r>
          </a:p>
          <a:p>
            <a:r>
              <a:rPr lang="ru-RU" dirty="0"/>
              <a:t>… зачем </a:t>
            </a:r>
            <a:r>
              <a:rPr lang="en-US" dirty="0" err="1"/>
              <a:t>Arrays.asList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Java 1.2</a:t>
            </a:r>
            <a:endParaRPr lang="ru-RU" dirty="0"/>
          </a:p>
          <a:p>
            <a:r>
              <a:rPr lang="ru-RU" dirty="0"/>
              <a:t>Саша голосование</a:t>
            </a:r>
          </a:p>
          <a:p>
            <a:r>
              <a:rPr lang="ru-RU" dirty="0"/>
              <a:t>Андрей закрывает голосование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Андрей объясняет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53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Ой, это </a:t>
            </a:r>
            <a:r>
              <a:rPr lang="ru-RU" dirty="0" err="1"/>
              <a:t>Голлум</a:t>
            </a:r>
            <a:r>
              <a:rPr lang="ru-RU" dirty="0"/>
              <a:t>! Или </a:t>
            </a:r>
            <a:r>
              <a:rPr lang="ru-RU" dirty="0" err="1"/>
              <a:t>Смеагол</a:t>
            </a:r>
            <a:r>
              <a:rPr lang="ru-RU" dirty="0"/>
              <a:t>? Да это одно и то же, у него просто раздвоение личности было. И сцена это из Двух Башен.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Саша начинает</a:t>
            </a:r>
          </a:p>
          <a:p>
            <a:r>
              <a:rPr lang="ru-RU" dirty="0"/>
              <a:t>Андрей голосование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Саша рассказывает</a:t>
            </a:r>
            <a:endParaRPr lang="en-US" dirty="0"/>
          </a:p>
          <a:p>
            <a:endParaRPr lang="en-US" dirty="0"/>
          </a:p>
          <a:p>
            <a:r>
              <a:rPr lang="ru-RU" dirty="0"/>
              <a:t>больше </a:t>
            </a:r>
            <a:r>
              <a:rPr lang="ru-RU" dirty="0" err="1"/>
              <a:t>дескрипшена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35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</a:t>
            </a:r>
            <a:r>
              <a:rPr lang="en-US" dirty="0" err="1"/>
              <a:t>xzibit</a:t>
            </a:r>
            <a:r>
              <a:rPr lang="ru-RU" dirty="0"/>
              <a:t>, который тачки прокачивает? Ты что-то прокачать решил? Да, аннотацию решил прокачать.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5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9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1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Многопоточка</a:t>
            </a:r>
            <a:r>
              <a:rPr lang="ru-RU" dirty="0"/>
              <a:t>, это всегда весело. В теории все должно быть как на картинке слева, на практике так обычно не получается.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36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Саша начинает</a:t>
            </a:r>
          </a:p>
          <a:p>
            <a:r>
              <a:rPr lang="ru-RU" dirty="0"/>
              <a:t>Андрей спрашивает зал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56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Саша начинает</a:t>
            </a:r>
          </a:p>
          <a:p>
            <a:r>
              <a:rPr lang="ru-RU" dirty="0"/>
              <a:t>Андрей – от версии </a:t>
            </a:r>
            <a:r>
              <a:rPr lang="ru-RU" dirty="0" err="1"/>
              <a:t>жавы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5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Андрей начинает</a:t>
            </a:r>
          </a:p>
          <a:p>
            <a:r>
              <a:rPr lang="ru-RU" dirty="0"/>
              <a:t>Массив – коробка с котиками.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6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11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Типа как остановить белых ходоков? Ну, они боятся драконьего стекла. </a:t>
            </a:r>
          </a:p>
          <a:p>
            <a:r>
              <a:rPr lang="ru-RU" dirty="0"/>
              <a:t>Хорошо, а как тогда поток в </a:t>
            </a:r>
            <a:r>
              <a:rPr lang="ru-RU" dirty="0" err="1"/>
              <a:t>жаве</a:t>
            </a:r>
            <a:r>
              <a:rPr lang="ru-RU" dirty="0"/>
              <a:t> остановить?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0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96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2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Саша начинает..</a:t>
            </a:r>
          </a:p>
          <a:p>
            <a:r>
              <a:rPr lang="ru-RU" dirty="0"/>
              <a:t>… это можно делать, но не нужно…</a:t>
            </a:r>
          </a:p>
          <a:p>
            <a:r>
              <a:rPr lang="ru-RU" dirty="0"/>
              <a:t>Подумайте прежде чем писать </a:t>
            </a:r>
            <a:r>
              <a:rPr lang="ru-RU" dirty="0" err="1"/>
              <a:t>паззлеры</a:t>
            </a:r>
            <a:r>
              <a:rPr lang="ru-RU" dirty="0"/>
              <a:t> для коллег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Андрей начинает…</a:t>
            </a:r>
          </a:p>
          <a:p>
            <a:r>
              <a:rPr lang="ru-RU" dirty="0"/>
              <a:t>Давай посмотрим на </a:t>
            </a:r>
            <a:r>
              <a:rPr lang="ru-RU" dirty="0" err="1"/>
              <a:t>зомбиленд</a:t>
            </a:r>
            <a:r>
              <a:rPr lang="ru-RU" dirty="0"/>
              <a:t> в </a:t>
            </a:r>
            <a:r>
              <a:rPr lang="ru-RU" dirty="0" err="1"/>
              <a:t>жаве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Андрей начинает…</a:t>
            </a:r>
          </a:p>
          <a:p>
            <a:r>
              <a:rPr lang="ru-RU" dirty="0"/>
              <a:t>Сколько раз видел… 89 имплементаций, 84 стало в 11</a:t>
            </a:r>
          </a:p>
          <a:p>
            <a:r>
              <a:rPr lang="ru-RU" dirty="0"/>
              <a:t>В </a:t>
            </a:r>
            <a:r>
              <a:rPr lang="en-US" dirty="0"/>
              <a:t>java 30 </a:t>
            </a:r>
            <a:r>
              <a:rPr lang="ru-RU" dirty="0"/>
              <a:t>все будет норм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75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Андрей начинает…</a:t>
            </a:r>
          </a:p>
          <a:p>
            <a:pPr marL="228600" indent="-228600">
              <a:buAutoNum type="arabicPeriod"/>
            </a:pPr>
            <a:r>
              <a:rPr lang="ru-RU" dirty="0"/>
              <a:t>Отдельный поток, долго, препятствует сборке мусора</a:t>
            </a:r>
          </a:p>
          <a:p>
            <a:pPr marL="228600" indent="-228600">
              <a:buAutoNum type="arabicPeriod"/>
            </a:pPr>
            <a:r>
              <a:rPr lang="ru-RU" dirty="0"/>
              <a:t>Просто не используется, это не рекомендуется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F-</a:t>
            </a:r>
            <a:r>
              <a:rPr lang="en-US" dirty="0" err="1"/>
              <a:t>reacheables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Андрей начинает…</a:t>
            </a:r>
          </a:p>
          <a:p>
            <a:r>
              <a:rPr lang="ru-RU" dirty="0"/>
              <a:t>Давай посмотрим на </a:t>
            </a:r>
            <a:r>
              <a:rPr lang="ru-RU" dirty="0" err="1"/>
              <a:t>зомбиленд</a:t>
            </a:r>
            <a:r>
              <a:rPr lang="ru-RU" dirty="0"/>
              <a:t> в </a:t>
            </a:r>
            <a:r>
              <a:rPr lang="ru-RU" dirty="0" err="1"/>
              <a:t>жаве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6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Андрей начинает…</a:t>
            </a:r>
          </a:p>
          <a:p>
            <a:r>
              <a:rPr lang="ru-RU" dirty="0"/>
              <a:t>Сколько раз видел… 89 имплементаций, 84 стало в 11</a:t>
            </a:r>
          </a:p>
          <a:p>
            <a:r>
              <a:rPr lang="ru-RU" dirty="0"/>
              <a:t>В </a:t>
            </a:r>
            <a:r>
              <a:rPr lang="en-US" dirty="0"/>
              <a:t>java 30 </a:t>
            </a:r>
            <a:r>
              <a:rPr lang="ru-RU" dirty="0"/>
              <a:t>все будет норм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6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Андрей начинает…</a:t>
            </a:r>
          </a:p>
          <a:p>
            <a:pPr marL="228600" indent="-228600">
              <a:buAutoNum type="arabicPeriod"/>
            </a:pPr>
            <a:r>
              <a:rPr lang="ru-RU" dirty="0"/>
              <a:t>Отдельный поток, долго, препятствует сборке мусора</a:t>
            </a:r>
          </a:p>
          <a:p>
            <a:pPr marL="228600" indent="-228600">
              <a:buAutoNum type="arabicPeriod"/>
            </a:pPr>
            <a:r>
              <a:rPr lang="ru-RU" dirty="0"/>
              <a:t>Просто не используется, это не рекомендуется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F-</a:t>
            </a:r>
            <a:r>
              <a:rPr lang="en-US" dirty="0" err="1"/>
              <a:t>reacheables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jpg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22540E-8C10-4186-9906-950972F0BC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3"/>
          <a:stretch/>
        </p:blipFill>
        <p:spPr>
          <a:xfrm>
            <a:off x="5333936" y="0"/>
            <a:ext cx="3810063" cy="5143500"/>
          </a:xfrm>
          <a:prstGeom prst="rect">
            <a:avLst/>
          </a:prstGeom>
        </p:spPr>
      </p:pic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id="{4F6EA665-6E56-8646-AC19-9A9AAAC210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B622B3-8A74-AD4F-8147-C1AEE9CC45C3}"/>
              </a:ext>
            </a:extLst>
          </p:cNvPr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8AB8BF-B34F-D34A-9C8A-CE03F6522E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7DF6CA-47FA-774A-81D5-50C21144B7E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001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380" y="1382789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31380" y="3046260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08052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88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F31A9-7701-4CAE-94C4-C368AC404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3" b="6160"/>
          <a:stretch/>
        </p:blipFill>
        <p:spPr>
          <a:xfrm>
            <a:off x="0" y="0"/>
            <a:ext cx="3810000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841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21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F53DDD-306C-46FB-9E11-1E22D3904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42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021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chemeClr val="accent6"/>
          </a:solidFill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chemeClr val="accent6"/>
          </a:solidFill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334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544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chemeClr val="accent6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chemeClr val="accent6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chemeClr val="accent6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chemeClr val="accent6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chemeClr val="accent6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chemeClr val="accent6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2219810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FE8274-ACBD-4E9A-9856-2C132C302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35" b="6160"/>
          <a:stretch/>
        </p:blipFill>
        <p:spPr>
          <a:xfrm>
            <a:off x="5800506" y="0"/>
            <a:ext cx="3343493" cy="482663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0711" y="1453901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666751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0710" y="1060326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8696167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F31A9-7701-4CAE-94C4-C368AC404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33" b="6160"/>
          <a:stretch/>
        </p:blipFill>
        <p:spPr>
          <a:xfrm>
            <a:off x="0" y="0"/>
            <a:ext cx="3810000" cy="4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358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168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747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018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393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36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459477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2644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42EF75-59E6-493F-B44A-B3C2970E83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7"/>
          <a:stretch/>
        </p:blipFill>
        <p:spPr>
          <a:xfrm>
            <a:off x="0" y="0"/>
            <a:ext cx="9144000" cy="4809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8998" y="1661276"/>
            <a:ext cx="5744666" cy="1563553"/>
          </a:xfrm>
          <a:solidFill>
            <a:schemeClr val="accent1">
              <a:alpha val="82000"/>
            </a:scheme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395432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5075" y="1726446"/>
            <a:ext cx="5673849" cy="1442543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97864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2538664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6682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9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582" y="1382789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D2C9D-FCDC-4B19-9C2C-A02A40A30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28" y="0"/>
            <a:ext cx="4040372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6F6577-C188-408D-A71E-F924A4BAF64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497073" y="2306574"/>
            <a:ext cx="5143500" cy="530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A4790-096B-475D-9445-EB33A6BCA6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60" y="3212562"/>
            <a:ext cx="2478878" cy="1751701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2363237-1C06-3A45-A032-AB7A8B5B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E139586-0533-164E-8EDC-10B6EEF2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9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36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598" y="4914900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C97D0-A7FC-4C9C-A76C-9603E0E54DA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1" y="4688438"/>
            <a:ext cx="839542" cy="5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926D10-F048-435F-8137-C760711C64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7"/>
          <a:stretch/>
        </p:blipFill>
        <p:spPr>
          <a:xfrm>
            <a:off x="0" y="0"/>
            <a:ext cx="9144000" cy="4809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5666" y="4901582"/>
            <a:ext cx="470910" cy="166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79069-E5E1-4A7E-9460-657CCD2B0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1" y="4688438"/>
            <a:ext cx="839542" cy="5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rkkk/java-puzzlers-2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3.xml"/><Relationship Id="rId6" Type="http://schemas.openxmlformats.org/officeDocument/2006/relationships/hyperlink" Target="https://docs.oracle.com/javase/specs/jls/se8/html/jls-9.html#jls-9.6" TargetMode="External"/><Relationship Id="rId5" Type="http://schemas.openxmlformats.org/officeDocument/2006/relationships/hyperlink" Target="https://habr.com/post/428734" TargetMode="External"/><Relationship Id="rId4" Type="http://schemas.openxmlformats.org/officeDocument/2006/relationships/hyperlink" Target="http://vanillajava.blogspo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0E0F-9A06-6A41-9DE1-DB24C011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Puzzlers 2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215E5-8863-C04C-A5E4-5A283FBBFE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Andrei </a:t>
            </a:r>
            <a:r>
              <a:rPr lang="en-US" sz="2000" dirty="0" err="1"/>
              <a:t>Paikin</a:t>
            </a:r>
            <a:r>
              <a:rPr lang="en-US" sz="2000" dirty="0"/>
              <a:t> / Aleksandr </a:t>
            </a:r>
            <a:r>
              <a:rPr lang="en-US" sz="2000" dirty="0" err="1"/>
              <a:t>Barmin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2456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65463" y="1104644"/>
            <a:ext cx="8332788" cy="257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Общему пулу все равно  на </a:t>
            </a:r>
            <a:r>
              <a:rPr lang="en-US" altLang="en-US" sz="2500" dirty="0">
                <a:solidFill>
                  <a:schemeClr val="tx1"/>
                </a:solidFill>
                <a:latin typeface="+mn-lt"/>
              </a:rPr>
              <a:t>shutdown() </a:t>
            </a: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и </a:t>
            </a:r>
            <a:r>
              <a:rPr lang="en-US" altLang="en-US" sz="2500" dirty="0" err="1">
                <a:solidFill>
                  <a:schemeClr val="tx1"/>
                </a:solidFill>
                <a:latin typeface="+mn-lt"/>
              </a:rPr>
              <a:t>shutdownNow</a:t>
            </a:r>
            <a:r>
              <a:rPr lang="en-US" altLang="en-US" sz="2500" dirty="0">
                <a:solidFill>
                  <a:schemeClr val="tx1"/>
                </a:solidFill>
                <a:latin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014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D7616A-E8B9-9D44-ABA2-019EF3921F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"/>
          <a:stretch/>
        </p:blipFill>
        <p:spPr>
          <a:xfrm>
            <a:off x="0" y="0"/>
            <a:ext cx="914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7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829644" y="2598877"/>
            <a:ext cx="4166872" cy="177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UnmodifiableList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ImmutableList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2, 3, 4</a:t>
            </a:r>
            <a:endParaRPr lang="en-US" altLang="en-US" sz="18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70" y="3098537"/>
            <a:ext cx="474406" cy="5163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159" y="136664"/>
            <a:ext cx="7992454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BB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CollectionPuzzler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List list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Exception 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getClass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getSimpleName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54013" y="0"/>
            <a:ext cx="8332788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Самозванец</a:t>
            </a:r>
            <a:endParaRPr lang="en-US" altLang="en-US" sz="25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На самом деле это </a:t>
            </a:r>
            <a:r>
              <a:rPr lang="en-US" altLang="en-US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java.util.Arrays$ArrayList</a:t>
            </a:r>
            <a:endParaRPr lang="ru-RU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Аккуратнее используйте </a:t>
            </a:r>
            <a:r>
              <a:rPr lang="en-US" altLang="en-US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getSimpleName</a:t>
            </a: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800"/>
              </a:spcAft>
              <a:buSzPct val="100000"/>
            </a:pPr>
            <a:r>
              <a:rPr lang="en-US" altLang="en-US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List#of</a:t>
            </a: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Set#of</a:t>
            </a: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80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630CC-D29D-F349-AD3D-47577A3EDE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t="227" r="4072"/>
          <a:stretch/>
        </p:blipFill>
        <p:spPr>
          <a:xfrm>
            <a:off x="0" y="230908"/>
            <a:ext cx="9144000" cy="40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4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65653" y="2549851"/>
            <a:ext cx="3852457" cy="197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ru-RU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 </a:t>
            </a:r>
            <a:r>
              <a:rPr lang="ru-RU" altLang="en-US" sz="3000" dirty="0">
                <a:solidFill>
                  <a:srgbClr val="000000"/>
                </a:solidFill>
                <a:cs typeface="Arial" panose="020B0604020202020204" pitchFamily="34" charset="0"/>
              </a:rPr>
              <a:t>–</a:t>
            </a:r>
            <a:r>
              <a:rPr lang="ru-RU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10000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Ничего – </a:t>
            </a:r>
            <a:r>
              <a:rPr lang="ru-RU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ru-RU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– Ничего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Ничего – Ничего 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27" y="3079010"/>
            <a:ext cx="474406" cy="51634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-49"/>
            <a:ext cx="4729316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BB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PuzzleLeft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IntStream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.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.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.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ru-RU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CD874B5-73AE-C546-A174-82730720A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220" y="-50"/>
            <a:ext cx="465178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BB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PuzzleRight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IntStream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.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.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.</a:t>
            </a:r>
            <a:r>
              <a:rPr lang="en-US" sz="16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ru-RU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52425" y="0"/>
            <a:ext cx="724739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Инит дедлок</a:t>
            </a: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  <a:r>
              <a:rPr lang="en-US" altLang="en-US" sz="2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честно отрабатывает и хватает дедлок</a:t>
            </a:r>
            <a:endParaRPr lang="en-US" altLang="en-US" sz="25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</a:t>
            </a:r>
            <a:r>
              <a:rPr lang="en-US" altLang="en-US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ount</a:t>
            </a: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25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en-US" sz="2500" dirty="0" err="1">
                <a:solidFill>
                  <a:schemeClr val="tx1"/>
                </a:solidFill>
                <a:latin typeface="+mn-lt"/>
              </a:rPr>
              <a:t>пайплайн</a:t>
            </a: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 в расчет не берет</a:t>
            </a:r>
            <a:endParaRPr lang="en-US" altLang="en-US" sz="25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8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B7749-7258-BF4A-902F-EA01CF791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t="1" b="11627"/>
          <a:stretch/>
        </p:blipFill>
        <p:spPr>
          <a:xfrm>
            <a:off x="0" y="0"/>
            <a:ext cx="914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8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842152" y="2736539"/>
            <a:ext cx="3852457" cy="197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ru-RU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ITSubbotnik</a:t>
            </a:r>
            <a:endParaRPr lang="ru-RU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ClassCastException</a:t>
            </a:r>
            <a:endParaRPr lang="ru-RU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Не компилируется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87" y="4193214"/>
            <a:ext cx="474406" cy="51634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159" y="163953"/>
            <a:ext cx="6343137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my comment */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BB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MyAnnotation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sz="14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"Hello"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88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BB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MyInterface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MyAnnotation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BB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AnnotationPuzzle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MyInterface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en-US" sz="1400" dirty="0">
                <a:solidFill>
                  <a:srgbClr val="8888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/*my comment 2*/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Override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14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ITSubbotnik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myVar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580103" y="1"/>
            <a:ext cx="7877303" cy="469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spcAft>
                <a:spcPts val="1800"/>
              </a:spcAft>
              <a:buSzPct val="100000"/>
            </a:pP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B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1800"/>
              </a:spcAft>
              <a:buSzPct val="100000"/>
            </a:pP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/**</a:t>
            </a:r>
            <a:b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 Returns the annotation type of this annotation.</a:t>
            </a:r>
            <a:b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 @return the annotation type of this annotation</a:t>
            </a:r>
            <a:b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Annotation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annotationType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1800"/>
              </a:spcAft>
              <a:buSzPct val="100000"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1800"/>
              </a:spcAft>
              <a:buSzPct val="100000"/>
            </a:pPr>
            <a:r>
              <a:rPr lang="ru-RU" alt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direct </a:t>
            </a:r>
            <a:r>
              <a:rPr lang="en-US" altLang="en-US" sz="22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superinterface</a:t>
            </a:r>
            <a:r>
              <a:rPr lang="en-US" alt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an annotation type is always </a:t>
            </a:r>
            <a:r>
              <a:rPr lang="en-US" altLang="en-US" sz="2200" b="1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java.lang.annotation.Annotation</a:t>
            </a:r>
            <a:r>
              <a:rPr lang="ru-RU" altLang="en-US" sz="22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»</a:t>
            </a:r>
            <a:endParaRPr lang="en-US" altLang="en-US" sz="22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1800"/>
              </a:spcAft>
              <a:buSzPct val="100000"/>
            </a:pP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3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B3F59-012E-DA4B-A4CB-CE444A02AC9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80321" y="2101407"/>
            <a:ext cx="3993357" cy="26963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Contacts: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Email: </a:t>
            </a:r>
            <a:r>
              <a:rPr lang="en-US" sz="2000" dirty="0" err="1"/>
              <a:t>Aleksandr_Barmin@epam.com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Twitter: @</a:t>
            </a:r>
            <a:r>
              <a:rPr lang="en-US" sz="2000" dirty="0" err="1"/>
              <a:t>AlexBarmin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en-US" sz="3600" b="0" dirty="0"/>
              <a:t>Aleksandr </a:t>
            </a:r>
            <a:r>
              <a:rPr lang="en-US" sz="3600" b="0" dirty="0" err="1"/>
              <a:t>barmin</a:t>
            </a:r>
            <a:endParaRPr lang="en-US" sz="3600" b="0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6A07256-7A4D-1E44-836A-F9B3CC4F50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15905" r="12966" b="17701"/>
          <a:stretch/>
        </p:blipFill>
        <p:spPr>
          <a:xfrm>
            <a:off x="453644" y="1137056"/>
            <a:ext cx="2890188" cy="28901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2DB41-D2C0-0B44-B6AC-A42BC6C313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321" y="794156"/>
            <a:ext cx="3993542" cy="342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0" dirty="0"/>
              <a:t>Lead Software Engineer at EPAM</a:t>
            </a:r>
          </a:p>
          <a:p>
            <a:pPr>
              <a:lnSpc>
                <a:spcPct val="150000"/>
              </a:lnSpc>
            </a:pPr>
            <a:r>
              <a:rPr lang="en-US" sz="2000" b="0" dirty="0"/>
              <a:t>EPAM Lab Mentor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8951383-88A7-314B-8AC6-47F8E4EC317A}"/>
              </a:ext>
            </a:extLst>
          </p:cNvPr>
          <p:cNvSpPr txBox="1">
            <a:spLocks/>
          </p:cNvSpPr>
          <p:nvPr/>
        </p:nvSpPr>
        <p:spPr>
          <a:xfrm>
            <a:off x="531466" y="3544278"/>
            <a:ext cx="4315968" cy="74246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7806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EF4E6-7529-BF4F-9EC7-4A1C5CD57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0" y="27708"/>
            <a:ext cx="9145009" cy="47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7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9763" y="2286000"/>
            <a:ext cx="6113963" cy="197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Нормально завершит работу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Не скомпилируется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NoSuchMethodError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3272508"/>
            <a:ext cx="474406" cy="51634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9274" y="384673"/>
            <a:ext cx="820143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Puzzle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throws Exception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18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currentThread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destroy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96AE0-4D60-9A4F-9B12-92185FACBE33}"/>
              </a:ext>
            </a:extLst>
          </p:cNvPr>
          <p:cNvSpPr/>
          <p:nvPr/>
        </p:nvSpPr>
        <p:spPr>
          <a:xfrm>
            <a:off x="1101988" y="349304"/>
            <a:ext cx="7058527" cy="20313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Throws {@link </a:t>
            </a:r>
            <a:r>
              <a:rPr lang="en-US" sz="1400" i="1" dirty="0" err="1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NoSuchMethodError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@deprecated ... in Java 8</a:t>
            </a:r>
            <a:endParaRPr lang="ru-RU" sz="1400" i="1" dirty="0">
              <a:solidFill>
                <a:srgbClr val="4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@Deprecated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destroy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throw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NoSuchMethodError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9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08C2A-D846-5D49-BCE9-029E1896EE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5" b="14494"/>
          <a:stretch/>
        </p:blipFill>
        <p:spPr>
          <a:xfrm>
            <a:off x="0" y="0"/>
            <a:ext cx="914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4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332" y="2708760"/>
            <a:ext cx="5888205" cy="197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abstract: true, final: true</a:t>
            </a: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abstract: false, final: true</a:t>
            </a: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abstract: true, final: false</a:t>
            </a: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Ошибка в рантайме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77" y="3249220"/>
            <a:ext cx="474406" cy="51634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664" y="0"/>
            <a:ext cx="8623542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BB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ArrayPuzzle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[].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getModifiers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"abstract: "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isAbstract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", "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"final:    "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isFinal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77" y="2829386"/>
            <a:ext cx="474406" cy="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64698" y="571724"/>
            <a:ext cx="8332788" cy="304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-&gt; true</a:t>
            </a: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 -&gt; false</a:t>
            </a:r>
            <a:endParaRPr lang="ru-RU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-&gt; true (</a:t>
            </a:r>
            <a:r>
              <a:rPr lang="ru-RU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для примитивов)</a:t>
            </a:r>
            <a:endParaRPr lang="en-US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Остальные модификаторы не специфицированы</a:t>
            </a:r>
            <a:endParaRPr lang="en-US" altLang="en-US" sz="25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Рефлексия – темная штука</a:t>
            </a:r>
            <a:endParaRPr lang="en-US" altLang="en-US" sz="2500" dirty="0">
              <a:solidFill>
                <a:schemeClr val="tx1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25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37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A2836E-B62C-8E4D-BF55-4075A31F4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b="3064"/>
          <a:stretch/>
        </p:blipFill>
        <p:spPr>
          <a:xfrm>
            <a:off x="-1" y="0"/>
            <a:ext cx="9144001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6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9763" y="2286000"/>
            <a:ext cx="6113963" cy="197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Не скомпилируется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UnsupportedOperationException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4" y="3742675"/>
            <a:ext cx="474406" cy="51634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9274" y="384675"/>
            <a:ext cx="828009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Puzzle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Exception 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sz="18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D90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currentThread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800" dirty="0">
                <a:solidFill>
                  <a:srgbClr val="7D90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96AE0-4D60-9A4F-9B12-92185FACBE33}"/>
              </a:ext>
            </a:extLst>
          </p:cNvPr>
          <p:cNvSpPr/>
          <p:nvPr/>
        </p:nvSpPr>
        <p:spPr>
          <a:xfrm>
            <a:off x="882316" y="609600"/>
            <a:ext cx="7507706" cy="2439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Throws {@code </a:t>
            </a:r>
            <a:r>
              <a:rPr lang="en-US" sz="1400" i="1" dirty="0" err="1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UnsupportedOperationException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@</a:t>
            </a:r>
            <a:r>
              <a:rPr lang="en-US" sz="1400" i="1" dirty="0" err="1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ignored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@deprecated ... in Java 8</a:t>
            </a:r>
          </a:p>
          <a:p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AA2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@Deprecated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synchronized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Throwable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throw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UnsupportedOperationException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9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50520-5B05-7E40-BDD5-997B93828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r="3422" b="666"/>
          <a:stretch/>
        </p:blipFill>
        <p:spPr>
          <a:xfrm>
            <a:off x="1" y="0"/>
            <a:ext cx="914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9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B3F59-012E-DA4B-A4CB-CE444A02AC9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80321" y="2101407"/>
            <a:ext cx="3993357" cy="26963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Contacts: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Email: </a:t>
            </a:r>
            <a:r>
              <a:rPr lang="en-US" sz="2000" dirty="0" err="1"/>
              <a:t>andreypaykin@gmail.com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Telegram: @</a:t>
            </a:r>
            <a:r>
              <a:rPr lang="en-US" sz="2000" dirty="0" err="1"/>
              <a:t>apaikin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en-US" sz="3600" b="0" dirty="0" err="1"/>
              <a:t>ANdREI</a:t>
            </a:r>
            <a:r>
              <a:rPr lang="en-US" sz="3600" b="0" dirty="0"/>
              <a:t> PAIKIN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2DB41-D2C0-0B44-B6AC-A42BC6C313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321" y="794156"/>
            <a:ext cx="3993542" cy="342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0" dirty="0"/>
              <a:t>Senior Software Engineer at EPAM</a:t>
            </a:r>
          </a:p>
          <a:p>
            <a:pPr>
              <a:lnSpc>
                <a:spcPct val="150000"/>
              </a:lnSpc>
            </a:pPr>
            <a:r>
              <a:rPr lang="en-US" sz="2000" b="0" dirty="0"/>
              <a:t>Big Data guy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8951383-88A7-314B-8AC6-47F8E4EC317A}"/>
              </a:ext>
            </a:extLst>
          </p:cNvPr>
          <p:cNvSpPr txBox="1">
            <a:spLocks/>
          </p:cNvSpPr>
          <p:nvPr/>
        </p:nvSpPr>
        <p:spPr>
          <a:xfrm>
            <a:off x="531466" y="3544278"/>
            <a:ext cx="4315968" cy="74246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654009" y="1162329"/>
            <a:ext cx="2646310" cy="2646310"/>
          </a:xfrm>
        </p:spPr>
      </p:pic>
    </p:spTree>
    <p:extLst>
      <p:ext uri="{BB962C8B-B14F-4D97-AF65-F5344CB8AC3E}">
        <p14:creationId xmlns:p14="http://schemas.microsoft.com/office/powerpoint/2010/main" val="1443355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4677" y="2584424"/>
            <a:ext cx="4733003" cy="180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Фиг знает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woraa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ClassNotFoundException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SecurityException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52" y="2623752"/>
            <a:ext cx="474406" cy="516342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1313" y="112687"/>
            <a:ext cx="8159732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BB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"hello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woraa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4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352425" y="0"/>
            <a:ext cx="8332788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>
                <a:solidFill>
                  <a:schemeClr val="tx1"/>
                </a:solidFill>
                <a:latin typeface="+mn-lt"/>
              </a:rPr>
              <a:t>WORAA = Write Once, Run </a:t>
            </a:r>
            <a:r>
              <a:rPr lang="en-US" altLang="en-US" sz="2500" u="sng" dirty="0">
                <a:solidFill>
                  <a:schemeClr val="tx1"/>
                </a:solidFill>
                <a:latin typeface="+mn-lt"/>
              </a:rPr>
              <a:t>Almost</a:t>
            </a:r>
            <a:r>
              <a:rPr lang="en-US" altLang="en-US" sz="2500" dirty="0">
                <a:solidFill>
                  <a:schemeClr val="tx1"/>
                </a:solidFill>
                <a:latin typeface="+mn-lt"/>
              </a:rPr>
              <a:t> Anywhere</a:t>
            </a: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con, prn, aux, </a:t>
            </a:r>
            <a:r>
              <a:rPr lang="en-US" altLang="en-US" sz="25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</a:t>
            </a: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com(0-9), </a:t>
            </a:r>
            <a:r>
              <a:rPr lang="en-US" altLang="en-US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lpt</a:t>
            </a: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(0-9)</a:t>
            </a: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Нельзя создать файл с именем </a:t>
            </a:r>
            <a:r>
              <a:rPr lang="en-US" altLang="en-US" sz="2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Nul.class</a:t>
            </a:r>
            <a:endParaRPr lang="ru-RU" altLang="en-US" sz="2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Класс создается во время компиляции, байткод идет в никуда</a:t>
            </a:r>
            <a:endParaRPr lang="en-US" altLang="en-US" sz="25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679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75389-5E44-E748-BC5C-0BA447743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2424" y="0"/>
            <a:ext cx="7824788" cy="715963"/>
          </a:xfrm>
        </p:spPr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0DB79-90AF-F04D-8589-25CCBFBF8B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52424" y="1345947"/>
            <a:ext cx="8325170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spcAft>
                <a:spcPts val="1800"/>
              </a:spcAft>
              <a:buSzPct val="100000"/>
            </a:pPr>
            <a:r>
              <a:rPr lang="en-US" alt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https://github.com/strkkk/java-puzzlers-2</a:t>
            </a:r>
            <a:endParaRPr lang="ru-RU" altLang="en-US" sz="22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>
              <a:spcAft>
                <a:spcPts val="1800"/>
              </a:spcAft>
              <a:buSzPct val="100000"/>
            </a:pPr>
            <a:r>
              <a:rPr lang="en-US" alt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http://vanillajava.blogspot.com</a:t>
            </a:r>
            <a:endParaRPr lang="en-US" altLang="en-US" sz="22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>
              <a:spcAft>
                <a:spcPts val="1800"/>
              </a:spcAft>
              <a:buSzPct val="100000"/>
            </a:pPr>
            <a:r>
              <a:rPr lang="en-US" altLang="en-US" sz="2200" dirty="0">
                <a:solidFill>
                  <a:schemeClr val="accent3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https://habr.com/post/428734</a:t>
            </a:r>
            <a:endParaRPr lang="en-US" altLang="en-US" sz="2200" dirty="0">
              <a:solidFill>
                <a:schemeClr val="accent3">
                  <a:lumMod val="75000"/>
                </a:schemeClr>
              </a:solidFill>
              <a:latin typeface="+mn-lt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Aft>
                <a:spcPts val="1800"/>
              </a:spcAft>
              <a:buSzPct val="100000"/>
            </a:pPr>
            <a:r>
              <a:rPr lang="en-US" alt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https://docs.oracle.com/javase/specs/jls/se8/html/jls-9.html#jls-9.6</a:t>
            </a:r>
            <a:endParaRPr lang="ru-RU" altLang="en-US" sz="22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  <a:p>
            <a:pPr>
              <a:spcAft>
                <a:spcPts val="1800"/>
              </a:spcAft>
              <a:buSzPct val="100000"/>
            </a:pPr>
            <a:r>
              <a:rPr lang="en-US" altLang="en-US" sz="2200" dirty="0">
                <a:solidFill>
                  <a:srgbClr val="444444"/>
                </a:solidFill>
                <a:latin typeface="+mn-lt"/>
              </a:rPr>
              <a:t>Telegram: @</a:t>
            </a:r>
            <a:r>
              <a:rPr lang="en-US" altLang="en-US" sz="2200" dirty="0" err="1">
                <a:solidFill>
                  <a:srgbClr val="444444"/>
                </a:solidFill>
                <a:latin typeface="+mn-lt"/>
              </a:rPr>
              <a:t>apaikin</a:t>
            </a:r>
            <a:r>
              <a:rPr lang="en-US" altLang="en-US" sz="2200" dirty="0">
                <a:solidFill>
                  <a:srgbClr val="444444"/>
                </a:solidFill>
                <a:latin typeface="+mn-lt"/>
              </a:rPr>
              <a:t>, @</a:t>
            </a:r>
            <a:r>
              <a:rPr lang="en-US" altLang="en-US" sz="2200" dirty="0" err="1">
                <a:solidFill>
                  <a:srgbClr val="444444"/>
                </a:solidFill>
                <a:latin typeface="+mn-lt"/>
              </a:rPr>
              <a:t>ABarmin</a:t>
            </a:r>
            <a:endParaRPr lang="en-US" altLang="en-US" sz="2200" dirty="0">
              <a:solidFill>
                <a:srgbClr val="444444"/>
              </a:solidFill>
              <a:latin typeface="+mn-lt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1500" dirty="0">
              <a:solidFill>
                <a:srgbClr val="444444"/>
              </a:solidFill>
              <a:latin typeface="Trebuchet MS" panose="020B0603020202020204" pitchFamily="34" charset="0"/>
            </a:endParaRPr>
          </a:p>
          <a:p>
            <a:pPr eaLnBrk="1" hangingPunct="1">
              <a:spcAft>
                <a:spcPts val="1800"/>
              </a:spcAft>
              <a:buSzPct val="100000"/>
            </a:pPr>
            <a:endParaRPr lang="en-US" altLang="en-US" sz="1500" dirty="0">
              <a:solidFill>
                <a:srgbClr val="44444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46" y="0"/>
            <a:ext cx="3100360" cy="310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7200" y="204788"/>
            <a:ext cx="7772400" cy="107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844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ru-RU" altLang="en-US" sz="3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Паззлеры на ревью</a:t>
            </a:r>
          </a:p>
        </p:txBody>
      </p:sp>
      <p:pic>
        <p:nvPicPr>
          <p:cNvPr id="4" name="Picture 2" descr="Ð¡Ð¾Ð·Ð´Ð°ÑÑ Ð¼ÐµÐ¼: 2015, 50 Ð¾ÑÑÐµÐ½ÐºÐ¾Ð² ÑÐµÑÐ¾Ð³Ð¾, Ð¼Ð¾Ð¸ Ð²ÐºÑÑÑ Ð¾ÑÐµÐ½Ñ ÑÐ¿ÐµÑÐ¸ÑÐ¸ÑÐ½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39" y="1742241"/>
            <a:ext cx="3437055" cy="200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Ð¡Ð¾Ð·Ð´Ð°ÑÑ Ð¼ÐµÐ¼: ÐÐ¾Ð»ÑÐ½Ð¾Ð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14" y="1743204"/>
            <a:ext cx="3020789" cy="200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5339" y="1214923"/>
            <a:ext cx="161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Ревьюер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588115" y="1214922"/>
            <a:ext cx="1182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Автор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0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7200" y="204788"/>
            <a:ext cx="82296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844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>
              <a:lnSpc>
                <a:spcPct val="93000"/>
              </a:lnSpc>
              <a:buSzPct val="100000"/>
            </a:pPr>
            <a:r>
              <a:rPr lang="ru-RU" altLang="en-US" sz="3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Спасибо</a:t>
            </a:r>
            <a:r>
              <a:rPr lang="en-US" altLang="en-US" sz="3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!</a:t>
            </a:r>
            <a:endParaRPr lang="ru-RU" altLang="en-US" sz="32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algn="ctr" eaLnBrk="1">
              <a:lnSpc>
                <a:spcPct val="93000"/>
              </a:lnSpc>
              <a:buSzPct val="100000"/>
            </a:pPr>
            <a:br>
              <a:rPr lang="ru-RU" altLang="en-US" sz="3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r>
              <a:rPr lang="ru-RU" altLang="en-US" sz="32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Вопросы?</a:t>
            </a:r>
            <a:endParaRPr lang="en-US" altLang="en-US" sz="32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8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18+ w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08" y="760284"/>
            <a:ext cx="3749754" cy="20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275389-5E44-E748-BC5C-0BA44774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Дисклеймер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0DB79-90AF-F04D-8589-25CCBFBF8B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0363" y="1152638"/>
            <a:ext cx="497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 для продакшена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363" y="1713905"/>
            <a:ext cx="5091715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Только JDK/JVM от Oracle</a:t>
            </a:r>
          </a:p>
          <a:p>
            <a:r>
              <a:rPr lang="ru-RU" sz="3600" dirty="0"/>
              <a:t>Без ключей для JVM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363" y="2798817"/>
            <a:ext cx="5559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Не задачи с собеседования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01759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A7EF-E243-FB4F-824B-693348462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"/>
          <a:stretch/>
        </p:blipFill>
        <p:spPr>
          <a:xfrm>
            <a:off x="0" y="0"/>
            <a:ext cx="9144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76160"/>
            <a:ext cx="7316633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B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Zombie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List ZOMBIES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finalize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ZOMBIES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MAX_VALUE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ZOMBIES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Zombie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ZOMBIES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10407" y="2702274"/>
            <a:ext cx="4084664" cy="197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Все ок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OutOfMemoryError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Что-то другое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514350" indent="-514350" eaLnBrk="1">
              <a:buSzPct val="100000"/>
              <a:buAutoNum type="alphaLcPeriod" startAt="3"/>
            </a:pP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15" y="2751434"/>
            <a:ext cx="474406" cy="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5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40916" y="0"/>
            <a:ext cx="8332788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760" tIns="34200" rIns="68760" bIns="342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spcAft>
                <a:spcPts val="1800"/>
              </a:spcAft>
              <a:buSzPct val="100000"/>
            </a:pP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finalize()</a:t>
            </a: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 только 1 раз</a:t>
            </a:r>
            <a:r>
              <a:rPr lang="en-US" altLang="en-US" sz="2500" dirty="0">
                <a:solidFill>
                  <a:schemeClr val="tx1"/>
                </a:solidFill>
                <a:latin typeface="+mn-lt"/>
              </a:rPr>
              <a:t>, </a:t>
            </a: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помечается флагом</a:t>
            </a: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Теперь уже</a:t>
            </a:r>
            <a:r>
              <a:rPr lang="en-US" altLang="en-US" sz="25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@deprecated</a:t>
            </a:r>
          </a:p>
          <a:p>
            <a:pPr eaLnBrk="1" hangingPunct="1">
              <a:spcAft>
                <a:spcPts val="1800"/>
              </a:spcAft>
              <a:buSzPct val="100000"/>
            </a:pPr>
            <a:r>
              <a:rPr lang="ru-RU" altLang="en-US" sz="2500" dirty="0">
                <a:solidFill>
                  <a:schemeClr val="tx1"/>
                </a:solidFill>
                <a:latin typeface="+mn-lt"/>
              </a:rPr>
              <a:t>Не используйте</a:t>
            </a:r>
            <a:endParaRPr lang="en-US" altLang="en-US" sz="25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655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532B9-5198-324A-9D29-967536E4F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0205"/>
            <a:ext cx="8543636" cy="48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7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05054" y="2585672"/>
            <a:ext cx="4831784" cy="197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Зависит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Ошибка после</a:t>
            </a:r>
            <a:r>
              <a:rPr lang="en-US" altLang="en-US" sz="3000" dirty="0">
                <a:solidFill>
                  <a:srgbClr val="000000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  <a:r>
              <a:rPr lang="ru-RU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Ошибка после 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altLang="en-US" sz="3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>
              <a:buSzPct val="100000"/>
            </a:pPr>
            <a:r>
              <a:rPr lang="en-US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d. </a:t>
            </a:r>
            <a:r>
              <a:rPr lang="ru-RU" altLang="en-US" sz="3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Завершится нормально</a:t>
            </a: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514350" indent="-514350" eaLnBrk="1">
              <a:buSzPct val="100000"/>
              <a:buAutoNum type="alphaLcPeriod" startAt="3"/>
            </a:pPr>
            <a:endParaRPr lang="en-US" altLang="en-US" sz="3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62" y="4043713"/>
            <a:ext cx="474406" cy="51634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646" y="58366"/>
            <a:ext cx="866852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PoolPuzzler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runAsync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ForkJoinPool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commonPool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srgbClr val="4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runAsync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ForkJoinPool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commonPool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shutdownNow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i="1" dirty="0">
              <a:solidFill>
                <a:srgbClr val="4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CompletableFuture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runAsync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"3"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ITSubbotnik Izhevst Theme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ubbotnik Izhevst Theme" id="{D58DB2D4-996D-554F-B307-EAE980CFC3CF}" vid="{2C29609A-4379-4B44-8700-59CEAF73B072}"/>
    </a:ext>
  </a:extLst>
</a:theme>
</file>

<file path=ppt/theme/theme5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6.xml><?xml version="1.0" encoding="utf-8"?>
<a:theme xmlns:a="http://schemas.openxmlformats.org/drawingml/2006/main" name="1_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5991</TotalTime>
  <Words>1073</Words>
  <Application>Microsoft Macintosh PowerPoint</Application>
  <PresentationFormat>On-screen Show (16:9)</PresentationFormat>
  <Paragraphs>272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Oswald DemiBold</vt:lpstr>
      <vt:lpstr>Trebuchet MS</vt:lpstr>
      <vt:lpstr>WenQuanYi Micro Hei</vt:lpstr>
      <vt:lpstr>Covers</vt:lpstr>
      <vt:lpstr>General</vt:lpstr>
      <vt:lpstr>Breakers</vt:lpstr>
      <vt:lpstr>ITSubbotnik Izhevst Theme</vt:lpstr>
      <vt:lpstr>1_General</vt:lpstr>
      <vt:lpstr>1_Breakers</vt:lpstr>
      <vt:lpstr>Java Puzzlers 2</vt:lpstr>
      <vt:lpstr>PowerPoint Presentation</vt:lpstr>
      <vt:lpstr>PowerPoint Presentation</vt:lpstr>
      <vt:lpstr>Дисклеймер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Ссылки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Aleksandr Barmin</cp:lastModifiedBy>
  <cp:revision>163</cp:revision>
  <dcterms:created xsi:type="dcterms:W3CDTF">2018-01-26T19:23:30Z</dcterms:created>
  <dcterms:modified xsi:type="dcterms:W3CDTF">2018-11-16T10:07:52Z</dcterms:modified>
</cp:coreProperties>
</file>