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  <p:sldMasterId id="2147483698" r:id="rId4"/>
  </p:sldMasterIdLst>
  <p:notesMasterIdLst>
    <p:notesMasterId r:id="rId37"/>
  </p:notesMasterIdLst>
  <p:handoutMasterIdLst>
    <p:handoutMasterId r:id="rId38"/>
  </p:handoutMasterIdLst>
  <p:sldIdLst>
    <p:sldId id="276" r:id="rId5"/>
    <p:sldId id="270" r:id="rId6"/>
    <p:sldId id="271" r:id="rId7"/>
    <p:sldId id="277" r:id="rId8"/>
    <p:sldId id="278" r:id="rId9"/>
    <p:sldId id="279" r:id="rId10"/>
    <p:sldId id="306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5" r:id="rId35"/>
    <p:sldId id="304" r:id="rId3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547"/>
    <a:srgbClr val="222222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44" y="7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6" d="100"/>
          <a:sy n="56" d="100"/>
        </p:scale>
        <p:origin x="2856" y="72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/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rgbClr val="77CED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/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A433-BA60-45EB-8E3F-978788BBD669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93532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A433-BA60-45EB-8E3F-978788BBD669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36292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A433-BA60-45EB-8E3F-978788BBD669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948310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A433-BA60-45EB-8E3F-978788BBD669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114801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A433-BA60-45EB-8E3F-978788BBD669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643433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A433-BA60-45EB-8E3F-978788BBD669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A433-BA60-45EB-8E3F-978788BBD669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871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A433-BA60-45EB-8E3F-978788BBD669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46671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A433-BA60-45EB-8E3F-978788BBD669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10489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A433-BA60-45EB-8E3F-978788BBD669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98315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A433-BA60-45EB-8E3F-978788BBD669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90069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5.e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4645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43791-EC4C-404D-9C5C-29E807AB0C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4645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9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post/147387/" TargetMode="External"/><Relationship Id="rId2" Type="http://schemas.openxmlformats.org/officeDocument/2006/relationships/hyperlink" Target="https://github.com/strkkk/java-puzzlers" TargetMode="Externa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://cr.openjdk.java.net/~briangoetz/jep-286/lvti-faq.html" TargetMode="External"/><Relationship Id="rId5" Type="http://schemas.openxmlformats.org/officeDocument/2006/relationships/hyperlink" Target="https://docs.oracle.com/javase/specs/jls/se8/html/jls-3.html#jls-3.10.2" TargetMode="External"/><Relationship Id="rId4" Type="http://schemas.openxmlformats.org/officeDocument/2006/relationships/hyperlink" Target="https://bugs.java.com/view_bug.do?bug_id=8021581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9BC7-FA80-5E46-87FF-892AFB2C0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466" y="1650946"/>
            <a:ext cx="4315968" cy="1421928"/>
          </a:xfrm>
        </p:spPr>
        <p:txBody>
          <a:bodyPr/>
          <a:lstStyle/>
          <a:p>
            <a:r>
              <a:rPr lang="en-US" b="1" dirty="0" smtClean="0">
                <a:solidFill>
                  <a:srgbClr val="4645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Java Puzzlers</a:t>
            </a:r>
            <a:endParaRPr lang="en-US" b="1" dirty="0">
              <a:solidFill>
                <a:srgbClr val="464547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549E8-1669-ED4C-B1D2-CBF859EF46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7965" y="3544298"/>
            <a:ext cx="4315968" cy="313932"/>
          </a:xfrm>
        </p:spPr>
        <p:txBody>
          <a:bodyPr/>
          <a:lstStyle/>
          <a:p>
            <a:r>
              <a:rPr lang="en-US" dirty="0" smtClean="0">
                <a:solidFill>
                  <a:srgbClr val="4645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Andrei Paikin</a:t>
            </a:r>
            <a:endParaRPr lang="en-US" dirty="0">
              <a:solidFill>
                <a:srgbClr val="464547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2E8BE92-6ED6-4ECE-9C3C-8730CBAA22A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9" r="25309"/>
          <a:stretch>
            <a:fillRect/>
          </a:stretch>
        </p:blipFill>
        <p:spPr>
          <a:xfrm>
            <a:off x="5334000" y="0"/>
            <a:ext cx="3810000" cy="51435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E093A-5441-B245-B76F-967BE5CAF2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772" y="-61132"/>
            <a:ext cx="2490582" cy="17599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66" y="615152"/>
            <a:ext cx="1086410" cy="4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</p:spPr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64888" y="1706216"/>
            <a:ext cx="4572000" cy="8386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97000"/>
              </a:lnSpc>
              <a:buSzPct val="100000"/>
            </a:pPr>
            <a:r>
              <a:rPr lang="en-US" altLang="en-US" sz="5000" dirty="0">
                <a:solidFill>
                  <a:srgbClr val="000000"/>
                </a:solidFill>
              </a:rPr>
              <a:t>What the Float?</a:t>
            </a:r>
          </a:p>
        </p:txBody>
      </p:sp>
    </p:spTree>
    <p:extLst>
      <p:ext uri="{BB962C8B-B14F-4D97-AF65-F5344CB8AC3E}">
        <p14:creationId xmlns:p14="http://schemas.microsoft.com/office/powerpoint/2010/main" val="117557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</p:spPr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749300"/>
            <a:ext cx="614362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39763" y="2286000"/>
            <a:ext cx="3852457" cy="1973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608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eaLnBrk="1"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a. 1 (f1 </a:t>
            </a:r>
            <a:r>
              <a:rPr lang="en-US" altLang="en-US" sz="3000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больше</a:t>
            </a: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)</a:t>
            </a:r>
          </a:p>
          <a:p>
            <a:pPr eaLnBrk="1"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b. 0 (</a:t>
            </a:r>
            <a:r>
              <a:rPr lang="en-US" altLang="en-US" sz="3000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равны</a:t>
            </a: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)</a:t>
            </a:r>
          </a:p>
          <a:p>
            <a:pPr eaLnBrk="1"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c. -1 (f2 </a:t>
            </a:r>
            <a:r>
              <a:rPr lang="en-US" altLang="en-US" sz="3000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больше</a:t>
            </a: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)</a:t>
            </a:r>
          </a:p>
          <a:p>
            <a:pPr eaLnBrk="1"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d. </a:t>
            </a:r>
            <a:r>
              <a:rPr lang="en-US" altLang="en-US" sz="3000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Зависит</a:t>
            </a: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от</a:t>
            </a: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чего-то</a:t>
            </a: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3272508"/>
            <a:ext cx="474406" cy="51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4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</p:spPr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352425" y="1081088"/>
            <a:ext cx="8332788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760" tIns="34200" rIns="68760" bIns="342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eaLnBrk="1" hangingPunct="1">
              <a:spcAft>
                <a:spcPts val="1800"/>
              </a:spcAft>
              <a:buSzPct val="100000"/>
            </a:pPr>
            <a:r>
              <a:rPr lang="en-US" altLang="en-US" sz="2500" dirty="0" err="1">
                <a:solidFill>
                  <a:srgbClr val="444444"/>
                </a:solidFill>
                <a:latin typeface="+mn-lt"/>
              </a:rPr>
              <a:t>Конвертация</a:t>
            </a:r>
            <a:r>
              <a:rPr lang="en-US" altLang="en-US" sz="2500" dirty="0">
                <a:solidFill>
                  <a:srgbClr val="444444"/>
                </a:solidFill>
                <a:latin typeface="+mn-lt"/>
              </a:rPr>
              <a:t> </a:t>
            </a:r>
            <a:r>
              <a:rPr lang="en-US" altLang="en-US" sz="2500" dirty="0" err="1">
                <a:solidFill>
                  <a:srgbClr val="444444"/>
                </a:solidFill>
                <a:latin typeface="+mn-lt"/>
              </a:rPr>
              <a:t>int</a:t>
            </a:r>
            <a:r>
              <a:rPr lang="en-US" altLang="en-US" sz="2500" dirty="0">
                <a:solidFill>
                  <a:srgbClr val="444444"/>
                </a:solidFill>
                <a:latin typeface="+mn-lt"/>
              </a:rPr>
              <a:t> → float </a:t>
            </a:r>
            <a:r>
              <a:rPr lang="en-US" altLang="en-US" sz="2500" dirty="0" err="1">
                <a:solidFill>
                  <a:srgbClr val="444444"/>
                </a:solidFill>
                <a:latin typeface="+mn-lt"/>
              </a:rPr>
              <a:t>автоматическая</a:t>
            </a:r>
            <a:endParaRPr lang="en-US" altLang="en-US" sz="2500" dirty="0">
              <a:solidFill>
                <a:srgbClr val="444444"/>
              </a:solidFill>
              <a:latin typeface="+mn-lt"/>
            </a:endParaRPr>
          </a:p>
          <a:p>
            <a:pPr eaLnBrk="1" hangingPunct="1">
              <a:spcAft>
                <a:spcPts val="1800"/>
              </a:spcAft>
              <a:buSzPct val="100000"/>
            </a:pPr>
            <a:r>
              <a:rPr lang="en-US" altLang="en-US" sz="2500" dirty="0">
                <a:solidFill>
                  <a:srgbClr val="444444"/>
                </a:solidFill>
                <a:latin typeface="+mn-lt"/>
              </a:rPr>
              <a:t>0х12 → 18</a:t>
            </a:r>
          </a:p>
          <a:p>
            <a:pPr eaLnBrk="1" hangingPunct="1">
              <a:spcAft>
                <a:spcPts val="1800"/>
              </a:spcAft>
              <a:buSzPct val="100000"/>
            </a:pPr>
            <a:endParaRPr lang="en-US" altLang="en-US" sz="2500" dirty="0">
              <a:solidFill>
                <a:srgbClr val="444444"/>
              </a:solidFill>
              <a:latin typeface="Trebuchet MS" panose="020B0603020202020204" pitchFamily="34" charset="0"/>
            </a:endParaRPr>
          </a:p>
          <a:p>
            <a:pPr eaLnBrk="1" hangingPunct="1">
              <a:spcAft>
                <a:spcPts val="1800"/>
              </a:spcAft>
              <a:buSzPct val="100000"/>
            </a:pPr>
            <a:endParaRPr lang="en-US" altLang="en-US" sz="2500" dirty="0">
              <a:solidFill>
                <a:srgbClr val="444444"/>
              </a:solidFill>
              <a:latin typeface="Trebuchet MS" panose="020B0603020202020204" pitchFamily="34" charset="0"/>
            </a:endParaRPr>
          </a:p>
          <a:p>
            <a:pPr eaLnBrk="1" hangingPunct="1">
              <a:spcAft>
                <a:spcPts val="1800"/>
              </a:spcAft>
              <a:buSzPct val="100000"/>
            </a:pPr>
            <a:endParaRPr lang="en-US" altLang="en-US" sz="2500" dirty="0">
              <a:solidFill>
                <a:srgbClr val="444444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81000" y="2573338"/>
            <a:ext cx="4787273" cy="109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spcAft>
                <a:spcPts val="1800"/>
              </a:spcAft>
            </a:pPr>
            <a:r>
              <a:rPr lang="en-US" altLang="en-US" sz="2500" dirty="0" err="1">
                <a:solidFill>
                  <a:srgbClr val="444444"/>
                </a:solidFill>
              </a:rPr>
              <a:t>Но</a:t>
            </a:r>
            <a:r>
              <a:rPr lang="en-US" altLang="en-US" sz="2500" dirty="0">
                <a:solidFill>
                  <a:srgbClr val="444444"/>
                </a:solidFill>
              </a:rPr>
              <a:t> </a:t>
            </a:r>
            <a:r>
              <a:rPr lang="en-US" altLang="en-US" sz="2500" dirty="0" err="1">
                <a:solidFill>
                  <a:srgbClr val="444444"/>
                </a:solidFill>
              </a:rPr>
              <a:t>для</a:t>
            </a:r>
            <a:r>
              <a:rPr lang="en-US" altLang="en-US" sz="2500" dirty="0">
                <a:solidFill>
                  <a:srgbClr val="444444"/>
                </a:solidFill>
              </a:rPr>
              <a:t> 16-т</a:t>
            </a:r>
            <a:r>
              <a:rPr lang="ru-RU" altLang="en-US" sz="2500" dirty="0">
                <a:solidFill>
                  <a:srgbClr val="444444"/>
                </a:solidFill>
              </a:rPr>
              <a:t>е</a:t>
            </a:r>
            <a:r>
              <a:rPr lang="en-US" altLang="en-US" sz="2500" dirty="0" err="1">
                <a:solidFill>
                  <a:srgbClr val="444444"/>
                </a:solidFill>
              </a:rPr>
              <a:t>ричной</a:t>
            </a:r>
            <a:r>
              <a:rPr lang="en-US" altLang="en-US" sz="2500" dirty="0">
                <a:solidFill>
                  <a:srgbClr val="444444"/>
                </a:solidFill>
              </a:rPr>
              <a:t> </a:t>
            </a:r>
            <a:r>
              <a:rPr lang="en-US" altLang="en-US" sz="2500" dirty="0" err="1">
                <a:solidFill>
                  <a:srgbClr val="444444"/>
                </a:solidFill>
              </a:rPr>
              <a:t>формы</a:t>
            </a:r>
            <a:r>
              <a:rPr lang="en-US" altLang="en-US" sz="2500" dirty="0">
                <a:solidFill>
                  <a:srgbClr val="444444"/>
                </a:solidFill>
              </a:rPr>
              <a:t> F = 15</a:t>
            </a:r>
          </a:p>
          <a:p>
            <a:pPr eaLnBrk="1" hangingPunct="1">
              <a:spcAft>
                <a:spcPts val="1800"/>
              </a:spcAft>
            </a:pPr>
            <a:r>
              <a:rPr lang="en-US" altLang="en-US" sz="2500" dirty="0">
                <a:solidFill>
                  <a:srgbClr val="444444"/>
                </a:solidFill>
              </a:rPr>
              <a:t>0x12F → 303</a:t>
            </a:r>
            <a:endParaRPr lang="en-US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59863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</p:spPr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64888" y="1706216"/>
            <a:ext cx="4572000" cy="8386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97000"/>
              </a:lnSpc>
              <a:buSzPct val="100000"/>
            </a:pPr>
            <a:r>
              <a:rPr lang="en-US" altLang="en-US" sz="5000" dirty="0">
                <a:solidFill>
                  <a:srgbClr val="000000"/>
                </a:solidFill>
              </a:rPr>
              <a:t>What the </a:t>
            </a:r>
            <a:r>
              <a:rPr lang="en-US" altLang="en-US" sz="5000" dirty="0" smtClean="0">
                <a:solidFill>
                  <a:srgbClr val="000000"/>
                </a:solidFill>
              </a:rPr>
              <a:t>Float 2</a:t>
            </a:r>
            <a:endParaRPr lang="en-US" altLang="en-US" sz="5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</p:spPr>
        <p:txBody>
          <a:bodyPr/>
          <a:lstStyle/>
          <a:p>
            <a:fld id="{3A707DD9-E92B-45E8-BE0A-E6B2EDF345E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26" y="811733"/>
            <a:ext cx="59817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39763" y="2286000"/>
            <a:ext cx="3809499" cy="1819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608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eaLnBrk="1"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a. 1 (f1 </a:t>
            </a:r>
            <a:r>
              <a:rPr lang="en-US" altLang="en-US" sz="3000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больше</a:t>
            </a: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)</a:t>
            </a:r>
          </a:p>
          <a:p>
            <a:pPr eaLnBrk="1"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b. 0 (</a:t>
            </a:r>
            <a:r>
              <a:rPr lang="en-US" altLang="en-US" sz="3000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равны</a:t>
            </a: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)</a:t>
            </a:r>
          </a:p>
          <a:p>
            <a:pPr eaLnBrk="1"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c. -1 (f2 </a:t>
            </a:r>
            <a:r>
              <a:rPr lang="en-US" altLang="en-US" sz="3000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больше</a:t>
            </a: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)</a:t>
            </a:r>
          </a:p>
          <a:p>
            <a:pPr eaLnBrk="1"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d. </a:t>
            </a:r>
            <a:r>
              <a:rPr lang="en-US" altLang="en-US" sz="3000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Зависит</a:t>
            </a: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от</a:t>
            </a: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чего-то</a:t>
            </a: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81" y="3245407"/>
            <a:ext cx="474406" cy="51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0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</p:spPr>
        <p:txBody>
          <a:bodyPr/>
          <a:lstStyle/>
          <a:p>
            <a:fld id="{3A707DD9-E92B-45E8-BE0A-E6B2EDF345E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454025" y="614682"/>
            <a:ext cx="8332788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760" tIns="34200" rIns="68760" bIns="342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eaLnBrk="1" hangingPunct="1">
              <a:spcAft>
                <a:spcPts val="1800"/>
              </a:spcAft>
              <a:buSzPct val="100000"/>
            </a:pPr>
            <a:r>
              <a:rPr lang="en-US" altLang="en-US" sz="2500" dirty="0" err="1">
                <a:solidFill>
                  <a:srgbClr val="444444"/>
                </a:solidFill>
                <a:latin typeface="+mn-lt"/>
              </a:rPr>
              <a:t>Конвертация</a:t>
            </a:r>
            <a:r>
              <a:rPr lang="en-US" altLang="en-US" sz="2500" dirty="0">
                <a:solidFill>
                  <a:srgbClr val="444444"/>
                </a:solidFill>
                <a:latin typeface="+mn-lt"/>
              </a:rPr>
              <a:t> </a:t>
            </a:r>
            <a:r>
              <a:rPr lang="en-US" altLang="en-US" sz="2500" dirty="0" err="1">
                <a:solidFill>
                  <a:srgbClr val="444444"/>
                </a:solidFill>
                <a:latin typeface="+mn-lt"/>
              </a:rPr>
              <a:t>int</a:t>
            </a:r>
            <a:r>
              <a:rPr lang="en-US" altLang="en-US" sz="2500" dirty="0">
                <a:solidFill>
                  <a:srgbClr val="444444"/>
                </a:solidFill>
                <a:latin typeface="+mn-lt"/>
              </a:rPr>
              <a:t> → float </a:t>
            </a:r>
            <a:r>
              <a:rPr lang="en-US" altLang="en-US" sz="2500" dirty="0" err="1">
                <a:solidFill>
                  <a:srgbClr val="444444"/>
                </a:solidFill>
                <a:latin typeface="+mn-lt"/>
              </a:rPr>
              <a:t>все</a:t>
            </a:r>
            <a:r>
              <a:rPr lang="en-US" altLang="en-US" sz="2500" dirty="0">
                <a:solidFill>
                  <a:srgbClr val="444444"/>
                </a:solidFill>
                <a:latin typeface="+mn-lt"/>
              </a:rPr>
              <a:t> </a:t>
            </a:r>
            <a:r>
              <a:rPr lang="en-US" altLang="en-US" sz="2500" dirty="0" err="1">
                <a:solidFill>
                  <a:srgbClr val="444444"/>
                </a:solidFill>
                <a:latin typeface="+mn-lt"/>
              </a:rPr>
              <a:t>еще</a:t>
            </a:r>
            <a:r>
              <a:rPr lang="en-US" altLang="en-US" sz="2500" dirty="0">
                <a:solidFill>
                  <a:srgbClr val="444444"/>
                </a:solidFill>
                <a:latin typeface="+mn-lt"/>
              </a:rPr>
              <a:t> </a:t>
            </a:r>
            <a:r>
              <a:rPr lang="en-US" altLang="en-US" sz="2500" dirty="0" err="1">
                <a:solidFill>
                  <a:srgbClr val="444444"/>
                </a:solidFill>
                <a:latin typeface="+mn-lt"/>
              </a:rPr>
              <a:t>автоматическая</a:t>
            </a:r>
            <a:endParaRPr lang="en-US" altLang="en-US" sz="2500" dirty="0">
              <a:solidFill>
                <a:srgbClr val="444444"/>
              </a:solidFill>
              <a:latin typeface="+mn-lt"/>
            </a:endParaRPr>
          </a:p>
          <a:p>
            <a:pPr eaLnBrk="1" hangingPunct="1">
              <a:spcAft>
                <a:spcPts val="1800"/>
              </a:spcAft>
              <a:buSzPct val="100000"/>
            </a:pPr>
            <a:r>
              <a:rPr lang="en-US" altLang="en-US" sz="2500" dirty="0">
                <a:solidFill>
                  <a:srgbClr val="444444"/>
                </a:solidFill>
                <a:latin typeface="+mn-lt"/>
              </a:rPr>
              <a:t>012 → 10</a:t>
            </a:r>
          </a:p>
          <a:p>
            <a:pPr eaLnBrk="1" hangingPunct="1">
              <a:spcAft>
                <a:spcPts val="1800"/>
              </a:spcAft>
              <a:buSzPct val="100000"/>
            </a:pPr>
            <a:endParaRPr lang="en-US" altLang="en-US" sz="2500" dirty="0">
              <a:solidFill>
                <a:srgbClr val="444444"/>
              </a:solidFill>
              <a:latin typeface="Trebuchet MS" panose="020B0603020202020204" pitchFamily="34" charset="0"/>
            </a:endParaRPr>
          </a:p>
          <a:p>
            <a:pPr eaLnBrk="1" hangingPunct="1">
              <a:spcAft>
                <a:spcPts val="1800"/>
              </a:spcAft>
              <a:buSzPct val="100000"/>
            </a:pPr>
            <a:endParaRPr lang="en-US" altLang="en-US" sz="2500" dirty="0">
              <a:solidFill>
                <a:srgbClr val="444444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4025" y="1725932"/>
            <a:ext cx="7467600" cy="153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Aft>
                <a:spcPts val="1800"/>
              </a:spcAft>
            </a:pPr>
            <a:r>
              <a:rPr lang="en-US" altLang="en-US" sz="2500" dirty="0" err="1">
                <a:solidFill>
                  <a:srgbClr val="444444"/>
                </a:solidFill>
              </a:rPr>
              <a:t>Восьмеричной</a:t>
            </a:r>
            <a:r>
              <a:rPr lang="en-US" altLang="en-US" sz="2500" dirty="0">
                <a:solidFill>
                  <a:srgbClr val="444444"/>
                </a:solidFill>
              </a:rPr>
              <a:t> </a:t>
            </a:r>
            <a:r>
              <a:rPr lang="en-US" altLang="en-US" sz="2500" dirty="0" err="1">
                <a:solidFill>
                  <a:srgbClr val="444444"/>
                </a:solidFill>
              </a:rPr>
              <a:t>формы</a:t>
            </a:r>
            <a:r>
              <a:rPr lang="en-US" altLang="en-US" sz="2500" dirty="0">
                <a:solidFill>
                  <a:srgbClr val="444444"/>
                </a:solidFill>
              </a:rPr>
              <a:t> </a:t>
            </a:r>
            <a:r>
              <a:rPr lang="en-US" altLang="en-US" sz="2500" dirty="0" err="1">
                <a:solidFill>
                  <a:srgbClr val="444444"/>
                </a:solidFill>
              </a:rPr>
              <a:t>для</a:t>
            </a:r>
            <a:r>
              <a:rPr lang="en-US" altLang="en-US" sz="2500" dirty="0">
                <a:solidFill>
                  <a:srgbClr val="444444"/>
                </a:solidFill>
              </a:rPr>
              <a:t> float </a:t>
            </a:r>
            <a:r>
              <a:rPr lang="en-US" altLang="en-US" sz="2500" dirty="0" err="1">
                <a:solidFill>
                  <a:srgbClr val="444444"/>
                </a:solidFill>
              </a:rPr>
              <a:t>нет</a:t>
            </a:r>
            <a:endParaRPr lang="en-US" altLang="en-US" sz="2500" dirty="0">
              <a:solidFill>
                <a:srgbClr val="444444"/>
              </a:solidFill>
            </a:endParaRPr>
          </a:p>
          <a:p>
            <a:pPr eaLnBrk="1" hangingPunct="1">
              <a:spcAft>
                <a:spcPts val="1800"/>
              </a:spcAft>
            </a:pPr>
            <a:r>
              <a:rPr lang="en-US" altLang="en-US" sz="2500" dirty="0">
                <a:solidFill>
                  <a:srgbClr val="444444"/>
                </a:solidFill>
              </a:rPr>
              <a:t>012F → 12.0</a:t>
            </a:r>
          </a:p>
          <a:p>
            <a:endParaRPr lang="en-US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4025" y="3116237"/>
            <a:ext cx="7467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8C2289"/>
                </a:solidFill>
                <a:latin typeface="Consolas" panose="020B0609020204030204" pitchFamily="49" charset="0"/>
              </a:rPr>
              <a:t>float 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f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2000" dirty="0">
                <a:solidFill>
                  <a:srgbClr val="D60000"/>
                </a:solidFill>
                <a:latin typeface="Consolas" panose="020B0609020204030204" pitchFamily="49" charset="0"/>
              </a:rPr>
              <a:t>0b10101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F; </a:t>
            </a:r>
            <a:r>
              <a:rPr lang="en-US" altLang="en-US" sz="2000" dirty="0">
                <a:solidFill>
                  <a:srgbClr val="29735C"/>
                </a:solidFill>
                <a:latin typeface="Consolas" panose="020B0609020204030204" pitchFamily="49" charset="0"/>
              </a:rPr>
              <a:t>// compile </a:t>
            </a:r>
            <a:r>
              <a:rPr lang="en-US" altLang="en-US" sz="2000" dirty="0" smtClean="0">
                <a:solidFill>
                  <a:srgbClr val="29735C"/>
                </a:solidFill>
                <a:latin typeface="Consolas" panose="020B0609020204030204" pitchFamily="49" charset="0"/>
              </a:rPr>
              <a:t>error</a:t>
            </a:r>
            <a:endParaRPr lang="en-US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31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</p:spPr>
        <p:txBody>
          <a:bodyPr/>
          <a:lstStyle/>
          <a:p>
            <a:fld id="{3A707DD9-E92B-45E8-BE0A-E6B2EDF345E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64888" y="1706216"/>
            <a:ext cx="4572000" cy="8386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97000"/>
              </a:lnSpc>
              <a:buSzPct val="100000"/>
            </a:pPr>
            <a:r>
              <a:rPr lang="en-US" altLang="en-US" sz="5000" dirty="0" smtClean="0">
                <a:solidFill>
                  <a:srgbClr val="000000"/>
                </a:solidFill>
              </a:rPr>
              <a:t>Default call</a:t>
            </a:r>
            <a:endParaRPr lang="en-US" altLang="en-US" sz="5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59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</p:spPr>
        <p:txBody>
          <a:bodyPr/>
          <a:lstStyle/>
          <a:p>
            <a:fld id="{3A707DD9-E92B-45E8-BE0A-E6B2EDF345E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89567" y="2770837"/>
            <a:ext cx="3932237" cy="180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608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eaLnBrk="1"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a. private hello</a:t>
            </a:r>
          </a:p>
          <a:p>
            <a:pPr eaLnBrk="1"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b. default hello</a:t>
            </a:r>
          </a:p>
          <a:p>
            <a:pPr eaLnBrk="1"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c. </a:t>
            </a:r>
            <a:r>
              <a:rPr lang="en-US" altLang="en-US" sz="3000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Ошибка</a:t>
            </a: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в </a:t>
            </a:r>
            <a:r>
              <a:rPr lang="en-US" altLang="en-US" sz="3000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рантайме</a:t>
            </a:r>
            <a:endParaRPr lang="en-US" altLang="en-US" sz="3000" dirty="0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  <a:p>
            <a:pPr eaLnBrk="1"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d. </a:t>
            </a:r>
            <a:r>
              <a:rPr lang="en-US" altLang="en-US" sz="3000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Не</a:t>
            </a: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скомпилируется</a:t>
            </a:r>
            <a:endParaRPr lang="en-US" altLang="en-US" sz="3000" dirty="0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88" y="3748024"/>
            <a:ext cx="474406" cy="516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59" y="78081"/>
            <a:ext cx="7719381" cy="284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4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</p:spPr>
        <p:txBody>
          <a:bodyPr/>
          <a:lstStyle/>
          <a:p>
            <a:fld id="{3A707DD9-E92B-45E8-BE0A-E6B2EDF345E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352425" y="1081088"/>
            <a:ext cx="8332788" cy="1735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760" tIns="34200" rIns="68760" bIns="342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eaLnBrk="1" hangingPunct="1">
              <a:spcAft>
                <a:spcPts val="1800"/>
              </a:spcAft>
              <a:buSzPct val="100000"/>
            </a:pPr>
            <a:r>
              <a:rPr lang="en-US" altLang="en-US" sz="2500" dirty="0" err="1">
                <a:solidFill>
                  <a:srgbClr val="444444"/>
                </a:solidFill>
                <a:latin typeface="+mn-lt"/>
              </a:rPr>
              <a:t>IllegalAccessError</a:t>
            </a:r>
            <a:endParaRPr lang="en-US" altLang="en-US" sz="2500" dirty="0">
              <a:solidFill>
                <a:srgbClr val="444444"/>
              </a:solidFill>
              <a:latin typeface="+mn-lt"/>
            </a:endParaRPr>
          </a:p>
          <a:p>
            <a:pPr eaLnBrk="1" hangingPunct="1">
              <a:spcAft>
                <a:spcPts val="1800"/>
              </a:spcAft>
              <a:buSzPct val="100000"/>
            </a:pPr>
            <a:r>
              <a:rPr lang="en-US" altLang="en-US" sz="2500" dirty="0" err="1">
                <a:solidFill>
                  <a:srgbClr val="444444"/>
                </a:solidFill>
                <a:latin typeface="+mn-lt"/>
              </a:rPr>
              <a:t>Разное</a:t>
            </a:r>
            <a:r>
              <a:rPr lang="en-US" altLang="en-US" sz="2500" dirty="0">
                <a:solidFill>
                  <a:srgbClr val="444444"/>
                </a:solidFill>
                <a:latin typeface="+mn-lt"/>
              </a:rPr>
              <a:t> </a:t>
            </a:r>
            <a:r>
              <a:rPr lang="en-US" altLang="en-US" sz="2500" dirty="0" err="1">
                <a:solidFill>
                  <a:srgbClr val="444444"/>
                </a:solidFill>
                <a:latin typeface="+mn-lt"/>
              </a:rPr>
              <a:t>поведение</a:t>
            </a:r>
            <a:r>
              <a:rPr lang="en-US" altLang="en-US" sz="2500" dirty="0">
                <a:solidFill>
                  <a:srgbClr val="444444"/>
                </a:solidFill>
                <a:latin typeface="+mn-lt"/>
              </a:rPr>
              <a:t> </a:t>
            </a:r>
            <a:r>
              <a:rPr lang="en-US" altLang="en-US" sz="2500" dirty="0" err="1">
                <a:solidFill>
                  <a:srgbClr val="444444"/>
                </a:solidFill>
                <a:latin typeface="+mn-lt"/>
              </a:rPr>
              <a:t>компилятора</a:t>
            </a:r>
            <a:r>
              <a:rPr lang="en-US" altLang="en-US" sz="2500" dirty="0">
                <a:solidFill>
                  <a:srgbClr val="444444"/>
                </a:solidFill>
                <a:latin typeface="+mn-lt"/>
              </a:rPr>
              <a:t> и </a:t>
            </a:r>
            <a:r>
              <a:rPr lang="en-US" altLang="en-US" sz="2500" dirty="0" err="1">
                <a:solidFill>
                  <a:srgbClr val="444444"/>
                </a:solidFill>
                <a:latin typeface="+mn-lt"/>
              </a:rPr>
              <a:t>рантайма</a:t>
            </a:r>
            <a:endParaRPr lang="en-US" altLang="en-US" sz="2500" dirty="0">
              <a:solidFill>
                <a:srgbClr val="444444"/>
              </a:solidFill>
              <a:latin typeface="+mn-lt"/>
            </a:endParaRPr>
          </a:p>
          <a:p>
            <a:pPr eaLnBrk="1" hangingPunct="1">
              <a:spcAft>
                <a:spcPts val="1800"/>
              </a:spcAft>
              <a:buSzPct val="100000"/>
            </a:pPr>
            <a:r>
              <a:rPr lang="en-US" altLang="en-US" sz="2500" dirty="0" err="1">
                <a:solidFill>
                  <a:srgbClr val="444444"/>
                </a:solidFill>
                <a:latin typeface="+mn-lt"/>
              </a:rPr>
              <a:t>Уже</a:t>
            </a:r>
            <a:r>
              <a:rPr lang="en-US" altLang="en-US" sz="2500" dirty="0">
                <a:solidFill>
                  <a:srgbClr val="444444"/>
                </a:solidFill>
                <a:latin typeface="+mn-lt"/>
              </a:rPr>
              <a:t> </a:t>
            </a:r>
            <a:r>
              <a:rPr lang="en-US" altLang="en-US" sz="2500" dirty="0" err="1">
                <a:solidFill>
                  <a:srgbClr val="444444"/>
                </a:solidFill>
                <a:latin typeface="+mn-lt"/>
              </a:rPr>
              <a:t>почти</a:t>
            </a:r>
            <a:r>
              <a:rPr lang="en-US" altLang="en-US" sz="2500" dirty="0">
                <a:solidFill>
                  <a:srgbClr val="444444"/>
                </a:solidFill>
                <a:latin typeface="+mn-lt"/>
              </a:rPr>
              <a:t> 5 </a:t>
            </a:r>
            <a:r>
              <a:rPr lang="en-US" altLang="en-US" sz="2500" dirty="0" err="1">
                <a:solidFill>
                  <a:srgbClr val="444444"/>
                </a:solidFill>
                <a:latin typeface="+mn-lt"/>
              </a:rPr>
              <a:t>лет</a:t>
            </a:r>
            <a:r>
              <a:rPr lang="en-US" altLang="en-US" sz="2500" dirty="0">
                <a:solidFill>
                  <a:srgbClr val="444444"/>
                </a:solidFill>
                <a:latin typeface="+mn-lt"/>
              </a:rPr>
              <a:t> с </a:t>
            </a:r>
            <a:r>
              <a:rPr lang="en-US" altLang="en-US" sz="2500" dirty="0" err="1">
                <a:solidFill>
                  <a:srgbClr val="444444"/>
                </a:solidFill>
                <a:latin typeface="+mn-lt"/>
              </a:rPr>
              <a:t>нами</a:t>
            </a:r>
            <a:r>
              <a:rPr lang="en-US" altLang="en-US" sz="2500" dirty="0">
                <a:solidFill>
                  <a:srgbClr val="444444"/>
                </a:solidFill>
                <a:latin typeface="+mn-lt"/>
              </a:rPr>
              <a:t> = </a:t>
            </a:r>
            <a:r>
              <a:rPr lang="en-US" altLang="en-US" sz="2500" dirty="0" err="1">
                <a:solidFill>
                  <a:srgbClr val="444444"/>
                </a:solidFill>
                <a:latin typeface="+mn-lt"/>
              </a:rPr>
              <a:t>фича</a:t>
            </a:r>
            <a:r>
              <a:rPr lang="en-US" altLang="en-US" sz="2500" dirty="0">
                <a:solidFill>
                  <a:srgbClr val="444444"/>
                </a:solidFill>
                <a:latin typeface="+mn-lt"/>
              </a:rPr>
              <a:t> </a:t>
            </a:r>
            <a:r>
              <a:rPr lang="en-US" altLang="en-US" sz="2500" dirty="0" err="1" smtClean="0">
                <a:solidFill>
                  <a:srgbClr val="444444"/>
                </a:solidFill>
                <a:latin typeface="+mn-lt"/>
              </a:rPr>
              <a:t>языка</a:t>
            </a:r>
            <a:endParaRPr lang="ru-RU" altLang="en-US" sz="2500" dirty="0" smtClean="0">
              <a:solidFill>
                <a:srgbClr val="444444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2425" y="2835256"/>
            <a:ext cx="8321573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 sz="2500" dirty="0">
                <a:solidFill>
                  <a:srgbClr val="444444"/>
                </a:solidFill>
              </a:rPr>
              <a:t>А если сигнатура такая же, как у </a:t>
            </a:r>
            <a:r>
              <a:rPr lang="ru-RU" altLang="en-US" sz="2500" dirty="0" smtClean="0">
                <a:solidFill>
                  <a:srgbClr val="444444"/>
                </a:solidFill>
              </a:rPr>
              <a:t>приватных методов </a:t>
            </a:r>
            <a:r>
              <a:rPr lang="en-US" altLang="en-US" sz="2500" dirty="0" smtClean="0">
                <a:solidFill>
                  <a:srgbClr val="444444"/>
                </a:solidFill>
              </a:rPr>
              <a:t>Object</a:t>
            </a:r>
            <a:r>
              <a:rPr lang="en-US" altLang="en-US" sz="2500" dirty="0">
                <a:solidFill>
                  <a:srgbClr val="444444"/>
                </a:solidFill>
              </a:rPr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67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</p:spPr>
        <p:txBody>
          <a:bodyPr/>
          <a:lstStyle/>
          <a:p>
            <a:fld id="{3A707DD9-E92B-45E8-BE0A-E6B2EDF345E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64888" y="1706216"/>
            <a:ext cx="4572000" cy="8386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97000"/>
              </a:lnSpc>
              <a:buSzPct val="100000"/>
            </a:pPr>
            <a:r>
              <a:rPr lang="en-US" altLang="en-US" sz="5000" dirty="0" smtClean="0">
                <a:solidFill>
                  <a:srgbClr val="000000"/>
                </a:solidFill>
              </a:rPr>
              <a:t>Primitive sort</a:t>
            </a:r>
            <a:endParaRPr lang="en-US" altLang="en-US" sz="5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6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275389-5E44-E748-BC5C-0BA447743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0"/>
            <a:ext cx="7886700" cy="718019"/>
          </a:xfrm>
        </p:spPr>
        <p:txBody>
          <a:bodyPr/>
          <a:lstStyle/>
          <a:p>
            <a:r>
              <a:rPr lang="ru-RU" dirty="0" smtClean="0"/>
              <a:t>Дисклеймер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D0DB79-90AF-F04D-8589-25CCBFBF8B9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</p:spPr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60363" y="1152638"/>
            <a:ext cx="4974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Не для </a:t>
            </a:r>
            <a:r>
              <a:rPr lang="ru-RU" sz="3600" dirty="0" smtClean="0"/>
              <a:t>продакшена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60363" y="1713905"/>
            <a:ext cx="5091715" cy="1408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Только JDK/JVM от Oracle</a:t>
            </a:r>
          </a:p>
          <a:p>
            <a:r>
              <a:rPr lang="ru-RU" sz="3600" dirty="0"/>
              <a:t>Без ключей для JVM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0363" y="2798817"/>
            <a:ext cx="5559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Не задачи с </a:t>
            </a:r>
            <a:r>
              <a:rPr lang="ru-RU" sz="3600" dirty="0" smtClean="0"/>
              <a:t>собеседования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01759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</p:spPr>
        <p:txBody>
          <a:bodyPr/>
          <a:lstStyle/>
          <a:p>
            <a:fld id="{3A707DD9-E92B-45E8-BE0A-E6B2EDF345E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49275"/>
            <a:ext cx="67056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87053" y="2468563"/>
            <a:ext cx="4922794" cy="180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608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eaLnBrk="1"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a. short, char, double</a:t>
            </a:r>
          </a:p>
          <a:p>
            <a:pPr eaLnBrk="1"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b. double, short, char</a:t>
            </a:r>
          </a:p>
          <a:p>
            <a:pPr eaLnBrk="1"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c. double, char, short</a:t>
            </a:r>
          </a:p>
          <a:p>
            <a:pPr eaLnBrk="1"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d. </a:t>
            </a:r>
            <a:r>
              <a:rPr lang="en-US" altLang="en-US" sz="3000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Ошибка</a:t>
            </a: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в </a:t>
            </a:r>
            <a:r>
              <a:rPr lang="en-US" altLang="en-US" sz="3000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рантайме</a:t>
            </a:r>
            <a:endParaRPr lang="en-US" altLang="en-US" sz="3000" dirty="0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66" y="2518731"/>
            <a:ext cx="474406" cy="51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64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</p:spPr>
        <p:txBody>
          <a:bodyPr/>
          <a:lstStyle/>
          <a:p>
            <a:fld id="{3A707DD9-E92B-45E8-BE0A-E6B2EDF345E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365125" y="571724"/>
            <a:ext cx="40671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760" tIns="34200" rIns="68760" bIns="342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eaLnBrk="1" hangingPunct="1">
              <a:spcAft>
                <a:spcPts val="1800"/>
              </a:spcAft>
              <a:buSzPct val="100000"/>
            </a:pPr>
            <a:r>
              <a:rPr lang="en-US" altLang="en-US" sz="2500" dirty="0" err="1">
                <a:solidFill>
                  <a:srgbClr val="444444"/>
                </a:solidFill>
                <a:latin typeface="+mn-lt"/>
              </a:rPr>
              <a:t>Short.MIN_VALUE</a:t>
            </a:r>
            <a:r>
              <a:rPr lang="en-US" altLang="en-US" sz="2500" dirty="0">
                <a:solidFill>
                  <a:srgbClr val="444444"/>
                </a:solidFill>
                <a:latin typeface="+mn-lt"/>
              </a:rPr>
              <a:t> → -32768</a:t>
            </a:r>
          </a:p>
          <a:p>
            <a:pPr eaLnBrk="1" hangingPunct="1">
              <a:spcAft>
                <a:spcPts val="1800"/>
              </a:spcAft>
              <a:buSzPct val="100000"/>
            </a:pPr>
            <a:r>
              <a:rPr lang="en-US" altLang="en-US" sz="2500" dirty="0" err="1">
                <a:solidFill>
                  <a:srgbClr val="444444"/>
                </a:solidFill>
                <a:latin typeface="+mn-lt"/>
              </a:rPr>
              <a:t>Character.MIN_VALUE</a:t>
            </a:r>
            <a:r>
              <a:rPr lang="en-US" altLang="en-US" sz="2500" dirty="0">
                <a:solidFill>
                  <a:srgbClr val="444444"/>
                </a:solidFill>
                <a:latin typeface="+mn-lt"/>
              </a:rPr>
              <a:t> → 0</a:t>
            </a:r>
          </a:p>
          <a:p>
            <a:pPr eaLnBrk="1" hangingPunct="1">
              <a:spcAft>
                <a:spcPts val="1800"/>
              </a:spcAft>
              <a:buSzPct val="100000"/>
            </a:pPr>
            <a:r>
              <a:rPr lang="en-US" altLang="en-US" sz="2500" dirty="0" err="1">
                <a:solidFill>
                  <a:srgbClr val="444444"/>
                </a:solidFill>
                <a:latin typeface="+mn-lt"/>
              </a:rPr>
              <a:t>Double.MIN_VALUE</a:t>
            </a:r>
            <a:r>
              <a:rPr lang="en-US" altLang="en-US" sz="2500" dirty="0">
                <a:solidFill>
                  <a:srgbClr val="444444"/>
                </a:solidFill>
                <a:latin typeface="+mn-lt"/>
              </a:rPr>
              <a:t> </a:t>
            </a:r>
            <a:r>
              <a:rPr lang="en-US" altLang="en-US" sz="2500" dirty="0" smtClean="0">
                <a:solidFill>
                  <a:srgbClr val="444444"/>
                </a:solidFill>
                <a:latin typeface="Trebuchet MS" panose="020B0603020202020204" pitchFamily="34" charset="0"/>
              </a:rPr>
              <a:t>→</a:t>
            </a:r>
            <a:endParaRPr lang="en-US" altLang="en-US" sz="2500" dirty="0">
              <a:solidFill>
                <a:srgbClr val="444444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65125" y="3292475"/>
            <a:ext cx="8332788" cy="128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760" tIns="34200" rIns="68760" bIns="342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eaLnBrk="1" hangingPunct="1">
              <a:spcAft>
                <a:spcPts val="1800"/>
              </a:spcAft>
              <a:buSzPct val="100000"/>
            </a:pPr>
            <a:r>
              <a:rPr lang="en-US" altLang="en-US" sz="2500" dirty="0" err="1">
                <a:solidFill>
                  <a:srgbClr val="444444"/>
                </a:solidFill>
                <a:latin typeface="+mn-lt"/>
              </a:rPr>
              <a:t>Минимальный</a:t>
            </a:r>
            <a:r>
              <a:rPr lang="en-US" altLang="en-US" sz="2500" dirty="0">
                <a:solidFill>
                  <a:srgbClr val="444444"/>
                </a:solidFill>
                <a:latin typeface="+mn-lt"/>
              </a:rPr>
              <a:t> Double </a:t>
            </a:r>
            <a:r>
              <a:rPr lang="en-US" altLang="en-US" sz="2500" dirty="0" err="1">
                <a:solidFill>
                  <a:srgbClr val="444444"/>
                </a:solidFill>
                <a:latin typeface="+mn-lt"/>
              </a:rPr>
              <a:t>это</a:t>
            </a:r>
            <a:r>
              <a:rPr lang="en-US" altLang="en-US" sz="2500" dirty="0">
                <a:solidFill>
                  <a:srgbClr val="444444"/>
                </a:solidFill>
                <a:latin typeface="+mn-lt"/>
              </a:rPr>
              <a:t> -(</a:t>
            </a:r>
            <a:r>
              <a:rPr lang="en-US" altLang="en-US" sz="2500" dirty="0" err="1">
                <a:solidFill>
                  <a:srgbClr val="444444"/>
                </a:solidFill>
                <a:latin typeface="+mn-lt"/>
              </a:rPr>
              <a:t>Double.MAX_VALUE</a:t>
            </a:r>
            <a:r>
              <a:rPr lang="en-US" altLang="en-US" sz="2500" dirty="0" smtClean="0">
                <a:solidFill>
                  <a:srgbClr val="444444"/>
                </a:solidFill>
                <a:latin typeface="+mn-lt"/>
              </a:rPr>
              <a:t>)</a:t>
            </a:r>
            <a:endParaRPr lang="ru-RU" altLang="en-US" sz="2500" dirty="0" smtClean="0">
              <a:solidFill>
                <a:srgbClr val="444444"/>
              </a:solidFill>
              <a:latin typeface="+mn-lt"/>
            </a:endParaRPr>
          </a:p>
          <a:p>
            <a:pPr eaLnBrk="1" hangingPunct="1">
              <a:spcAft>
                <a:spcPts val="1800"/>
              </a:spcAft>
              <a:buSzPct val="100000"/>
            </a:pPr>
            <a:r>
              <a:rPr lang="ru-RU" altLang="en-US" sz="2500" dirty="0" smtClean="0">
                <a:solidFill>
                  <a:srgbClr val="444444"/>
                </a:solidFill>
                <a:latin typeface="+mn-lt"/>
              </a:rPr>
              <a:t> или использовать </a:t>
            </a:r>
            <a:r>
              <a:rPr lang="en-US" altLang="en-US" sz="2500" dirty="0" err="1" smtClean="0">
                <a:solidFill>
                  <a:srgbClr val="444444"/>
                </a:solidFill>
                <a:latin typeface="+mn-lt"/>
              </a:rPr>
              <a:t>Double.NEGATIVE_INFINITY</a:t>
            </a:r>
            <a:endParaRPr lang="en-US" altLang="en-US" sz="2500" dirty="0">
              <a:solidFill>
                <a:srgbClr val="444444"/>
              </a:solidFill>
              <a:latin typeface="+mn-lt"/>
            </a:endParaRPr>
          </a:p>
          <a:p>
            <a:pPr eaLnBrk="1" hangingPunct="1">
              <a:spcAft>
                <a:spcPts val="1800"/>
              </a:spcAft>
              <a:buSzPct val="100000"/>
            </a:pPr>
            <a:endParaRPr lang="en-US" altLang="en-US" sz="2500" dirty="0">
              <a:solidFill>
                <a:srgbClr val="444444"/>
              </a:solidFill>
              <a:latin typeface="Trebuchet MS" panose="020B0603020202020204" pitchFamily="34" charset="0"/>
            </a:endParaRPr>
          </a:p>
          <a:p>
            <a:pPr eaLnBrk="1" hangingPunct="1">
              <a:spcAft>
                <a:spcPts val="1800"/>
              </a:spcAft>
              <a:buSzPct val="100000"/>
            </a:pPr>
            <a:endParaRPr lang="en-US" altLang="en-US" sz="2500" dirty="0">
              <a:solidFill>
                <a:srgbClr val="444444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468688" y="1759174"/>
            <a:ext cx="4694362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500" dirty="0">
                <a:solidFill>
                  <a:srgbClr val="444444"/>
                </a:solidFill>
              </a:rPr>
              <a:t>“smallest </a:t>
            </a:r>
            <a:r>
              <a:rPr lang="en-US" altLang="en-US" sz="2500" u="sng" dirty="0">
                <a:solidFill>
                  <a:srgbClr val="444444"/>
                </a:solidFill>
              </a:rPr>
              <a:t>positive</a:t>
            </a:r>
            <a:r>
              <a:rPr lang="en-US" altLang="en-US" sz="2500" dirty="0">
                <a:solidFill>
                  <a:srgbClr val="444444"/>
                </a:solidFill>
              </a:rPr>
              <a:t> value of double”</a:t>
            </a:r>
            <a:endParaRPr lang="en-US" altLang="en-US" sz="2500" dirty="0"/>
          </a:p>
        </p:txBody>
      </p:sp>
      <p:sp>
        <p:nvSpPr>
          <p:cNvPr id="6" name="TextBox 5"/>
          <p:cNvSpPr txBox="1"/>
          <p:nvPr/>
        </p:nvSpPr>
        <p:spPr>
          <a:xfrm>
            <a:off x="365125" y="2551537"/>
            <a:ext cx="26116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 sz="2500" dirty="0" smtClean="0">
                <a:solidFill>
                  <a:srgbClr val="464547"/>
                </a:solidFill>
              </a:rPr>
              <a:t>Стандарт </a:t>
            </a:r>
            <a:r>
              <a:rPr lang="en-US" altLang="en-US" sz="2500" dirty="0" smtClean="0">
                <a:solidFill>
                  <a:srgbClr val="464547"/>
                </a:solidFill>
              </a:rPr>
              <a:t>IEEE </a:t>
            </a:r>
            <a:r>
              <a:rPr lang="en-US" altLang="en-US" sz="2500" dirty="0">
                <a:solidFill>
                  <a:srgbClr val="464547"/>
                </a:solidFill>
              </a:rPr>
              <a:t>754</a:t>
            </a:r>
            <a:endParaRPr lang="en-US" sz="2500" dirty="0">
              <a:solidFill>
                <a:srgbClr val="4645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79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</p:spPr>
        <p:txBody>
          <a:bodyPr/>
          <a:lstStyle/>
          <a:p>
            <a:fld id="{3A707DD9-E92B-45E8-BE0A-E6B2EDF345E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64888" y="1706216"/>
            <a:ext cx="4572000" cy="8386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97000"/>
              </a:lnSpc>
              <a:buSzPct val="100000"/>
            </a:pPr>
            <a:r>
              <a:rPr lang="en-US" altLang="en-US" sz="5000" dirty="0" smtClean="0">
                <a:solidFill>
                  <a:srgbClr val="000000"/>
                </a:solidFill>
              </a:rPr>
              <a:t>Oh my map…</a:t>
            </a:r>
            <a:endParaRPr lang="en-US" altLang="en-US" sz="5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95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</p:spPr>
        <p:txBody>
          <a:bodyPr/>
          <a:lstStyle/>
          <a:p>
            <a:fld id="{3A707DD9-E92B-45E8-BE0A-E6B2EDF345E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81992" y="2345825"/>
            <a:ext cx="5113039" cy="1870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608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eaLnBrk="1">
              <a:buSzPct val="100000"/>
              <a:buFont typeface="Times New Roman" panose="02020603050405020304" pitchFamily="18" charset="0"/>
              <a:buNone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a. </a:t>
            </a:r>
            <a:r>
              <a:rPr lang="ru-RU" altLang="en-US" sz="3000" dirty="0" smtClean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Зависит от чего-то</a:t>
            </a:r>
            <a:endParaRPr lang="en-US" altLang="en-US" sz="3000" dirty="0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  <a:p>
            <a:pPr eaLnBrk="1"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b. my map</a:t>
            </a:r>
          </a:p>
          <a:p>
            <a:pPr eaLnBrk="1"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c. null</a:t>
            </a:r>
          </a:p>
          <a:p>
            <a:pPr eaLnBrk="1"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d. </a:t>
            </a:r>
            <a:r>
              <a:rPr lang="ru-RU" altLang="en-US" sz="3000" dirty="0" smtClean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Ошибка в рантайме</a:t>
            </a:r>
            <a:endParaRPr lang="en-US" altLang="en-US" sz="3000" dirty="0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97" y="3772246"/>
            <a:ext cx="474406" cy="516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05" y="404433"/>
            <a:ext cx="6765087" cy="173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2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</p:spPr>
        <p:txBody>
          <a:bodyPr/>
          <a:lstStyle/>
          <a:p>
            <a:fld id="{3A707DD9-E92B-45E8-BE0A-E6B2EDF345E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457200" y="1049338"/>
            <a:ext cx="7010400" cy="1264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760" tIns="34200" rIns="68760" bIns="342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eaLnBrk="1" hangingPunct="1">
              <a:spcAft>
                <a:spcPts val="1800"/>
              </a:spcAft>
              <a:buSzPct val="100000"/>
            </a:pPr>
            <a:r>
              <a:rPr lang="ru-RU" altLang="en-US" sz="2500" dirty="0">
                <a:solidFill>
                  <a:srgbClr val="444444"/>
                </a:solidFill>
                <a:latin typeface="+mn-lt"/>
              </a:rPr>
              <a:t>Для каждого ключа считается </a:t>
            </a:r>
            <a:r>
              <a:rPr lang="en-US" altLang="en-US" sz="2500" dirty="0" err="1">
                <a:solidFill>
                  <a:srgbClr val="444444"/>
                </a:solidFill>
                <a:latin typeface="+mn-lt"/>
              </a:rPr>
              <a:t>hashCode</a:t>
            </a:r>
            <a:r>
              <a:rPr lang="en-US" altLang="en-US" sz="2500" dirty="0">
                <a:solidFill>
                  <a:srgbClr val="444444"/>
                </a:solidFill>
                <a:latin typeface="+mn-lt"/>
              </a:rPr>
              <a:t>()</a:t>
            </a:r>
          </a:p>
          <a:p>
            <a:pPr eaLnBrk="1" hangingPunct="1">
              <a:spcAft>
                <a:spcPts val="1800"/>
              </a:spcAft>
              <a:buSzPct val="100000"/>
            </a:pPr>
            <a:r>
              <a:rPr lang="ru-RU" altLang="en-US" sz="2500" dirty="0">
                <a:solidFill>
                  <a:srgbClr val="444444"/>
                </a:solidFill>
                <a:latin typeface="+mn-lt"/>
              </a:rPr>
              <a:t>Хэш мапы = сумма хэшей всех записей</a:t>
            </a:r>
          </a:p>
          <a:p>
            <a:pPr eaLnBrk="1" hangingPunct="1">
              <a:spcAft>
                <a:spcPts val="1800"/>
              </a:spcAft>
              <a:buSzPct val="100000"/>
            </a:pPr>
            <a:endParaRPr lang="en-US" altLang="en-US" sz="2500" dirty="0">
              <a:solidFill>
                <a:srgbClr val="444444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313616"/>
            <a:ext cx="5767348" cy="214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800"/>
              </a:spcAft>
              <a:buSzPct val="100000"/>
            </a:pPr>
            <a:r>
              <a:rPr lang="ru-RU" altLang="en-US" sz="2500" dirty="0">
                <a:solidFill>
                  <a:srgbClr val="444444"/>
                </a:solidFill>
              </a:rPr>
              <a:t>Для каждого ключа считается </a:t>
            </a:r>
            <a:r>
              <a:rPr lang="en-US" altLang="en-US" sz="2500" dirty="0" err="1">
                <a:solidFill>
                  <a:srgbClr val="444444"/>
                </a:solidFill>
              </a:rPr>
              <a:t>hashCode</a:t>
            </a:r>
            <a:r>
              <a:rPr lang="en-US" altLang="en-US" sz="2500" dirty="0">
                <a:solidFill>
                  <a:srgbClr val="444444"/>
                </a:solidFill>
              </a:rPr>
              <a:t>()</a:t>
            </a:r>
          </a:p>
          <a:p>
            <a:pPr>
              <a:spcAft>
                <a:spcPts val="1800"/>
              </a:spcAft>
              <a:buSzPct val="100000"/>
            </a:pPr>
            <a:r>
              <a:rPr lang="ru-RU" altLang="en-US" sz="2500" dirty="0">
                <a:solidFill>
                  <a:srgbClr val="444444"/>
                </a:solidFill>
              </a:rPr>
              <a:t>Хэш мапы = сумма хэшей всех записей</a:t>
            </a:r>
          </a:p>
          <a:p>
            <a:pPr>
              <a:spcAft>
                <a:spcPts val="1800"/>
              </a:spcAft>
              <a:buSzPct val="100000"/>
            </a:pPr>
            <a:r>
              <a:rPr lang="ru-RU" altLang="en-US" sz="2500" dirty="0">
                <a:solidFill>
                  <a:srgbClr val="444444"/>
                </a:solidFill>
              </a:rPr>
              <a:t>...</a:t>
            </a:r>
            <a:endParaRPr lang="en-US" altLang="en-US" sz="2500" dirty="0">
              <a:solidFill>
                <a:srgbClr val="444444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89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</p:spPr>
        <p:txBody>
          <a:bodyPr/>
          <a:lstStyle/>
          <a:p>
            <a:fld id="{3A707DD9-E92B-45E8-BE0A-E6B2EDF345E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22908" y="1712271"/>
            <a:ext cx="5982961" cy="838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7000"/>
              </a:lnSpc>
              <a:buSzPct val="100000"/>
            </a:pPr>
            <a:r>
              <a:rPr lang="ru-RU" altLang="en-US" sz="5000" dirty="0" smtClean="0">
                <a:solidFill>
                  <a:srgbClr val="000000"/>
                </a:solidFill>
              </a:rPr>
              <a:t>Импортозамещение</a:t>
            </a:r>
            <a:endParaRPr lang="en-US" altLang="en-US" sz="5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73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</p:spPr>
        <p:txBody>
          <a:bodyPr/>
          <a:lstStyle/>
          <a:p>
            <a:fld id="{3A707DD9-E92B-45E8-BE0A-E6B2EDF345EB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14399"/>
            <a:ext cx="4933674" cy="380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1581150"/>
            <a:ext cx="4927678" cy="351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30275" y="2193924"/>
            <a:ext cx="5716002" cy="1868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608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eaLnBrk="1"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a. </a:t>
            </a:r>
            <a:r>
              <a:rPr lang="en-US" altLang="en-US" sz="3000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Все</a:t>
            </a: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ок</a:t>
            </a:r>
            <a:endParaRPr lang="en-US" altLang="en-US" sz="3000" dirty="0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  <a:p>
            <a:pPr eaLnBrk="1"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b. </a:t>
            </a:r>
            <a:r>
              <a:rPr lang="en-US" altLang="en-US" sz="3000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Зависит</a:t>
            </a: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от</a:t>
            </a: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чего-то</a:t>
            </a:r>
            <a:endParaRPr lang="en-US" altLang="en-US" sz="3000" dirty="0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  <a:p>
            <a:pPr eaLnBrk="1"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c. </a:t>
            </a:r>
            <a:r>
              <a:rPr lang="en-US" altLang="en-US" sz="3000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Рубль</a:t>
            </a: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не</a:t>
            </a: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скомпилируется</a:t>
            </a:r>
            <a:endParaRPr lang="en-US" altLang="en-US" sz="3000" dirty="0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  <a:p>
            <a:pPr eaLnBrk="1"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d. </a:t>
            </a:r>
            <a:r>
              <a:rPr lang="en-US" altLang="en-US" sz="3000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Ничего</a:t>
            </a: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не</a:t>
            </a: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скомпилируется</a:t>
            </a:r>
            <a:endParaRPr lang="en-US" altLang="en-US" sz="3000" dirty="0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66" y="2712511"/>
            <a:ext cx="474406" cy="51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0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</p:spPr>
        <p:txBody>
          <a:bodyPr/>
          <a:lstStyle/>
          <a:p>
            <a:fld id="{3A707DD9-E92B-45E8-BE0A-E6B2EDF345E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352425" y="1081088"/>
            <a:ext cx="8332788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760" tIns="34200" rIns="68760" bIns="342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eaLnBrk="1" hangingPunct="1">
              <a:spcAft>
                <a:spcPts val="1800"/>
              </a:spcAft>
              <a:buSzPct val="100000"/>
            </a:pPr>
            <a:r>
              <a:rPr lang="en-US" altLang="en-US" sz="2500" dirty="0" err="1">
                <a:solidFill>
                  <a:srgbClr val="444444"/>
                </a:solidFill>
                <a:latin typeface="+mn-lt"/>
              </a:rPr>
              <a:t>Знак</a:t>
            </a:r>
            <a:r>
              <a:rPr lang="en-US" altLang="en-US" sz="2500" dirty="0">
                <a:solidFill>
                  <a:srgbClr val="444444"/>
                </a:solidFill>
                <a:latin typeface="+mn-lt"/>
              </a:rPr>
              <a:t> $ </a:t>
            </a:r>
            <a:r>
              <a:rPr lang="en-US" altLang="en-US" sz="2500" dirty="0" err="1">
                <a:solidFill>
                  <a:srgbClr val="444444"/>
                </a:solidFill>
                <a:latin typeface="+mn-lt"/>
              </a:rPr>
              <a:t>разрешен</a:t>
            </a:r>
            <a:r>
              <a:rPr lang="en-US" altLang="en-US" sz="2500" dirty="0">
                <a:solidFill>
                  <a:srgbClr val="444444"/>
                </a:solidFill>
                <a:latin typeface="+mn-lt"/>
              </a:rPr>
              <a:t> в </a:t>
            </a:r>
            <a:r>
              <a:rPr lang="en-US" altLang="en-US" sz="2500" dirty="0" err="1">
                <a:solidFill>
                  <a:srgbClr val="444444"/>
                </a:solidFill>
                <a:latin typeface="+mn-lt"/>
              </a:rPr>
              <a:t>индентификаторах</a:t>
            </a:r>
            <a:endParaRPr lang="en-US" altLang="en-US" sz="2500" dirty="0">
              <a:solidFill>
                <a:srgbClr val="444444"/>
              </a:solidFill>
              <a:latin typeface="+mn-lt"/>
            </a:endParaRPr>
          </a:p>
          <a:p>
            <a:pPr eaLnBrk="1" hangingPunct="1">
              <a:spcAft>
                <a:spcPts val="1800"/>
              </a:spcAft>
              <a:buSzPct val="100000"/>
            </a:pPr>
            <a:endParaRPr lang="en-US" altLang="en-US" sz="2500" dirty="0">
              <a:solidFill>
                <a:srgbClr val="444444"/>
              </a:solidFill>
              <a:latin typeface="Trebuchet MS" panose="020B0603020202020204" pitchFamily="34" charset="0"/>
            </a:endParaRPr>
          </a:p>
          <a:p>
            <a:pPr eaLnBrk="1" hangingPunct="1">
              <a:spcAft>
                <a:spcPts val="1800"/>
              </a:spcAft>
              <a:buSzPct val="100000"/>
            </a:pPr>
            <a:endParaRPr lang="en-US" altLang="en-US" sz="2500" dirty="0">
              <a:solidFill>
                <a:srgbClr val="444444"/>
              </a:solidFill>
              <a:latin typeface="Trebuchet MS" panose="020B0603020202020204" pitchFamily="34" charset="0"/>
            </a:endParaRPr>
          </a:p>
          <a:p>
            <a:pPr eaLnBrk="1" hangingPunct="1">
              <a:spcAft>
                <a:spcPts val="1800"/>
              </a:spcAft>
              <a:buSzPct val="100000"/>
            </a:pPr>
            <a:endParaRPr lang="en-US" altLang="en-US" sz="2500" dirty="0">
              <a:solidFill>
                <a:srgbClr val="444444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52425" y="2849756"/>
            <a:ext cx="5210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500" dirty="0">
                <a:solidFill>
                  <a:srgbClr val="444444"/>
                </a:solidFill>
              </a:rPr>
              <a:t>С Java 9 </a:t>
            </a:r>
            <a:r>
              <a:rPr lang="en-US" altLang="en-US" sz="2500" dirty="0" err="1">
                <a:solidFill>
                  <a:srgbClr val="444444"/>
                </a:solidFill>
              </a:rPr>
              <a:t>поддержка</a:t>
            </a:r>
            <a:r>
              <a:rPr lang="en-US" altLang="en-US" sz="2500" dirty="0">
                <a:solidFill>
                  <a:srgbClr val="444444"/>
                </a:solidFill>
              </a:rPr>
              <a:t> Unicode 8.0.0</a:t>
            </a:r>
            <a:endParaRPr lang="en-US" altLang="en-US" sz="250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4800" y="1658938"/>
            <a:ext cx="6932539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spcAft>
                <a:spcPts val="1800"/>
              </a:spcAft>
            </a:pPr>
            <a:r>
              <a:rPr lang="en-US" altLang="en-US" sz="2500" dirty="0" err="1">
                <a:solidFill>
                  <a:srgbClr val="444444"/>
                </a:solidFill>
              </a:rPr>
              <a:t>Идентификатор</a:t>
            </a:r>
            <a:r>
              <a:rPr lang="en-US" altLang="en-US" sz="2500" dirty="0">
                <a:solidFill>
                  <a:srgbClr val="444444"/>
                </a:solidFill>
              </a:rPr>
              <a:t> </a:t>
            </a:r>
            <a:r>
              <a:rPr lang="en-US" altLang="en-US" sz="2500" dirty="0" err="1">
                <a:solidFill>
                  <a:srgbClr val="444444"/>
                </a:solidFill>
              </a:rPr>
              <a:t>должен</a:t>
            </a:r>
            <a:r>
              <a:rPr lang="en-US" altLang="en-US" sz="2500" dirty="0">
                <a:solidFill>
                  <a:srgbClr val="444444"/>
                </a:solidFill>
              </a:rPr>
              <a:t> </a:t>
            </a:r>
            <a:r>
              <a:rPr lang="en-US" altLang="en-US" sz="2500" dirty="0" err="1">
                <a:solidFill>
                  <a:srgbClr val="444444"/>
                </a:solidFill>
              </a:rPr>
              <a:t>начинаться</a:t>
            </a:r>
            <a:r>
              <a:rPr lang="en-US" altLang="en-US" sz="2500" dirty="0">
                <a:solidFill>
                  <a:srgbClr val="444444"/>
                </a:solidFill>
              </a:rPr>
              <a:t> с “Java letter</a:t>
            </a:r>
            <a:r>
              <a:rPr lang="en-US" altLang="en-US" sz="2500" dirty="0" smtClean="0">
                <a:solidFill>
                  <a:srgbClr val="444444"/>
                </a:solidFill>
              </a:rPr>
              <a:t>”</a:t>
            </a:r>
            <a:endParaRPr lang="en-US" altLang="en-US" sz="2500" dirty="0">
              <a:solidFill>
                <a:srgbClr val="44444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2269535"/>
            <a:ext cx="5590377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500" dirty="0" err="1">
                <a:solidFill>
                  <a:srgbClr val="444444"/>
                </a:solidFill>
              </a:rPr>
              <a:t>Character.isJavaIdentifierStart</a:t>
            </a:r>
            <a:r>
              <a:rPr lang="en-US" altLang="en-US" sz="2500" dirty="0">
                <a:solidFill>
                  <a:srgbClr val="444444"/>
                </a:solidFill>
              </a:rPr>
              <a:t>(</a:t>
            </a:r>
            <a:r>
              <a:rPr lang="en-US" altLang="en-US" sz="2500" dirty="0" err="1">
                <a:solidFill>
                  <a:srgbClr val="444444"/>
                </a:solidFill>
              </a:rPr>
              <a:t>int</a:t>
            </a:r>
            <a:r>
              <a:rPr lang="en-US" altLang="en-US" sz="2500" dirty="0">
                <a:solidFill>
                  <a:srgbClr val="444444"/>
                </a:solidFill>
              </a:rPr>
              <a:t>) → true</a:t>
            </a:r>
            <a:endParaRPr lang="en-US" altLang="en-US" sz="2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</p:spPr>
        <p:txBody>
          <a:bodyPr/>
          <a:lstStyle/>
          <a:p>
            <a:fld id="{3A707DD9-E92B-45E8-BE0A-E6B2EDF345E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22908" y="1712271"/>
            <a:ext cx="5982961" cy="838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7000"/>
              </a:lnSpc>
              <a:buSzPct val="100000"/>
            </a:pPr>
            <a:r>
              <a:rPr lang="ru-RU" altLang="en-US" sz="5000" dirty="0" smtClean="0">
                <a:solidFill>
                  <a:srgbClr val="000000"/>
                </a:solidFill>
              </a:rPr>
              <a:t>Немного варварства</a:t>
            </a:r>
            <a:endParaRPr lang="en-US" altLang="en-US" sz="5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10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</p:spPr>
        <p:txBody>
          <a:bodyPr/>
          <a:lstStyle/>
          <a:p>
            <a:fld id="{3A707DD9-E92B-45E8-BE0A-E6B2EDF345EB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01" y="118988"/>
            <a:ext cx="7159625" cy="294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373066" y="2757673"/>
            <a:ext cx="5413747" cy="184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608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eaLnBrk="1"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a. Get out...</a:t>
            </a:r>
          </a:p>
          <a:p>
            <a:pPr eaLnBrk="1"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b. Really, leave me alone...</a:t>
            </a:r>
          </a:p>
          <a:p>
            <a:pPr eaLnBrk="1"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c. </a:t>
            </a:r>
            <a:r>
              <a:rPr lang="en-US" altLang="en-US" sz="3000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Ошибка</a:t>
            </a: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в </a:t>
            </a:r>
            <a:r>
              <a:rPr lang="en-US" altLang="en-US" sz="3000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рантайме</a:t>
            </a:r>
            <a:endParaRPr lang="en-US" altLang="en-US" sz="3000" dirty="0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  <a:p>
            <a:pPr eaLnBrk="1"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d. </a:t>
            </a:r>
            <a:r>
              <a:rPr lang="en-US" altLang="en-US" sz="3000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Не</a:t>
            </a: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скомпилируется</a:t>
            </a:r>
            <a:endParaRPr lang="en-US" altLang="en-US" sz="3000" dirty="0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306" y="3245406"/>
            <a:ext cx="474406" cy="51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0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6EA3AA-6BA8-1E40-8C5F-C94BB7D2226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</p:spPr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19553" y="1663827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5000" dirty="0"/>
              <a:t>String </a:t>
            </a:r>
          </a:p>
          <a:p>
            <a:pPr algn="ctr"/>
            <a:r>
              <a:rPr lang="en-US" sz="5000" dirty="0"/>
              <a:t>generator</a:t>
            </a:r>
          </a:p>
        </p:txBody>
      </p:sp>
    </p:spTree>
    <p:extLst>
      <p:ext uri="{BB962C8B-B14F-4D97-AF65-F5344CB8AC3E}">
        <p14:creationId xmlns:p14="http://schemas.microsoft.com/office/powerpoint/2010/main" val="24637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</p:spPr>
        <p:txBody>
          <a:bodyPr/>
          <a:lstStyle/>
          <a:p>
            <a:fld id="{3A707DD9-E92B-45E8-BE0A-E6B2EDF345E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432255" y="731285"/>
            <a:ext cx="6302711" cy="514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760" tIns="34200" rIns="68760" bIns="342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eaLnBrk="1" hangingPunct="1">
              <a:spcAft>
                <a:spcPts val="1800"/>
              </a:spcAft>
              <a:buSzPct val="100000"/>
            </a:pPr>
            <a:r>
              <a:rPr lang="en-US" altLang="en-US" sz="2500" dirty="0" err="1">
                <a:solidFill>
                  <a:srgbClr val="444444"/>
                </a:solidFill>
                <a:latin typeface="+mn-lt"/>
              </a:rPr>
              <a:t>var</a:t>
            </a:r>
            <a:r>
              <a:rPr lang="en-US" altLang="en-US" sz="2500" dirty="0">
                <a:solidFill>
                  <a:srgbClr val="444444"/>
                </a:solidFill>
                <a:latin typeface="+mn-lt"/>
              </a:rPr>
              <a:t> </a:t>
            </a:r>
            <a:r>
              <a:rPr lang="en-US" altLang="en-US" sz="2500" dirty="0" err="1">
                <a:solidFill>
                  <a:srgbClr val="444444"/>
                </a:solidFill>
                <a:latin typeface="+mn-lt"/>
              </a:rPr>
              <a:t>это</a:t>
            </a:r>
            <a:r>
              <a:rPr lang="en-US" altLang="en-US" sz="2500" dirty="0">
                <a:solidFill>
                  <a:srgbClr val="444444"/>
                </a:solidFill>
                <a:latin typeface="+mn-lt"/>
              </a:rPr>
              <a:t> “reserved type name”</a:t>
            </a:r>
          </a:p>
          <a:p>
            <a:pPr eaLnBrk="1" hangingPunct="1">
              <a:spcAft>
                <a:spcPts val="1800"/>
              </a:spcAft>
              <a:buSzPct val="100000"/>
            </a:pPr>
            <a:endParaRPr lang="en-US" altLang="en-US" sz="2500" dirty="0">
              <a:solidFill>
                <a:srgbClr val="444444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2255" y="1894681"/>
            <a:ext cx="4344779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500" dirty="0" err="1">
                <a:solidFill>
                  <a:srgbClr val="444444"/>
                </a:solidFill>
              </a:rPr>
              <a:t>Без</a:t>
            </a:r>
            <a:r>
              <a:rPr lang="en-US" altLang="en-US" sz="2500" dirty="0">
                <a:solidFill>
                  <a:srgbClr val="444444"/>
                </a:solidFill>
              </a:rPr>
              <a:t> type inference </a:t>
            </a:r>
            <a:r>
              <a:rPr lang="en-US" altLang="en-US" sz="2500" dirty="0" err="1">
                <a:solidFill>
                  <a:srgbClr val="444444"/>
                </a:solidFill>
              </a:rPr>
              <a:t>не</a:t>
            </a:r>
            <a:r>
              <a:rPr lang="en-US" altLang="en-US" sz="2500" dirty="0">
                <a:solidFill>
                  <a:srgbClr val="444444"/>
                </a:solidFill>
              </a:rPr>
              <a:t> </a:t>
            </a:r>
            <a:r>
              <a:rPr lang="en-US" altLang="en-US" sz="2500" dirty="0" err="1">
                <a:solidFill>
                  <a:srgbClr val="444444"/>
                </a:solidFill>
              </a:rPr>
              <a:t>обойтись</a:t>
            </a:r>
            <a:endParaRPr lang="en-US" altLang="en-US" sz="2500" dirty="0">
              <a:solidFill>
                <a:srgbClr val="444444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2255" y="1331710"/>
            <a:ext cx="59589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500" dirty="0">
                <a:solidFill>
                  <a:srgbClr val="444444"/>
                </a:solidFill>
              </a:rPr>
              <a:t>У </a:t>
            </a:r>
            <a:r>
              <a:rPr lang="en-US" altLang="en-US" sz="2500" dirty="0" err="1">
                <a:solidFill>
                  <a:srgbClr val="444444"/>
                </a:solidFill>
              </a:rPr>
              <a:t>анонимных</a:t>
            </a:r>
            <a:r>
              <a:rPr lang="en-US" altLang="en-US" sz="2500" dirty="0">
                <a:solidFill>
                  <a:srgbClr val="444444"/>
                </a:solidFill>
              </a:rPr>
              <a:t> </a:t>
            </a:r>
            <a:r>
              <a:rPr lang="en-US" altLang="en-US" sz="2500" dirty="0" err="1">
                <a:solidFill>
                  <a:srgbClr val="444444"/>
                </a:solidFill>
              </a:rPr>
              <a:t>классов</a:t>
            </a:r>
            <a:r>
              <a:rPr lang="en-US" altLang="en-US" sz="2500" dirty="0">
                <a:solidFill>
                  <a:srgbClr val="444444"/>
                </a:solidFill>
              </a:rPr>
              <a:t> private </a:t>
            </a:r>
            <a:r>
              <a:rPr lang="en-US" altLang="en-US" sz="2500" dirty="0" err="1">
                <a:solidFill>
                  <a:srgbClr val="444444"/>
                </a:solidFill>
              </a:rPr>
              <a:t>не</a:t>
            </a:r>
            <a:r>
              <a:rPr lang="en-US" altLang="en-US" sz="2500" dirty="0">
                <a:solidFill>
                  <a:srgbClr val="444444"/>
                </a:solidFill>
              </a:rPr>
              <a:t> </a:t>
            </a:r>
            <a:r>
              <a:rPr lang="en-US" altLang="en-US" sz="2500" dirty="0" err="1" smtClean="0">
                <a:solidFill>
                  <a:srgbClr val="444444"/>
                </a:solidFill>
              </a:rPr>
              <a:t>работает</a:t>
            </a:r>
            <a:endParaRPr lang="ru-RU" altLang="en-US" sz="2500" dirty="0" smtClean="0">
              <a:solidFill>
                <a:srgbClr val="444444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2255" y="2468865"/>
            <a:ext cx="6981186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9735C"/>
                </a:solidFill>
                <a:effectLst/>
                <a:latin typeface="Consolas" panose="020B0609020204030204" pitchFamily="49" charset="0"/>
              </a:rPr>
              <a:t>// infers Object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97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8C228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8C228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some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ofNullable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8C2289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orElse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8C2289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29735C"/>
                </a:solidFill>
                <a:latin typeface="Consolas" panose="020B0609020204030204" pitchFamily="49" charset="0"/>
              </a:rPr>
              <a:t>// infers </a:t>
            </a:r>
            <a:r>
              <a:rPr lang="en-US" altLang="en-US" sz="1800" dirty="0" err="1">
                <a:solidFill>
                  <a:srgbClr val="29735C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sz="1800" dirty="0">
                <a:solidFill>
                  <a:srgbClr val="29735C"/>
                </a:solidFill>
                <a:latin typeface="Consolas" panose="020B0609020204030204" pitchFamily="49" charset="0"/>
              </a:rPr>
              <a:t>&lt;Object&gt;</a:t>
            </a:r>
            <a:br>
              <a:rPr lang="en-US" altLang="en-US" sz="1800" dirty="0">
                <a:solidFill>
                  <a:srgbClr val="29735C"/>
                </a:solidFill>
                <a:latin typeface="Consolas" panose="020B0609020204030204" pitchFamily="49" charset="0"/>
              </a:rPr>
            </a:br>
            <a:r>
              <a:rPr lang="en-US" altLang="en-US" sz="1800" b="1" dirty="0" err="1">
                <a:solidFill>
                  <a:srgbClr val="8C2289"/>
                </a:solidFill>
                <a:latin typeface="Consolas" panose="020B0609020204030204" pitchFamily="49" charset="0"/>
              </a:rPr>
              <a:t>var</a:t>
            </a:r>
            <a:r>
              <a:rPr lang="en-US" altLang="en-US" sz="1800" b="1" dirty="0">
                <a:solidFill>
                  <a:srgbClr val="8C228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list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800" b="1" dirty="0">
                <a:solidFill>
                  <a:srgbClr val="8C2289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18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275389-5E44-E748-BC5C-0BA447743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4" y="0"/>
            <a:ext cx="7825395" cy="715963"/>
          </a:xfrm>
        </p:spPr>
        <p:txBody>
          <a:bodyPr/>
          <a:lstStyle/>
          <a:p>
            <a:r>
              <a:rPr lang="ru-RU" dirty="0" smtClean="0"/>
              <a:t>Ссылки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D0DB79-90AF-F04D-8589-25CCBFBF8B9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</p:spPr>
        <p:txBody>
          <a:bodyPr/>
          <a:lstStyle/>
          <a:p>
            <a:fld id="{3A707DD9-E92B-45E8-BE0A-E6B2EDF345E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352425" y="1079500"/>
            <a:ext cx="8325170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760" tIns="34200" rIns="68760" bIns="342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>
              <a:spcAft>
                <a:spcPts val="1800"/>
              </a:spcAft>
              <a:buSzPct val="100000"/>
            </a:pPr>
            <a:r>
              <a:rPr lang="en-US" altLang="en-US" sz="2200" dirty="0">
                <a:solidFill>
                  <a:srgbClr val="444444"/>
                </a:solidFill>
                <a:latin typeface="+mn-lt"/>
                <a:hlinkClick r:id="rId2"/>
              </a:rPr>
              <a:t>https://</a:t>
            </a:r>
            <a:r>
              <a:rPr lang="en-US" altLang="en-US" sz="2200" dirty="0" smtClean="0">
                <a:solidFill>
                  <a:srgbClr val="444444"/>
                </a:solidFill>
                <a:latin typeface="+mn-lt"/>
                <a:hlinkClick r:id="rId2"/>
              </a:rPr>
              <a:t>github.com/strkkk/java-puzzlers</a:t>
            </a:r>
            <a:endParaRPr lang="en-US" altLang="en-US" sz="2200" dirty="0" smtClean="0">
              <a:solidFill>
                <a:srgbClr val="444444"/>
              </a:solidFill>
              <a:latin typeface="+mn-lt"/>
            </a:endParaRPr>
          </a:p>
          <a:p>
            <a:pPr>
              <a:spcAft>
                <a:spcPts val="1800"/>
              </a:spcAft>
              <a:buSzPct val="100000"/>
            </a:pPr>
            <a:r>
              <a:rPr lang="en-US" altLang="en-US" sz="2200" dirty="0" smtClean="0">
                <a:solidFill>
                  <a:srgbClr val="444444"/>
                </a:solidFill>
                <a:latin typeface="+mn-lt"/>
                <a:hlinkClick r:id="rId3"/>
              </a:rPr>
              <a:t>https</a:t>
            </a:r>
            <a:r>
              <a:rPr lang="en-US" altLang="en-US" sz="2200" dirty="0">
                <a:solidFill>
                  <a:srgbClr val="444444"/>
                </a:solidFill>
                <a:latin typeface="+mn-lt"/>
                <a:hlinkClick r:id="rId3"/>
              </a:rPr>
              <a:t>://habr.com/post/147387</a:t>
            </a:r>
            <a:r>
              <a:rPr lang="en-US" altLang="en-US" sz="2200" dirty="0" smtClean="0">
                <a:solidFill>
                  <a:srgbClr val="444444"/>
                </a:solidFill>
                <a:latin typeface="+mn-lt"/>
                <a:hlinkClick r:id="rId3"/>
              </a:rPr>
              <a:t>/</a:t>
            </a:r>
            <a:r>
              <a:rPr lang="en-US" altLang="en-US" sz="2200" dirty="0" smtClean="0">
                <a:solidFill>
                  <a:srgbClr val="444444"/>
                </a:solidFill>
                <a:latin typeface="+mn-lt"/>
              </a:rPr>
              <a:t> </a:t>
            </a:r>
          </a:p>
          <a:p>
            <a:pPr>
              <a:spcAft>
                <a:spcPts val="1800"/>
              </a:spcAft>
              <a:buSzPct val="100000"/>
            </a:pPr>
            <a:r>
              <a:rPr lang="en-US" altLang="en-US" sz="2200" dirty="0">
                <a:solidFill>
                  <a:srgbClr val="444444"/>
                </a:solidFill>
                <a:latin typeface="+mn-lt"/>
                <a:hlinkClick r:id="rId4"/>
              </a:rPr>
              <a:t>https://</a:t>
            </a:r>
            <a:r>
              <a:rPr lang="en-US" altLang="en-US" sz="2200" dirty="0" smtClean="0">
                <a:solidFill>
                  <a:srgbClr val="444444"/>
                </a:solidFill>
                <a:latin typeface="+mn-lt"/>
                <a:hlinkClick r:id="rId4"/>
              </a:rPr>
              <a:t>bugs.java.com/view_bug.do?bug_id=8021581</a:t>
            </a:r>
            <a:endParaRPr lang="en-US" altLang="en-US" sz="2200" dirty="0" smtClean="0">
              <a:solidFill>
                <a:srgbClr val="444444"/>
              </a:solidFill>
              <a:latin typeface="+mn-lt"/>
            </a:endParaRPr>
          </a:p>
          <a:p>
            <a:pPr>
              <a:spcAft>
                <a:spcPts val="1800"/>
              </a:spcAft>
              <a:buSzPct val="100000"/>
            </a:pPr>
            <a:r>
              <a:rPr lang="en-US" altLang="en-US" sz="2200" dirty="0" smtClean="0">
                <a:solidFill>
                  <a:srgbClr val="444444"/>
                </a:solidFill>
                <a:latin typeface="+mn-lt"/>
                <a:hlinkClick r:id="rId5"/>
              </a:rPr>
              <a:t>https</a:t>
            </a:r>
            <a:r>
              <a:rPr lang="en-US" altLang="en-US" sz="2200" dirty="0">
                <a:solidFill>
                  <a:srgbClr val="444444"/>
                </a:solidFill>
                <a:latin typeface="+mn-lt"/>
                <a:hlinkClick r:id="rId5"/>
              </a:rPr>
              <a:t>://</a:t>
            </a:r>
            <a:r>
              <a:rPr lang="en-US" altLang="en-US" sz="2200" dirty="0" smtClean="0">
                <a:solidFill>
                  <a:srgbClr val="444444"/>
                </a:solidFill>
                <a:latin typeface="+mn-lt"/>
                <a:hlinkClick r:id="rId5"/>
              </a:rPr>
              <a:t>docs.oracle.com/javase/specs/jls/se8/html/jls-3.html#jls-3.10.2</a:t>
            </a:r>
            <a:endParaRPr lang="en-US" altLang="en-US" sz="2200" dirty="0" smtClean="0">
              <a:solidFill>
                <a:srgbClr val="444444"/>
              </a:solidFill>
              <a:latin typeface="+mn-lt"/>
            </a:endParaRPr>
          </a:p>
          <a:p>
            <a:pPr>
              <a:spcAft>
                <a:spcPts val="1800"/>
              </a:spcAft>
              <a:buSzPct val="100000"/>
            </a:pPr>
            <a:r>
              <a:rPr lang="en-US" altLang="en-US" sz="2200" dirty="0">
                <a:solidFill>
                  <a:srgbClr val="444444"/>
                </a:solidFill>
                <a:latin typeface="+mn-lt"/>
                <a:hlinkClick r:id="rId6"/>
              </a:rPr>
              <a:t>http://cr.openjdk.java.net/~</a:t>
            </a:r>
            <a:r>
              <a:rPr lang="en-US" altLang="en-US" sz="2200" dirty="0" smtClean="0">
                <a:solidFill>
                  <a:srgbClr val="444444"/>
                </a:solidFill>
                <a:latin typeface="+mn-lt"/>
                <a:hlinkClick r:id="rId6"/>
              </a:rPr>
              <a:t>briangoetz/jep-286/lvti-faq.html</a:t>
            </a:r>
            <a:endParaRPr lang="en-US" altLang="en-US" sz="2200" dirty="0" smtClean="0">
              <a:solidFill>
                <a:srgbClr val="444444"/>
              </a:solidFill>
              <a:latin typeface="+mn-lt"/>
            </a:endParaRPr>
          </a:p>
          <a:p>
            <a:pPr>
              <a:spcAft>
                <a:spcPts val="1800"/>
              </a:spcAft>
              <a:buSzPct val="100000"/>
            </a:pPr>
            <a:r>
              <a:rPr lang="en-US" altLang="en-US" sz="2200" dirty="0" smtClean="0">
                <a:solidFill>
                  <a:srgbClr val="444444"/>
                </a:solidFill>
                <a:latin typeface="+mn-lt"/>
              </a:rPr>
              <a:t> Telegram: @</a:t>
            </a:r>
            <a:r>
              <a:rPr lang="en-US" altLang="en-US" sz="2200" dirty="0" err="1" smtClean="0">
                <a:solidFill>
                  <a:srgbClr val="444444"/>
                </a:solidFill>
                <a:latin typeface="+mn-lt"/>
              </a:rPr>
              <a:t>apaikin</a:t>
            </a:r>
            <a:endParaRPr lang="en-US" altLang="en-US" sz="2200" dirty="0">
              <a:solidFill>
                <a:srgbClr val="444444"/>
              </a:solidFill>
              <a:latin typeface="+mn-lt"/>
            </a:endParaRPr>
          </a:p>
          <a:p>
            <a:pPr eaLnBrk="1" hangingPunct="1">
              <a:spcAft>
                <a:spcPts val="1800"/>
              </a:spcAft>
              <a:buSzPct val="100000"/>
            </a:pPr>
            <a:endParaRPr lang="en-US" altLang="en-US" sz="1500" dirty="0">
              <a:solidFill>
                <a:srgbClr val="444444"/>
              </a:solidFill>
              <a:latin typeface="Trebuchet MS" panose="020B0603020202020204" pitchFamily="34" charset="0"/>
            </a:endParaRPr>
          </a:p>
          <a:p>
            <a:pPr eaLnBrk="1" hangingPunct="1">
              <a:spcAft>
                <a:spcPts val="1800"/>
              </a:spcAft>
              <a:buSzPct val="100000"/>
            </a:pPr>
            <a:endParaRPr lang="en-US" altLang="en-US" sz="1500" dirty="0">
              <a:solidFill>
                <a:srgbClr val="444444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5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</p:spPr>
        <p:txBody>
          <a:bodyPr/>
          <a:lstStyle/>
          <a:p>
            <a:fld id="{3A707DD9-E92B-45E8-BE0A-E6B2EDF345E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457200" y="204788"/>
            <a:ext cx="822960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844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algn="ctr" eaLnBrk="1">
              <a:lnSpc>
                <a:spcPct val="93000"/>
              </a:lnSpc>
              <a:buSzPct val="100000"/>
            </a:pPr>
            <a:r>
              <a:rPr lang="ru-RU" altLang="en-US" sz="32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Спасибо</a:t>
            </a:r>
            <a:r>
              <a:rPr lang="en-US" altLang="en-US" sz="32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!</a:t>
            </a:r>
            <a:endParaRPr lang="ru-RU" altLang="en-US" sz="3200" dirty="0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  <a:p>
            <a:pPr algn="ctr" eaLnBrk="1">
              <a:lnSpc>
                <a:spcPct val="93000"/>
              </a:lnSpc>
              <a:buSzPct val="100000"/>
            </a:pPr>
            <a:r>
              <a:rPr lang="ru-RU" altLang="en-US" sz="32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/>
            </a:r>
            <a:br>
              <a:rPr lang="ru-RU" altLang="en-US" sz="32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</a:br>
            <a:r>
              <a:rPr lang="ru-RU" altLang="en-US" sz="32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Вопросы?</a:t>
            </a:r>
            <a:endParaRPr lang="en-US" altLang="en-US" sz="3200" dirty="0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09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</p:spPr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598488"/>
            <a:ext cx="8229600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34815" y="2845735"/>
            <a:ext cx="4605774" cy="1682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608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eaLnBrk="1"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a. -1 (aligned </a:t>
            </a:r>
            <a:r>
              <a:rPr lang="en-US" altLang="en-US" sz="3000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длиннее</a:t>
            </a: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)</a:t>
            </a:r>
          </a:p>
          <a:p>
            <a:pPr eaLnBrk="1"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b.  0 (</a:t>
            </a:r>
            <a:r>
              <a:rPr lang="en-US" altLang="en-US" sz="3000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одинаковы</a:t>
            </a: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)</a:t>
            </a:r>
          </a:p>
          <a:p>
            <a:pPr eaLnBrk="1"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c.  1 (raw </a:t>
            </a:r>
            <a:r>
              <a:rPr lang="en-US" altLang="en-US" sz="3000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длиннее</a:t>
            </a: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) 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41" y="2845735"/>
            <a:ext cx="474406" cy="51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5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</p:spPr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352425" y="1081088"/>
            <a:ext cx="8332788" cy="453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760" tIns="34200" rIns="68760" bIns="342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eaLnBrk="1" hangingPunct="1">
              <a:spcAft>
                <a:spcPts val="1800"/>
              </a:spcAft>
              <a:buSzPct val="100000"/>
            </a:pPr>
            <a:r>
              <a:rPr lang="en-US" altLang="en-US" sz="2500" dirty="0" err="1">
                <a:solidFill>
                  <a:srgbClr val="444444"/>
                </a:solidFill>
                <a:latin typeface="+mn-lt"/>
              </a:rPr>
              <a:t>Не</a:t>
            </a:r>
            <a:r>
              <a:rPr lang="en-US" altLang="en-US" sz="2500" dirty="0">
                <a:solidFill>
                  <a:srgbClr val="444444"/>
                </a:solidFill>
                <a:latin typeface="+mn-lt"/>
              </a:rPr>
              <a:t> </a:t>
            </a:r>
            <a:r>
              <a:rPr lang="en-US" altLang="en-US" sz="2500" dirty="0" err="1">
                <a:solidFill>
                  <a:srgbClr val="444444"/>
                </a:solidFill>
                <a:latin typeface="+mn-lt"/>
              </a:rPr>
              <a:t>все</a:t>
            </a:r>
            <a:r>
              <a:rPr lang="en-US" altLang="en-US" sz="2500" dirty="0">
                <a:solidFill>
                  <a:srgbClr val="444444"/>
                </a:solidFill>
                <a:latin typeface="+mn-lt"/>
              </a:rPr>
              <a:t> </a:t>
            </a:r>
            <a:r>
              <a:rPr lang="en-US" altLang="en-US" sz="2500" dirty="0" err="1">
                <a:solidFill>
                  <a:srgbClr val="444444"/>
                </a:solidFill>
                <a:latin typeface="+mn-lt"/>
              </a:rPr>
              <a:t>так</a:t>
            </a:r>
            <a:r>
              <a:rPr lang="en-US" altLang="en-US" sz="2500" dirty="0">
                <a:solidFill>
                  <a:srgbClr val="444444"/>
                </a:solidFill>
                <a:latin typeface="+mn-lt"/>
              </a:rPr>
              <a:t> </a:t>
            </a:r>
            <a:r>
              <a:rPr lang="en-US" altLang="en-US" sz="2500" dirty="0" err="1">
                <a:solidFill>
                  <a:srgbClr val="444444"/>
                </a:solidFill>
                <a:latin typeface="+mn-lt"/>
              </a:rPr>
              <a:t>гладко</a:t>
            </a:r>
            <a:r>
              <a:rPr lang="en-US" altLang="en-US" sz="2500" dirty="0">
                <a:solidFill>
                  <a:srgbClr val="444444"/>
                </a:solidFill>
                <a:latin typeface="+mn-lt"/>
              </a:rPr>
              <a:t> </a:t>
            </a:r>
            <a:r>
              <a:rPr lang="en-US" altLang="en-US" sz="2500" dirty="0" err="1">
                <a:solidFill>
                  <a:srgbClr val="444444"/>
                </a:solidFill>
                <a:latin typeface="+mn-lt"/>
              </a:rPr>
              <a:t>за</a:t>
            </a:r>
            <a:r>
              <a:rPr lang="en-US" altLang="en-US" sz="2500" dirty="0">
                <a:solidFill>
                  <a:srgbClr val="444444"/>
                </a:solidFill>
                <a:latin typeface="+mn-lt"/>
              </a:rPr>
              <a:t> </a:t>
            </a:r>
            <a:r>
              <a:rPr lang="en-US" altLang="en-US" sz="2500" dirty="0" err="1">
                <a:solidFill>
                  <a:srgbClr val="444444"/>
                </a:solidFill>
                <a:latin typeface="+mn-lt"/>
              </a:rPr>
              <a:t>пределами</a:t>
            </a:r>
            <a:r>
              <a:rPr lang="en-US" altLang="en-US" sz="2500" dirty="0">
                <a:solidFill>
                  <a:srgbClr val="444444"/>
                </a:solidFill>
                <a:latin typeface="+mn-lt"/>
              </a:rPr>
              <a:t> </a:t>
            </a:r>
            <a:r>
              <a:rPr lang="en-US" altLang="en-US" sz="2500" dirty="0" smtClean="0">
                <a:solidFill>
                  <a:srgbClr val="444444"/>
                </a:solidFill>
                <a:latin typeface="+mn-lt"/>
              </a:rPr>
              <a:t>ASCII</a:t>
            </a:r>
            <a:endParaRPr lang="en-US" altLang="en-US" sz="2500" dirty="0">
              <a:solidFill>
                <a:srgbClr val="444444"/>
              </a:solidFill>
              <a:latin typeface="+mn-lt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66713" y="2268538"/>
            <a:ext cx="3976687" cy="153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Aft>
                <a:spcPts val="1800"/>
              </a:spcAft>
            </a:pPr>
            <a:r>
              <a:rPr lang="en-US" altLang="en-US" sz="2500" dirty="0" err="1">
                <a:solidFill>
                  <a:srgbClr val="444444"/>
                </a:solidFill>
              </a:rPr>
              <a:t>toUpperCase</a:t>
            </a:r>
            <a:r>
              <a:rPr lang="en-US" altLang="en-US" sz="2500" dirty="0">
                <a:solidFill>
                  <a:srgbClr val="444444"/>
                </a:solidFill>
              </a:rPr>
              <a:t>: ß → SS</a:t>
            </a:r>
          </a:p>
          <a:p>
            <a:pPr eaLnBrk="1" hangingPunct="1">
              <a:spcAft>
                <a:spcPts val="1800"/>
              </a:spcAft>
            </a:pPr>
            <a:r>
              <a:rPr lang="en-US" altLang="en-US" sz="2500" dirty="0" err="1">
                <a:solidFill>
                  <a:srgbClr val="444444"/>
                </a:solidFill>
              </a:rPr>
              <a:t>toLowerCase</a:t>
            </a:r>
            <a:r>
              <a:rPr lang="en-US" altLang="en-US" sz="2500" dirty="0">
                <a:solidFill>
                  <a:srgbClr val="444444"/>
                </a:solidFill>
              </a:rPr>
              <a:t>: SS → </a:t>
            </a:r>
            <a:r>
              <a:rPr lang="en-US" altLang="en-US" sz="2500" dirty="0" err="1">
                <a:solidFill>
                  <a:srgbClr val="444444"/>
                </a:solidFill>
              </a:rPr>
              <a:t>ss</a:t>
            </a:r>
            <a:endParaRPr lang="en-US" altLang="en-US" sz="2500" dirty="0">
              <a:solidFill>
                <a:srgbClr val="444444"/>
              </a:solidFill>
            </a:endParaRPr>
          </a:p>
          <a:p>
            <a:endParaRPr lang="en-US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6713" y="1662856"/>
            <a:ext cx="30853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500" dirty="0" err="1">
                <a:solidFill>
                  <a:srgbClr val="444444"/>
                </a:solidFill>
              </a:rPr>
              <a:t>Символ</a:t>
            </a:r>
            <a:r>
              <a:rPr lang="en-US" altLang="en-US" sz="2500" dirty="0">
                <a:solidFill>
                  <a:srgbClr val="444444"/>
                </a:solidFill>
              </a:rPr>
              <a:t> №223 – </a:t>
            </a:r>
            <a:r>
              <a:rPr lang="en-US" altLang="en-US" sz="2500" dirty="0" err="1">
                <a:solidFill>
                  <a:srgbClr val="444444"/>
                </a:solidFill>
              </a:rPr>
              <a:t>это</a:t>
            </a:r>
            <a:r>
              <a:rPr lang="en-US" altLang="en-US" sz="2500" dirty="0">
                <a:solidFill>
                  <a:srgbClr val="444444"/>
                </a:solidFill>
              </a:rPr>
              <a:t> </a:t>
            </a:r>
            <a:r>
              <a:rPr lang="en-US" altLang="en-US" sz="2500" dirty="0" smtClean="0">
                <a:solidFill>
                  <a:srgbClr val="444444"/>
                </a:solidFill>
              </a:rPr>
              <a:t>ß</a:t>
            </a:r>
            <a:endParaRPr lang="en-US" altLang="en-US" sz="25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55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</p:spPr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64888" y="1706216"/>
            <a:ext cx="4572000" cy="158504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97000"/>
              </a:lnSpc>
              <a:buSzPct val="100000"/>
            </a:pPr>
            <a:r>
              <a:rPr lang="en-US" altLang="en-US" sz="5000" dirty="0">
                <a:solidFill>
                  <a:srgbClr val="000000"/>
                </a:solidFill>
              </a:rPr>
              <a:t>Cracking the </a:t>
            </a:r>
          </a:p>
          <a:p>
            <a:pPr algn="ctr">
              <a:lnSpc>
                <a:spcPct val="97000"/>
              </a:lnSpc>
              <a:buSzPct val="100000"/>
            </a:pPr>
            <a:r>
              <a:rPr lang="en-US" altLang="en-US" sz="5000" dirty="0">
                <a:solidFill>
                  <a:srgbClr val="000000"/>
                </a:solidFill>
              </a:rPr>
              <a:t>code </a:t>
            </a:r>
            <a:r>
              <a:rPr lang="en-US" altLang="en-US" sz="5000" dirty="0" smtClean="0">
                <a:solidFill>
                  <a:srgbClr val="000000"/>
                </a:solidFill>
              </a:rPr>
              <a:t>interview</a:t>
            </a:r>
            <a:endParaRPr lang="en-US" altLang="en-US" sz="5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07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</p:spPr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17" y="173351"/>
            <a:ext cx="5143500" cy="2809875"/>
          </a:xfrm>
          <a:prstGeom prst="rect">
            <a:avLst/>
          </a:prstGeom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036541" y="2768434"/>
            <a:ext cx="7063586" cy="1779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608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a. </a:t>
            </a:r>
            <a:r>
              <a:rPr lang="en-US" altLang="en-US" sz="3000" dirty="0" smtClean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Man</a:t>
            </a: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, Woman, </a:t>
            </a:r>
            <a:r>
              <a:rPr lang="en-US" altLang="en-US" sz="3000" dirty="0" smtClean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Alien</a:t>
            </a:r>
            <a:endParaRPr lang="en-US" altLang="en-US" sz="3000" dirty="0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  <a:p>
            <a:pPr eaLnBrk="1"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b. Man, Woman, null</a:t>
            </a:r>
          </a:p>
          <a:p>
            <a:pPr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c. </a:t>
            </a:r>
            <a:r>
              <a:rPr lang="en-US" altLang="en-US" sz="3000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ConcurrentModificationException</a:t>
            </a:r>
            <a:endParaRPr lang="en-US" altLang="en-US" sz="3000" dirty="0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  <a:p>
            <a:pPr eaLnBrk="1"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d. Man, </a:t>
            </a:r>
            <a:r>
              <a:rPr lang="en-US" altLang="en-US" sz="3000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ConcurrentModificationException</a:t>
            </a:r>
            <a:r>
              <a:rPr lang="en-US" altLang="en-US" sz="18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78" y="4170384"/>
            <a:ext cx="474406" cy="51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</p:spPr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18" y="169309"/>
            <a:ext cx="5200650" cy="2828925"/>
          </a:xfrm>
          <a:prstGeom prst="rect">
            <a:avLst/>
          </a:prstGeom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929955" y="2777305"/>
            <a:ext cx="8214045" cy="173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608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a. Man, Woman, </a:t>
            </a: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Alien</a:t>
            </a:r>
            <a:endParaRPr lang="en-US" altLang="en-US" sz="3000" dirty="0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  <a:p>
            <a:pPr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b. Man, Woman, null</a:t>
            </a:r>
          </a:p>
          <a:p>
            <a:pPr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c. Man, </a:t>
            </a: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Woman</a:t>
            </a:r>
            <a:endParaRPr lang="en-US" altLang="en-US" sz="3000" dirty="0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  <a:p>
            <a:pPr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d. Man, </a:t>
            </a: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Woman, </a:t>
            </a:r>
            <a:r>
              <a:rPr lang="en-US" altLang="en-US" sz="3000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ConcurrentModificationException</a:t>
            </a: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</a:t>
            </a:r>
            <a:endParaRPr lang="en-US" altLang="en-US" sz="3000" dirty="0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10" y="3741968"/>
            <a:ext cx="474406" cy="51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3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</p:spPr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354013" y="667544"/>
            <a:ext cx="8332788" cy="1247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760" tIns="34200" rIns="68760" bIns="342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eaLnBrk="1" hangingPunct="1">
              <a:spcAft>
                <a:spcPts val="1800"/>
              </a:spcAft>
              <a:buSzPct val="100000"/>
            </a:pPr>
            <a:r>
              <a:rPr lang="en-US" altLang="en-US" sz="2500" dirty="0" err="1">
                <a:solidFill>
                  <a:srgbClr val="444444"/>
                </a:solidFill>
                <a:latin typeface="+mn-lt"/>
              </a:rPr>
              <a:t>Перед</a:t>
            </a:r>
            <a:r>
              <a:rPr lang="en-US" altLang="en-US" sz="2500" dirty="0">
                <a:solidFill>
                  <a:srgbClr val="444444"/>
                </a:solidFill>
                <a:latin typeface="+mn-lt"/>
              </a:rPr>
              <a:t> </a:t>
            </a:r>
            <a:r>
              <a:rPr lang="en-US" altLang="en-US" sz="2500" dirty="0" err="1">
                <a:solidFill>
                  <a:srgbClr val="444444"/>
                </a:solidFill>
                <a:latin typeface="+mn-lt"/>
              </a:rPr>
              <a:t>выполнением</a:t>
            </a:r>
            <a:r>
              <a:rPr lang="en-US" altLang="en-US" sz="2500" dirty="0">
                <a:solidFill>
                  <a:srgbClr val="444444"/>
                </a:solidFill>
                <a:latin typeface="+mn-lt"/>
              </a:rPr>
              <a:t> </a:t>
            </a:r>
            <a:r>
              <a:rPr lang="en-US" altLang="en-US" sz="2500" dirty="0" err="1">
                <a:solidFill>
                  <a:srgbClr val="444444"/>
                </a:solidFill>
                <a:latin typeface="+mn-lt"/>
              </a:rPr>
              <a:t>вызывается</a:t>
            </a:r>
            <a:r>
              <a:rPr lang="en-US" altLang="en-US" sz="2500" dirty="0">
                <a:solidFill>
                  <a:srgbClr val="444444"/>
                </a:solidFill>
                <a:latin typeface="+mn-lt"/>
              </a:rPr>
              <a:t> </a:t>
            </a:r>
            <a:r>
              <a:rPr lang="en-US" altLang="en-US" sz="2500" dirty="0" err="1">
                <a:solidFill>
                  <a:srgbClr val="444444"/>
                </a:solidFill>
                <a:latin typeface="+mn-lt"/>
              </a:rPr>
              <a:t>Iterator#hasNext</a:t>
            </a:r>
            <a:endParaRPr lang="en-US" altLang="en-US" sz="2500" dirty="0">
              <a:solidFill>
                <a:srgbClr val="444444"/>
              </a:solidFill>
              <a:latin typeface="+mn-lt"/>
            </a:endParaRPr>
          </a:p>
          <a:p>
            <a:pPr eaLnBrk="1" hangingPunct="1">
              <a:spcAft>
                <a:spcPts val="1800"/>
              </a:spcAft>
              <a:buSzPct val="100000"/>
            </a:pPr>
            <a:r>
              <a:rPr lang="en-US" altLang="en-US" sz="2500" dirty="0">
                <a:solidFill>
                  <a:srgbClr val="444444"/>
                </a:solidFill>
                <a:latin typeface="+mn-lt"/>
              </a:rPr>
              <a:t>public </a:t>
            </a:r>
            <a:r>
              <a:rPr lang="en-US" altLang="en-US" sz="2500" dirty="0" err="1">
                <a:solidFill>
                  <a:srgbClr val="444444"/>
                </a:solidFill>
                <a:latin typeface="+mn-lt"/>
              </a:rPr>
              <a:t>boolean</a:t>
            </a:r>
            <a:r>
              <a:rPr lang="en-US" altLang="en-US" sz="2500" dirty="0">
                <a:solidFill>
                  <a:srgbClr val="444444"/>
                </a:solidFill>
                <a:latin typeface="+mn-lt"/>
              </a:rPr>
              <a:t> </a:t>
            </a:r>
            <a:r>
              <a:rPr lang="en-US" altLang="en-US" sz="2500" dirty="0" err="1">
                <a:solidFill>
                  <a:srgbClr val="444444"/>
                </a:solidFill>
                <a:latin typeface="+mn-lt"/>
              </a:rPr>
              <a:t>hasNext</a:t>
            </a:r>
            <a:r>
              <a:rPr lang="en-US" altLang="en-US" sz="2500" dirty="0">
                <a:solidFill>
                  <a:srgbClr val="444444"/>
                </a:solidFill>
                <a:latin typeface="+mn-lt"/>
              </a:rPr>
              <a:t>() { return cursor != size; </a:t>
            </a:r>
            <a:r>
              <a:rPr lang="en-US" altLang="en-US" sz="2500" dirty="0" smtClean="0">
                <a:solidFill>
                  <a:srgbClr val="444444"/>
                </a:solidFill>
                <a:latin typeface="+mn-lt"/>
              </a:rPr>
              <a:t>}</a:t>
            </a:r>
            <a:endParaRPr lang="en-US" altLang="en-US" sz="2500" dirty="0">
              <a:solidFill>
                <a:srgbClr val="444444"/>
              </a:solidFill>
              <a:latin typeface="Trebuchet MS" panose="020B0603020202020204" pitchFamily="34" charset="0"/>
            </a:endParaRPr>
          </a:p>
          <a:p>
            <a:pPr eaLnBrk="1" hangingPunct="1">
              <a:spcAft>
                <a:spcPts val="1800"/>
              </a:spcAft>
              <a:buSzPct val="100000"/>
            </a:pPr>
            <a:endParaRPr lang="en-US" altLang="en-US" sz="2500" dirty="0">
              <a:solidFill>
                <a:srgbClr val="444444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54013" y="1983202"/>
            <a:ext cx="8332787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760" tIns="34200" rIns="68760" bIns="342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eaLnBrk="1" hangingPunct="1">
              <a:spcAft>
                <a:spcPts val="1800"/>
              </a:spcAft>
              <a:buSzPct val="100000"/>
            </a:pPr>
            <a:r>
              <a:rPr lang="en-US" altLang="en-US" sz="2500" dirty="0" err="1">
                <a:solidFill>
                  <a:srgbClr val="444444"/>
                </a:solidFill>
                <a:latin typeface="+mn-lt"/>
              </a:rPr>
              <a:t>Iterator#remove</a:t>
            </a:r>
            <a:r>
              <a:rPr lang="en-US" altLang="en-US" sz="2500" dirty="0">
                <a:solidFill>
                  <a:srgbClr val="444444"/>
                </a:solidFill>
                <a:latin typeface="+mn-lt"/>
              </a:rPr>
              <a:t>, </a:t>
            </a:r>
            <a:r>
              <a:rPr lang="en-US" altLang="en-US" sz="2500" dirty="0" err="1">
                <a:solidFill>
                  <a:srgbClr val="444444"/>
                </a:solidFill>
                <a:latin typeface="+mn-lt"/>
              </a:rPr>
              <a:t>Collection#removeIf</a:t>
            </a:r>
            <a:endParaRPr lang="en-US" altLang="en-US" sz="2500" dirty="0">
              <a:solidFill>
                <a:srgbClr val="444444"/>
              </a:solidFill>
              <a:latin typeface="+mn-lt"/>
            </a:endParaRPr>
          </a:p>
          <a:p>
            <a:pPr eaLnBrk="1" hangingPunct="1">
              <a:spcAft>
                <a:spcPts val="1800"/>
              </a:spcAft>
              <a:buSzPct val="100000"/>
            </a:pPr>
            <a:r>
              <a:rPr lang="en-US" altLang="en-US" sz="2500" dirty="0" err="1">
                <a:solidFill>
                  <a:srgbClr val="444444"/>
                </a:solidFill>
                <a:latin typeface="+mn-lt"/>
              </a:rPr>
              <a:t>EnumSet</a:t>
            </a:r>
            <a:r>
              <a:rPr lang="en-US" altLang="en-US" sz="2500" dirty="0">
                <a:solidFill>
                  <a:srgbClr val="444444"/>
                </a:solidFill>
                <a:latin typeface="+mn-lt"/>
              </a:rPr>
              <a:t>, </a:t>
            </a:r>
            <a:r>
              <a:rPr lang="en-US" altLang="en-US" sz="2500" dirty="0" err="1">
                <a:solidFill>
                  <a:srgbClr val="444444"/>
                </a:solidFill>
                <a:latin typeface="+mn-lt"/>
              </a:rPr>
              <a:t>ConcurrentSkipListSet</a:t>
            </a:r>
            <a:r>
              <a:rPr lang="en-US" altLang="en-US" sz="2500" dirty="0">
                <a:solidFill>
                  <a:srgbClr val="444444"/>
                </a:solidFill>
                <a:latin typeface="+mn-lt"/>
              </a:rPr>
              <a:t>, etc.</a:t>
            </a:r>
          </a:p>
          <a:p>
            <a:pPr eaLnBrk="1" hangingPunct="1">
              <a:spcAft>
                <a:spcPts val="1800"/>
              </a:spcAft>
              <a:buSzPct val="100000"/>
            </a:pPr>
            <a:endParaRPr lang="en-US" altLang="en-US" sz="2500" dirty="0">
              <a:solidFill>
                <a:srgbClr val="444444"/>
              </a:solidFill>
              <a:latin typeface="Trebuchet MS" panose="020B0603020202020204" pitchFamily="34" charset="0"/>
            </a:endParaRPr>
          </a:p>
          <a:p>
            <a:pPr eaLnBrk="1" hangingPunct="1">
              <a:spcAft>
                <a:spcPts val="1800"/>
              </a:spcAft>
              <a:buSzPct val="100000"/>
            </a:pPr>
            <a:endParaRPr lang="en-US" altLang="en-US" sz="2500" dirty="0">
              <a:solidFill>
                <a:srgbClr val="444444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80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Covers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5217</TotalTime>
  <Words>544</Words>
  <Application>Microsoft Office PowerPoint</Application>
  <PresentationFormat>On-screen Show (16:9)</PresentationFormat>
  <Paragraphs>142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Oswald DemiBold</vt:lpstr>
      <vt:lpstr>Source Sans Pro</vt:lpstr>
      <vt:lpstr>Times New Roman</vt:lpstr>
      <vt:lpstr>Trebuchet MS</vt:lpstr>
      <vt:lpstr>WenQuanYi Micro Hei</vt:lpstr>
      <vt:lpstr>Covers</vt:lpstr>
      <vt:lpstr>General</vt:lpstr>
      <vt:lpstr>Breakers</vt:lpstr>
      <vt:lpstr>Office Theme</vt:lpstr>
      <vt:lpstr>Java Puzzlers</vt:lpstr>
      <vt:lpstr>Дисклеймер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Ссылки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Andrei Paikin</cp:lastModifiedBy>
  <cp:revision>48</cp:revision>
  <dcterms:created xsi:type="dcterms:W3CDTF">2018-01-26T19:23:30Z</dcterms:created>
  <dcterms:modified xsi:type="dcterms:W3CDTF">2018-05-23T12:04:32Z</dcterms:modified>
</cp:coreProperties>
</file>