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31"/>
  </p:notesMasterIdLst>
  <p:handoutMasterIdLst>
    <p:handoutMasterId r:id="rId32"/>
  </p:handoutMasterIdLst>
  <p:sldIdLst>
    <p:sldId id="270" r:id="rId7"/>
    <p:sldId id="261" r:id="rId8"/>
    <p:sldId id="271" r:id="rId9"/>
    <p:sldId id="260" r:id="rId10"/>
    <p:sldId id="292" r:id="rId11"/>
    <p:sldId id="272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93" r:id="rId22"/>
    <p:sldId id="283" r:id="rId23"/>
    <p:sldId id="284" r:id="rId24"/>
    <p:sldId id="285" r:id="rId25"/>
    <p:sldId id="286" r:id="rId26"/>
    <p:sldId id="288" r:id="rId27"/>
    <p:sldId id="295" r:id="rId28"/>
    <p:sldId id="289" r:id="rId29"/>
    <p:sldId id="290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Paikin" initials="AP" lastIdx="5" clrIdx="0">
    <p:extLst>
      <p:ext uri="{19B8F6BF-5375-455C-9EA6-DF929625EA0E}">
        <p15:presenceInfo xmlns:p15="http://schemas.microsoft.com/office/powerpoint/2012/main" userId="S::andrei_paikin@epam.com::386eb041-ed0a-49bf-87bb-8f43151ef53e" providerId="AD"/>
      </p:ext>
    </p:extLst>
  </p:cmAuthor>
  <p:cmAuthor id="2" name="Andrei Paikin" initials="AP [2]" lastIdx="2" clrIdx="1">
    <p:extLst>
      <p:ext uri="{19B8F6BF-5375-455C-9EA6-DF929625EA0E}">
        <p15:presenceInfo xmlns:p15="http://schemas.microsoft.com/office/powerpoint/2012/main" userId="S-1-5-21-1464873791-2821958317-2405219447-18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45"/>
    <a:srgbClr val="D35D47"/>
    <a:srgbClr val="222222"/>
    <a:srgbClr val="FEFEFE"/>
    <a:srgbClr val="CEDB53"/>
    <a:srgbClr val="464547"/>
    <a:srgbClr val="133C4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02C60-0701-4F8E-A50B-2F837311EE01}" v="1005" dt="2019-11-03T09:55:44.029"/>
    <p1510:client id="{19FA4E0E-284C-594C-235E-7711FB2C5E5E}" v="2103" dt="2019-10-22T15:56:10.144"/>
    <p1510:client id="{49F8CF8A-B9D7-B874-E507-FDC4CDA3FD19}" v="432" dt="2019-10-24T12:38:52.716"/>
    <p1510:client id="{5F8656B7-E137-E7F4-B312-C7465AE03952}" v="187" dt="2019-10-24T13:41:32.663"/>
    <p1510:client id="{6C1937ED-2C40-4D8C-F0B1-84AFEF879FDD}" v="197" dt="2019-11-05T07:05:58.290"/>
    <p1510:client id="{78DA7692-A2D7-7EB5-2CFD-87FBC9AB5617}" v="527" dt="2019-11-04T15:28:49.480"/>
    <p1510:client id="{A787E72D-9143-A1F7-A0A0-1CFC8DC6BB0A}" v="367" dt="2019-10-23T15:08:30.064"/>
    <p1510:client id="{B813506A-6996-4F02-A2AA-AF6DB1702156}" v="27" dt="2019-11-04T11:25:22.836"/>
    <p1510:client id="{BFC4342D-8525-5BCE-A1F3-E6CE7999C34C}" v="23" dt="2019-11-06T09:16:19.293"/>
    <p1510:client id="{E5655ECA-F0E6-116F-6CF0-6CE5FB05734C}" v="220" dt="2019-10-31T12:41:25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01:33:21.877" idx="1">
    <p:pos x="10" y="10"/>
    <p:text>Интерактив (!!!)​
Неправильное форматирование​
Лишние элементы​
Магическое число​
Equals не на константе​
Аргумент из 1 буквы​
Нет джавадока​
​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3T01:12:35.761" idx="3">
    <p:pos x="10" y="10"/>
    <p:text>добавить группировку 
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966" y="379931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7966" y="3348974"/>
            <a:ext cx="3659534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 add subtitle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E08F09-CAAC-44CF-99C8-59ECFACA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228600"/>
            <a:ext cx="8426449" cy="301752"/>
          </a:xfrm>
        </p:spPr>
        <p:txBody>
          <a:bodyPr/>
          <a:lstStyle>
            <a:lvl1pPr>
              <a:defRPr>
                <a:solidFill>
                  <a:srgbClr val="222222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222222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</a:p>
          <a:p>
            <a:pPr lvl="0"/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lacinia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Duis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14488"/>
            <a:ext cx="3986211" cy="28622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</a:t>
            </a:r>
          </a:p>
          <a:p>
            <a:pPr lvl="0"/>
            <a:r>
              <a:rPr lang="en-US"/>
              <a:t>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807742" y="1614486"/>
            <a:ext cx="3986214" cy="28622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</a:t>
            </a:r>
            <a:r>
              <a:rPr lang="en-US" err="1"/>
              <a:t>lacus</a:t>
            </a:r>
            <a:r>
              <a:rPr lang="en-US"/>
              <a:t>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</a:t>
            </a:r>
          </a:p>
          <a:p>
            <a:pPr lvl="0"/>
            <a:r>
              <a:rPr lang="en-US"/>
              <a:t>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endParaRPr lang="en-US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on Color Canva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endParaRPr lang="en-US"/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rgbClr val="F15D45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rgbClr val="222222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endParaRPr lang="en-US"/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62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rgbClr val="F15D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00" baseline="0">
                <a:solidFill>
                  <a:schemeClr val="tx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lacinia, diam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diam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Morbi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49" y="762000"/>
            <a:ext cx="7172325" cy="3476625"/>
          </a:xfrm>
          <a:solidFill>
            <a:srgbClr val="FEFEFE">
              <a:alpha val="66000"/>
            </a:srgbClr>
          </a:solidFill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2400" b="1" spc="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3" y="1817515"/>
            <a:ext cx="5582093" cy="122018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err="1"/>
              <a:t>Ldzorem</a:t>
            </a:r>
            <a:r>
              <a:rPr lang="en-US"/>
              <a:t>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</a:t>
            </a:r>
            <a:r>
              <a:rPr lang="en-US" err="1"/>
              <a:t>lacus</a:t>
            </a:r>
            <a:r>
              <a:rPr lang="en-US"/>
              <a:t> </a:t>
            </a:r>
            <a:endParaRPr lang="en-US" sz="1100">
              <a:latin typeface="+mj-lt"/>
            </a:endParaRPr>
          </a:p>
          <a:p>
            <a:pPr lvl="0"/>
            <a:r>
              <a:rPr lang="en-US" sz="1100" err="1"/>
              <a:t>Ldzorem</a:t>
            </a:r>
            <a:r>
              <a:rPr lang="en-US" sz="1100"/>
              <a:t> ipsum dolor sit </a:t>
            </a:r>
            <a:r>
              <a:rPr lang="en-US" sz="1100" err="1"/>
              <a:t>amet</a:t>
            </a:r>
            <a:r>
              <a:rPr lang="en-US" sz="1100"/>
              <a:t>, </a:t>
            </a:r>
            <a:r>
              <a:rPr lang="en-US" sz="1100" err="1"/>
              <a:t>consectetur</a:t>
            </a:r>
            <a:r>
              <a:rPr lang="en-US" sz="1100"/>
              <a:t> </a:t>
            </a:r>
            <a:r>
              <a:rPr lang="en-US" sz="1100" err="1"/>
              <a:t>adipiscing</a:t>
            </a:r>
            <a:r>
              <a:rPr lang="en-US" sz="1100"/>
              <a:t> </a:t>
            </a:r>
            <a:r>
              <a:rPr lang="en-US" sz="1100" err="1"/>
              <a:t>elit</a:t>
            </a:r>
            <a:r>
              <a:rPr lang="en-US" sz="1100"/>
              <a:t>. </a:t>
            </a:r>
            <a:r>
              <a:rPr lang="en-US" sz="1100" err="1"/>
              <a:t>Etiam</a:t>
            </a:r>
            <a:r>
              <a:rPr lang="en-US" sz="1100"/>
              <a:t> lacinia, diam </a:t>
            </a:r>
            <a:r>
              <a:rPr lang="en-US" sz="1100" err="1"/>
              <a:t>eget</a:t>
            </a:r>
            <a:r>
              <a:rPr lang="en-US" sz="1100"/>
              <a:t> </a:t>
            </a:r>
            <a:r>
              <a:rPr lang="en-US" sz="1100" err="1"/>
              <a:t>lobortis</a:t>
            </a:r>
            <a:r>
              <a:rPr lang="en-US" sz="1100"/>
              <a:t> </a:t>
            </a:r>
            <a:r>
              <a:rPr lang="en-US" sz="1100" err="1"/>
              <a:t>aliquet</a:t>
            </a:r>
            <a:r>
              <a:rPr lang="en-US" sz="1100"/>
              <a:t>, </a:t>
            </a:r>
            <a:r>
              <a:rPr lang="en-US" sz="1100" err="1"/>
              <a:t>lacus</a:t>
            </a:r>
            <a:r>
              <a:rPr lang="en-US" sz="1100"/>
              <a:t> lorem </a:t>
            </a:r>
            <a:r>
              <a:rPr lang="en-US" sz="1100" err="1"/>
              <a:t>placerat</a:t>
            </a:r>
            <a:r>
              <a:rPr lang="en-US" sz="1100"/>
              <a:t> libero, </a:t>
            </a:r>
            <a:r>
              <a:rPr lang="en-US" sz="1100" err="1"/>
              <a:t>nec</a:t>
            </a:r>
            <a:r>
              <a:rPr lang="en-US" sz="1100"/>
              <a:t> </a:t>
            </a:r>
            <a:r>
              <a:rPr lang="en-US" sz="1100" err="1"/>
              <a:t>vulputate</a:t>
            </a:r>
            <a:endParaRPr lang="en-US" sz="1100"/>
          </a:p>
          <a:p>
            <a:pPr lvl="0"/>
            <a:r>
              <a:rPr lang="en-US" sz="1100" err="1"/>
              <a:t>Ldzorem</a:t>
            </a:r>
            <a:r>
              <a:rPr lang="en-US" sz="1100"/>
              <a:t> ipsum dolor sit </a:t>
            </a:r>
            <a:r>
              <a:rPr lang="en-US" sz="1100" err="1"/>
              <a:t>amet</a:t>
            </a:r>
            <a:r>
              <a:rPr lang="en-US" sz="1100"/>
              <a:t>, </a:t>
            </a:r>
            <a:r>
              <a:rPr lang="en-US" sz="1100" err="1"/>
              <a:t>consectetur</a:t>
            </a:r>
            <a:r>
              <a:rPr lang="en-US" sz="1100"/>
              <a:t> </a:t>
            </a:r>
            <a:r>
              <a:rPr lang="en-US" sz="1100" err="1"/>
              <a:t>adipiscing</a:t>
            </a:r>
            <a:r>
              <a:rPr lang="en-US" sz="1100"/>
              <a:t> </a:t>
            </a:r>
            <a:r>
              <a:rPr lang="en-US" sz="1100" err="1"/>
              <a:t>elit</a:t>
            </a:r>
            <a:r>
              <a:rPr lang="en-US" sz="1100"/>
              <a:t>. </a:t>
            </a:r>
            <a:r>
              <a:rPr lang="en-US" sz="1100" err="1"/>
              <a:t>Etiam</a:t>
            </a:r>
            <a:r>
              <a:rPr lang="en-US" sz="1100"/>
              <a:t> lacinia, diam </a:t>
            </a:r>
            <a:r>
              <a:rPr lang="en-US" sz="1100" err="1"/>
              <a:t>eget</a:t>
            </a:r>
            <a:r>
              <a:rPr lang="en-US" sz="1100"/>
              <a:t> </a:t>
            </a:r>
            <a:r>
              <a:rPr lang="en-US" sz="1100" err="1"/>
              <a:t>lobortis</a:t>
            </a:r>
            <a:r>
              <a:rPr lang="en-US" sz="1100"/>
              <a:t> </a:t>
            </a:r>
            <a:r>
              <a:rPr lang="en-US" sz="1100" err="1"/>
              <a:t>aliquet</a:t>
            </a:r>
            <a:r>
              <a:rPr lang="en-US" sz="1100"/>
              <a:t>, </a:t>
            </a:r>
            <a:r>
              <a:rPr lang="en-US" sz="1100" err="1"/>
              <a:t>lacus</a:t>
            </a:r>
            <a:r>
              <a:rPr lang="en-US" sz="1100"/>
              <a:t> lorem </a:t>
            </a:r>
            <a:r>
              <a:rPr lang="en-US" sz="1100" err="1"/>
              <a:t>placerat</a:t>
            </a:r>
            <a:r>
              <a:rPr lang="en-US" sz="1100"/>
              <a:t> libero, </a:t>
            </a:r>
            <a:r>
              <a:rPr lang="en-US" sz="1100" err="1"/>
              <a:t>nec</a:t>
            </a:r>
            <a:r>
              <a:rPr lang="en-US" sz="1100"/>
              <a:t> </a:t>
            </a:r>
            <a:r>
              <a:rPr lang="en-US" sz="1100" err="1"/>
              <a:t>vulputate</a:t>
            </a:r>
            <a:endParaRPr lang="en-US" sz="1100">
              <a:latin typeface="+mj-lt"/>
            </a:endParaRPr>
          </a:p>
          <a:p>
            <a:pPr lvl="0"/>
            <a:endParaRPr lang="en-US" sz="1100"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endParaRPr lang="en-US"/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</a:p>
          <a:p>
            <a:pPr lvl="0"/>
            <a:r>
              <a:rPr lang="en-US" err="1"/>
              <a:t>Fusce</a:t>
            </a:r>
            <a:r>
              <a:rPr lang="en-US"/>
              <a:t> fermentum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endParaRPr lang="en-US"/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</a:p>
          <a:p>
            <a:pPr lvl="0"/>
            <a:r>
              <a:rPr lang="en-US" err="1"/>
              <a:t>Fusce</a:t>
            </a:r>
            <a:r>
              <a:rPr lang="en-US"/>
              <a:t> fermentum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endParaRPr lang="en-US"/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Sed lorem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609106"/>
            <a:ext cx="3986211" cy="2867643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</a:p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  <a:solidFill>
            <a:srgbClr val="F15D45"/>
          </a:solidFill>
          <a:ln>
            <a:noFill/>
          </a:ln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609106"/>
            <a:ext cx="3993357" cy="2867644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</a:t>
            </a:r>
          </a:p>
          <a:p>
            <a:pPr lvl="0"/>
            <a:r>
              <a:rPr lang="en-US"/>
              <a:t>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  <a:solidFill>
            <a:srgbClr val="F15D45"/>
          </a:solidFill>
        </p:spPr>
        <p:txBody>
          <a:bodyPr wrap="none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all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fermentum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solidFill>
            <a:srgbClr val="F15D45"/>
          </a:solidFill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4910" y="1453901"/>
            <a:ext cx="3798930" cy="270866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lacinia, diam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</a:p>
          <a:p>
            <a:pPr lvl="0"/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diam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diam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4908" y="666751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4908" y="1060326"/>
            <a:ext cx="3798930" cy="344466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Morbi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Vestibulum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02942" y="495301"/>
            <a:ext cx="3986213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600" b="1" i="0" cap="all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 anchor="ctr">
            <a:noAutofit/>
          </a:bodyPr>
          <a:lstStyle>
            <a:lvl1pPr marL="0" indent="0">
              <a:spcBef>
                <a:spcPts val="288"/>
              </a:spcBef>
              <a:buNone/>
              <a:defRPr sz="11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9582" y="1382788"/>
            <a:ext cx="3767918" cy="18297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</a:t>
            </a:r>
            <a:r>
              <a:rPr lang="en-US" err="1"/>
              <a:t>herse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359582" y="3722733"/>
            <a:ext cx="1945326" cy="399456"/>
          </a:xfrm>
          <a:prstGeom prst="rect">
            <a:avLst/>
          </a:prstGeom>
          <a:ln>
            <a:noFill/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F961A72-D4A5-48AA-9250-9B7B2639C5DE}"/>
              </a:ext>
            </a:extLst>
          </p:cNvPr>
          <p:cNvSpPr txBox="1">
            <a:spLocks/>
          </p:cNvSpPr>
          <p:nvPr userDrawn="1"/>
        </p:nvSpPr>
        <p:spPr>
          <a:xfrm>
            <a:off x="359582" y="3010311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7" r:id="rId6"/>
    <p:sldLayoutId id="2147483692" r:id="rId7"/>
    <p:sldLayoutId id="2147483688" r:id="rId8"/>
    <p:sldLayoutId id="2147483689" r:id="rId9"/>
    <p:sldLayoutId id="2147483684" r:id="rId10"/>
    <p:sldLayoutId id="2147483695" r:id="rId11"/>
    <p:sldLayoutId id="2147483698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uava/blob/master/guava/src/com/google/common/base/Verify.java#L122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.me/apaikin" TargetMode="External"/><Relationship Id="rId5" Type="http://schemas.openxmlformats.org/officeDocument/2006/relationships/hyperlink" Target="mailto:andreypaykin@gmail.com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enkinsci/warnings-ng-plugin" TargetMode="External"/><Relationship Id="rId13" Type="http://schemas.openxmlformats.org/officeDocument/2006/relationships/image" Target="../media/image12.png"/><Relationship Id="rId3" Type="http://schemas.openxmlformats.org/officeDocument/2006/relationships/hyperlink" Target="https://github.com/checkstyle/checkstyle/blob/master/src/main/resources/google_checks.xml" TargetMode="External"/><Relationship Id="rId7" Type="http://schemas.openxmlformats.org/officeDocument/2006/relationships/hyperlink" Target="https://google.github.io/styleguide/javaguide.html" TargetMode="External"/><Relationship Id="rId12" Type="http://schemas.openxmlformats.org/officeDocument/2006/relationships/hyperlink" Target="https://t.me/apaikin" TargetMode="External"/><Relationship Id="rId2" Type="http://schemas.openxmlformats.org/officeDocument/2006/relationships/hyperlink" Target="https://checkstyle.sourceforge.io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checkstyle/checkstyle/issues/6481" TargetMode="External"/><Relationship Id="rId11" Type="http://schemas.openxmlformats.org/officeDocument/2006/relationships/hyperlink" Target="mailto:andreypaykin@gmail.com&#8203;" TargetMode="External"/><Relationship Id="rId5" Type="http://schemas.openxmlformats.org/officeDocument/2006/relationships/hyperlink" Target="https://www.antlr.org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s://checkstyle-addons.thomasjensen.com/" TargetMode="External"/><Relationship Id="rId9" Type="http://schemas.openxmlformats.org/officeDocument/2006/relationships/hyperlink" Target="https://github.com/sevntu-checkstyle/sevntu.checkstyle" TargetMode="External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CC16A-F0FA-451D-9223-77A083DC1B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800"/>
              <a:t>Андрей Пайкин</a:t>
            </a:r>
            <a:endParaRPr lang="en-US" sz="2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EA337C-4C48-4659-8CA1-2B870A7C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82" y="1382788"/>
            <a:ext cx="4307668" cy="1829773"/>
          </a:xfrm>
        </p:spPr>
        <p:txBody>
          <a:bodyPr/>
          <a:lstStyle/>
          <a:p>
            <a:r>
              <a:rPr lang="en-US" sz="4000" err="1"/>
              <a:t>Checkstyle</a:t>
            </a:r>
            <a:r>
              <a:rPr lang="en-US" sz="4000"/>
              <a:t>:</a:t>
            </a:r>
            <a:br>
              <a:rPr lang="en-US" sz="4000"/>
            </a:br>
            <a:r>
              <a:rPr lang="ru-RU" sz="4000"/>
              <a:t>Теория и практика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024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3F76E-33A2-4B27-BC24-C6672FDF8978}"/>
              </a:ext>
            </a:extLst>
          </p:cNvPr>
          <p:cNvSpPr/>
          <p:nvPr/>
        </p:nvSpPr>
        <p:spPr>
          <a:xfrm>
            <a:off x="2796209" y="1463351"/>
            <a:ext cx="277112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1026" name="Picture 2" descr="Картинки по запросу checkstyle logo">
            <a:extLst>
              <a:ext uri="{FF2B5EF4-FFF2-40B4-BE49-F238E27FC236}">
                <a16:creationId xmlns:a16="http://schemas.microsoft.com/office/drawing/2014/main" id="{1507B0DE-CA4D-444A-A6CE-2D29C477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187" y="1475014"/>
            <a:ext cx="2486025" cy="9334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C0BCDD-AC3C-4595-9044-209DF52EAF6B}"/>
              </a:ext>
            </a:extLst>
          </p:cNvPr>
          <p:cNvSpPr/>
          <p:nvPr/>
        </p:nvSpPr>
        <p:spPr>
          <a:xfrm>
            <a:off x="6487149" y="1463349"/>
            <a:ext cx="183427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8F85E-EEB1-4247-B278-9FB22949B4BA}"/>
              </a:ext>
            </a:extLst>
          </p:cNvPr>
          <p:cNvSpPr/>
          <p:nvPr/>
        </p:nvSpPr>
        <p:spPr>
          <a:xfrm>
            <a:off x="3185907" y="3212973"/>
            <a:ext cx="186342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C4FF1-E8E3-425D-9958-8FB23C677990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>
            <a:off x="5567330" y="1930074"/>
            <a:ext cx="919819" cy="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01DA2-CB72-4389-B0A3-CE9042B7440A}"/>
              </a:ext>
            </a:extLst>
          </p:cNvPr>
          <p:cNvCxnSpPr>
            <a:cxnSpLocks/>
          </p:cNvCxnSpPr>
          <p:nvPr/>
        </p:nvCxnSpPr>
        <p:spPr>
          <a:xfrm flipV="1">
            <a:off x="1674169" y="1906687"/>
            <a:ext cx="1119672" cy="60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FC34AF-0EB8-449C-A636-BBD9A6345F68}"/>
              </a:ext>
            </a:extLst>
          </p:cNvPr>
          <p:cNvSpPr txBox="1"/>
          <p:nvPr/>
        </p:nvSpPr>
        <p:spPr>
          <a:xfrm>
            <a:off x="6834834" y="1716738"/>
            <a:ext cx="113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Конфиг</a:t>
            </a:r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967D1-A241-4465-A592-D71492696404}"/>
              </a:ext>
            </a:extLst>
          </p:cNvPr>
          <p:cNvSpPr txBox="1"/>
          <p:nvPr/>
        </p:nvSpPr>
        <p:spPr>
          <a:xfrm>
            <a:off x="3341954" y="3460528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Нарушения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10CE0-88DD-414A-AF62-B990D8DA96AE}"/>
              </a:ext>
            </a:extLst>
          </p:cNvPr>
          <p:cNvSpPr/>
          <p:nvPr/>
        </p:nvSpPr>
        <p:spPr>
          <a:xfrm>
            <a:off x="337037" y="3912635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9E005-A8DD-4D40-BD9C-9159233D00DB}"/>
              </a:ext>
            </a:extLst>
          </p:cNvPr>
          <p:cNvSpPr txBox="1"/>
          <p:nvPr/>
        </p:nvSpPr>
        <p:spPr>
          <a:xfrm>
            <a:off x="604548" y="3996903"/>
            <a:ext cx="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Код</a:t>
            </a:r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1A06B-D83A-4B8B-8FA4-6AC5DEFCABE0}"/>
              </a:ext>
            </a:extLst>
          </p:cNvPr>
          <p:cNvSpPr/>
          <p:nvPr/>
        </p:nvSpPr>
        <p:spPr>
          <a:xfrm>
            <a:off x="337035" y="2816287"/>
            <a:ext cx="1321089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D8A1F-5EE6-48D8-B665-92FF85B6E99F}"/>
              </a:ext>
            </a:extLst>
          </p:cNvPr>
          <p:cNvSpPr txBox="1"/>
          <p:nvPr/>
        </p:nvSpPr>
        <p:spPr>
          <a:xfrm>
            <a:off x="470419" y="2894724"/>
            <a:ext cx="11325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/>
              <a:t>Парсер</a:t>
            </a:r>
            <a:endParaRPr lang="ru-RU" sz="2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EA279-35D3-4AC0-9A1E-6F06CB76AB4A}"/>
              </a:ext>
            </a:extLst>
          </p:cNvPr>
          <p:cNvSpPr/>
          <p:nvPr/>
        </p:nvSpPr>
        <p:spPr>
          <a:xfrm>
            <a:off x="354531" y="1614971"/>
            <a:ext cx="1303593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E0A3B-812F-45D4-9BE1-E987F47475D6}"/>
              </a:ext>
            </a:extLst>
          </p:cNvPr>
          <p:cNvSpPr txBox="1"/>
          <p:nvPr/>
        </p:nvSpPr>
        <p:spPr>
          <a:xfrm>
            <a:off x="675483" y="1716735"/>
            <a:ext cx="7826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 dirty="0"/>
              <a:t>AST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7E758C-45D8-46C1-A953-892B800D1254}"/>
              </a:ext>
            </a:extLst>
          </p:cNvPr>
          <p:cNvCxnSpPr>
            <a:cxnSpLocks/>
          </p:cNvCxnSpPr>
          <p:nvPr/>
        </p:nvCxnSpPr>
        <p:spPr>
          <a:xfrm flipH="1" flipV="1">
            <a:off x="1023393" y="2256646"/>
            <a:ext cx="4915" cy="57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DEBD36-ADCF-43AA-8099-2CC0E0DE15EB}"/>
              </a:ext>
            </a:extLst>
          </p:cNvPr>
          <p:cNvCxnSpPr>
            <a:cxnSpLocks/>
          </p:cNvCxnSpPr>
          <p:nvPr/>
        </p:nvCxnSpPr>
        <p:spPr>
          <a:xfrm flipH="1" flipV="1">
            <a:off x="1023392" y="3434635"/>
            <a:ext cx="4915" cy="489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7E0C41-5788-4CDC-BD6D-A491BC1DA16D}"/>
              </a:ext>
            </a:extLst>
          </p:cNvPr>
          <p:cNvCxnSpPr>
            <a:cxnSpLocks/>
          </p:cNvCxnSpPr>
          <p:nvPr/>
        </p:nvCxnSpPr>
        <p:spPr>
          <a:xfrm flipH="1">
            <a:off x="4199263" y="2408462"/>
            <a:ext cx="11665" cy="8220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714116E-A00D-4FFC-8380-F6EA5AB83DDD}"/>
              </a:ext>
            </a:extLst>
          </p:cNvPr>
          <p:cNvSpPr/>
          <p:nvPr/>
        </p:nvSpPr>
        <p:spPr>
          <a:xfrm>
            <a:off x="6489073" y="1451658"/>
            <a:ext cx="1832347" cy="933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Check config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4CEB-D4D3-4A08-B9AA-7EE5147E3C48}"/>
              </a:ext>
            </a:extLst>
          </p:cNvPr>
          <p:cNvSpPr txBox="1"/>
          <p:nvPr/>
        </p:nvSpPr>
        <p:spPr>
          <a:xfrm>
            <a:off x="180750" y="1064375"/>
            <a:ext cx="8529946" cy="444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Consolas"/>
              </a:rPr>
              <a:t>&lt;module name=“</a:t>
            </a:r>
            <a:r>
              <a:rPr lang="en-US" sz="2200" dirty="0" err="1">
                <a:latin typeface="Consolas"/>
              </a:rPr>
              <a:t>NeedBracesCheck</a:t>
            </a:r>
            <a:r>
              <a:rPr lang="en-US" sz="2200" dirty="0">
                <a:latin typeface="Consolas"/>
              </a:rPr>
              <a:t>”&gt;</a:t>
            </a:r>
            <a:endParaRPr lang="en-US" sz="2200" dirty="0">
              <a:latin typeface="Consola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F863-FD89-4ACC-89B0-12E10E6E50F7}"/>
              </a:ext>
            </a:extLst>
          </p:cNvPr>
          <p:cNvSpPr txBox="1"/>
          <p:nvPr/>
        </p:nvSpPr>
        <p:spPr>
          <a:xfrm>
            <a:off x="249877" y="3633355"/>
            <a:ext cx="5554930" cy="4647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latin typeface="Consolas"/>
              </a:rPr>
              <a:t>&lt;module name=“</a:t>
            </a:r>
            <a:r>
              <a:rPr lang="en-US" sz="2200" dirty="0" err="1">
                <a:latin typeface="Consolas"/>
              </a:rPr>
              <a:t>NeedBracesCheck</a:t>
            </a:r>
            <a:r>
              <a:rPr lang="en-US" sz="2200" dirty="0">
                <a:latin typeface="Consolas"/>
              </a:rPr>
              <a:t>” /&gt;​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14120-F449-4FDF-940A-07D1D0A2AA52}"/>
              </a:ext>
            </a:extLst>
          </p:cNvPr>
          <p:cNvSpPr txBox="1"/>
          <p:nvPr/>
        </p:nvSpPr>
        <p:spPr>
          <a:xfrm>
            <a:off x="431719" y="1468581"/>
            <a:ext cx="84841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&lt;property name=“</a:t>
            </a:r>
            <a:r>
              <a:rPr lang="en-US" sz="2200" b="1" dirty="0">
                <a:latin typeface="Consolas"/>
              </a:rPr>
              <a:t>id</a:t>
            </a:r>
            <a:r>
              <a:rPr lang="en-US" sz="2200" dirty="0">
                <a:latin typeface="Consolas"/>
              </a:rPr>
              <a:t>” value=“</a:t>
            </a:r>
            <a:r>
              <a:rPr lang="en-US" sz="2200" dirty="0" err="1">
                <a:latin typeface="Consolas"/>
              </a:rPr>
              <a:t>Check_lambdas</a:t>
            </a:r>
            <a:r>
              <a:rPr lang="en-US" sz="2200" dirty="0">
                <a:latin typeface="Consolas"/>
              </a:rPr>
              <a:t>”/&gt;​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947D0-85BE-4EED-9A48-0DF721FE718D}"/>
              </a:ext>
            </a:extLst>
          </p:cNvPr>
          <p:cNvSpPr txBox="1"/>
          <p:nvPr/>
        </p:nvSpPr>
        <p:spPr>
          <a:xfrm>
            <a:off x="431718" y="1834227"/>
            <a:ext cx="912866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&lt;property name=“</a:t>
            </a:r>
            <a:r>
              <a:rPr lang="en-US" sz="2200" b="1" dirty="0">
                <a:latin typeface="Consolas"/>
              </a:rPr>
              <a:t>message</a:t>
            </a:r>
            <a:r>
              <a:rPr lang="en-US" sz="2200" dirty="0">
                <a:latin typeface="Consolas"/>
              </a:rPr>
              <a:t>” value=“Lambda </a:t>
            </a:r>
            <a:r>
              <a:rPr lang="en-US" sz="2200" dirty="0" smtClean="0">
                <a:latin typeface="Consolas"/>
              </a:rPr>
              <a:t>needs </a:t>
            </a:r>
            <a:r>
              <a:rPr lang="en-US" sz="2200" dirty="0">
                <a:latin typeface="Consolas"/>
              </a:rPr>
              <a:t>braces”/&gt;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61999-46BB-41A2-82FF-8E473DE40E80}"/>
              </a:ext>
            </a:extLst>
          </p:cNvPr>
          <p:cNvSpPr txBox="1"/>
          <p:nvPr/>
        </p:nvSpPr>
        <p:spPr>
          <a:xfrm>
            <a:off x="431718" y="2194023"/>
            <a:ext cx="84841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&lt;property name=“</a:t>
            </a:r>
            <a:r>
              <a:rPr lang="en-US" sz="2200" b="1" dirty="0">
                <a:latin typeface="Consolas"/>
              </a:rPr>
              <a:t>tokens</a:t>
            </a:r>
            <a:r>
              <a:rPr lang="en-US" sz="2200" dirty="0">
                <a:latin typeface="Consolas"/>
              </a:rPr>
              <a:t>” value=“LAMBDA”/&gt;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EA965-91E8-4697-BC0E-89012E0BA604}"/>
              </a:ext>
            </a:extLst>
          </p:cNvPr>
          <p:cNvSpPr txBox="1"/>
          <p:nvPr/>
        </p:nvSpPr>
        <p:spPr>
          <a:xfrm>
            <a:off x="431718" y="2552001"/>
            <a:ext cx="84841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&lt;property name=“</a:t>
            </a:r>
            <a:r>
              <a:rPr lang="en-US" sz="2200" b="1" dirty="0">
                <a:latin typeface="Consolas"/>
              </a:rPr>
              <a:t>severity</a:t>
            </a:r>
            <a:r>
              <a:rPr lang="en-US" sz="2200" dirty="0">
                <a:latin typeface="Consolas"/>
              </a:rPr>
              <a:t>” value=“ERROR”/&gt;</a:t>
            </a:r>
            <a:endParaRPr lang="en-US" sz="2200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DD35B-0E89-4BC1-99D8-422C2F543E78}"/>
              </a:ext>
            </a:extLst>
          </p:cNvPr>
          <p:cNvSpPr txBox="1"/>
          <p:nvPr/>
        </p:nvSpPr>
        <p:spPr>
          <a:xfrm>
            <a:off x="180750" y="296001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&lt;/module&gt;</a:t>
            </a: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2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4CEB-D4D3-4A08-B9AA-7EE5147E3C48}"/>
              </a:ext>
            </a:extLst>
          </p:cNvPr>
          <p:cNvSpPr txBox="1"/>
          <p:nvPr/>
        </p:nvSpPr>
        <p:spPr>
          <a:xfrm>
            <a:off x="235308" y="861138"/>
            <a:ext cx="8551505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Consolas" panose="020B0609020204030204" pitchFamily="49" charset="0"/>
                <a:ea typeface="+mn-lt"/>
                <a:cs typeface="+mn-lt"/>
              </a:rPr>
              <a:t>&lt;module name="</a:t>
            </a:r>
            <a:r>
              <a:rPr lang="en-US" sz="2000" b="1" dirty="0" err="1">
                <a:latin typeface="Consolas" panose="020B0609020204030204" pitchFamily="49" charset="0"/>
                <a:ea typeface="+mn-lt"/>
                <a:cs typeface="+mn-lt"/>
              </a:rPr>
              <a:t>TreeWalker</a:t>
            </a:r>
            <a:r>
              <a:rPr lang="en-US" sz="2000" b="1" dirty="0" smtClean="0">
                <a:latin typeface="Consolas" panose="020B0609020204030204" pitchFamily="49" charset="0"/>
                <a:ea typeface="+mn-lt"/>
                <a:cs typeface="+mn-lt"/>
              </a:rPr>
              <a:t>"&gt;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  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  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  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Consolas" panose="020B0609020204030204" pitchFamily="49" charset="0"/>
                <a:ea typeface="+mn-lt"/>
                <a:cs typeface="+mn-lt"/>
              </a:rPr>
              <a:t>&lt;/module&gt;</a:t>
            </a: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Many checks config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440B3-3B34-424C-A925-EFE48D381A5A}"/>
              </a:ext>
            </a:extLst>
          </p:cNvPr>
          <p:cNvSpPr txBox="1"/>
          <p:nvPr/>
        </p:nvSpPr>
        <p:spPr>
          <a:xfrm>
            <a:off x="455144" y="1262643"/>
            <a:ext cx="811183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&lt;module name=“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NeedBracesCheck</a:t>
            </a:r>
            <a:r>
              <a:rPr lang="en-US" sz="2000" dirty="0">
                <a:latin typeface="Consolas"/>
                <a:ea typeface="+mn-lt"/>
                <a:cs typeface="+mn-lt"/>
              </a:rPr>
              <a:t>”&gt;​</a:t>
            </a: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&lt;property name=“id” value=“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Check_lambdas</a:t>
            </a:r>
            <a:r>
              <a:rPr lang="en-US" sz="2000" dirty="0">
                <a:latin typeface="Consolas"/>
                <a:ea typeface="+mn-lt"/>
                <a:cs typeface="+mn-lt"/>
              </a:rPr>
              <a:t>”/&gt;</a:t>
            </a:r>
            <a:r>
              <a:rPr lang="en-US" sz="2000" dirty="0" smtClean="0">
                <a:latin typeface="Consolas"/>
                <a:ea typeface="+mn-lt"/>
                <a:cs typeface="+mn-lt"/>
              </a:rPr>
              <a:t>​​</a:t>
            </a:r>
            <a:endParaRPr lang="en-US" sz="2000" dirty="0">
              <a:latin typeface="Consolas"/>
              <a:ea typeface="+mn-lt"/>
              <a:cs typeface="+mn-lt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&lt;property name=“tokens” value=“LAMBDA”/&gt;​</a:t>
            </a: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&lt;/module&gt;​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54345-D592-4A31-8124-E16DC1D5FC1F}"/>
              </a:ext>
            </a:extLst>
          </p:cNvPr>
          <p:cNvSpPr txBox="1"/>
          <p:nvPr/>
        </p:nvSpPr>
        <p:spPr>
          <a:xfrm>
            <a:off x="3139462" y="228600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onsolas"/>
              <a:cs typeface="Segoe 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0DA5D-0FC0-41D8-BBD8-054F49CA6F30}"/>
              </a:ext>
            </a:extLst>
          </p:cNvPr>
          <p:cNvSpPr txBox="1"/>
          <p:nvPr/>
        </p:nvSpPr>
        <p:spPr>
          <a:xfrm>
            <a:off x="455144" y="2518394"/>
            <a:ext cx="84668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&lt;module name=“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NeedBracesCheck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”&gt;​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  &lt;property name=“id” value=“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Check_if_else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”/&gt; 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  &lt;property name=“tokens” value=“LITERAL_IF,LITERAL_ELSE</a:t>
            </a:r>
            <a:r>
              <a:rPr lang="en-US" sz="2000" dirty="0" smtClean="0">
                <a:latin typeface="Consolas" panose="020B0609020204030204" pitchFamily="49" charset="0"/>
                <a:ea typeface="+mn-lt"/>
                <a:cs typeface="+mn-lt"/>
              </a:rPr>
              <a:t>”/&gt;</a:t>
            </a: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&lt;/module&gt;</a:t>
            </a:r>
            <a:r>
              <a:rPr lang="en-US" sz="1800" dirty="0">
                <a:latin typeface="Consolas"/>
                <a:ea typeface="+mn-lt"/>
                <a:cs typeface="+mn-lt"/>
              </a:rPr>
              <a:t>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88184-61C2-46D7-A73D-9E6A3E763599}"/>
              </a:ext>
            </a:extLst>
          </p:cNvPr>
          <p:cNvSpPr txBox="1"/>
          <p:nvPr/>
        </p:nvSpPr>
        <p:spPr>
          <a:xfrm>
            <a:off x="455144" y="3838287"/>
            <a:ext cx="71449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&lt;module name="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UnnecessaryParentheses</a:t>
            </a:r>
            <a:r>
              <a:rPr lang="en-US" sz="2000" dirty="0">
                <a:latin typeface="Consolas"/>
                <a:ea typeface="+mn-lt"/>
                <a:cs typeface="+mn-lt"/>
              </a:rPr>
              <a:t>"/&gt;​</a:t>
            </a:r>
          </a:p>
        </p:txBody>
      </p:sp>
    </p:spTree>
    <p:extLst>
      <p:ext uri="{BB962C8B-B14F-4D97-AF65-F5344CB8AC3E}">
        <p14:creationId xmlns:p14="http://schemas.microsoft.com/office/powerpoint/2010/main" val="108159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Tree walker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4CEB-D4D3-4A08-B9AA-7EE5147E3C48}"/>
              </a:ext>
            </a:extLst>
          </p:cNvPr>
          <p:cNvSpPr txBox="1"/>
          <p:nvPr/>
        </p:nvSpPr>
        <p:spPr>
          <a:xfrm>
            <a:off x="202941" y="1934936"/>
            <a:ext cx="3355521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VARIABLE_DEF</a:t>
            </a:r>
            <a:endParaRPr lang="en-US" sz="1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MODIFIERS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TYPE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   `--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LITERAL_INT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 -&gt;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int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IDENT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 -&gt;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a</a:t>
            </a:r>
            <a:r>
              <a:rPr lang="en-US" sz="1400" b="1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 b="1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ASSIGN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 -&gt;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=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   `--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EXPR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   |      `--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NUM_INT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 -&gt;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10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</a:t>
            </a:r>
            <a:endParaRPr lang="en-US" sz="1400">
              <a:latin typeface="Consolas" panose="020B0609020204030204" pitchFamily="49" charset="0"/>
              <a:cs typeface="Calibri"/>
            </a:endParaRPr>
          </a:p>
          <a:p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     `--</a:t>
            </a:r>
            <a:r>
              <a:rPr lang="en-US" sz="140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SEMI</a:t>
            </a:r>
            <a:r>
              <a:rPr lang="en-US" sz="1400">
                <a:latin typeface="Consolas" panose="020B0609020204030204" pitchFamily="49" charset="0"/>
                <a:ea typeface="+mn-lt"/>
                <a:cs typeface="+mn-lt"/>
              </a:rPr>
              <a:t> -&gt; 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;</a:t>
            </a:r>
            <a:r>
              <a:rPr lang="en-US" sz="1800">
                <a:ea typeface="+mn-lt"/>
                <a:cs typeface="+mn-lt"/>
              </a:rPr>
              <a:t> </a:t>
            </a:r>
            <a:endParaRPr lang="en-US"/>
          </a:p>
          <a:p>
            <a:endParaRPr lang="en-US" sz="18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87AB6-F980-4BC0-AFD3-1480F4C15D0F}"/>
              </a:ext>
            </a:extLst>
          </p:cNvPr>
          <p:cNvSpPr txBox="1"/>
          <p:nvPr/>
        </p:nvSpPr>
        <p:spPr>
          <a:xfrm>
            <a:off x="3918785" y="2104213"/>
            <a:ext cx="4868028" cy="1438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ea typeface="+mn-lt"/>
                <a:cs typeface="+mn-lt"/>
              </a:rPr>
              <a:t>NUM_INT</a:t>
            </a:r>
            <a:r>
              <a:rPr lang="en-US" sz="2000" dirty="0">
                <a:ea typeface="+mn-lt"/>
                <a:cs typeface="+mn-lt"/>
              </a:rPr>
              <a:t> -&gt;  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UnnecessaryParentheses</a:t>
            </a:r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MagicNumber</a:t>
            </a: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70C0"/>
                </a:solidFill>
                <a:cs typeface="Calibri"/>
              </a:rPr>
              <a:t>ASSIGN</a:t>
            </a:r>
            <a:r>
              <a:rPr lang="en-US" sz="2000" dirty="0">
                <a:cs typeface="Calibri"/>
              </a:rPr>
              <a:t> -&gt; </a:t>
            </a:r>
            <a:r>
              <a:rPr lang="en-US" sz="2000" dirty="0" err="1">
                <a:latin typeface="Consolas" panose="020B0609020204030204" pitchFamily="49" charset="0"/>
                <a:cs typeface="Calibri"/>
              </a:rPr>
              <a:t>UnnecessaryParentheses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0070C0"/>
                </a:solidFill>
                <a:latin typeface="Calibri"/>
                <a:cs typeface="Calibri"/>
              </a:rPr>
              <a:t>VARIABLE_DEF </a:t>
            </a:r>
            <a:r>
              <a:rPr lang="en-US" sz="2000" dirty="0">
                <a:ea typeface="+mn-lt"/>
                <a:cs typeface="+mn-lt"/>
              </a:rPr>
              <a:t>-&gt;</a:t>
            </a:r>
            <a:r>
              <a:rPr lang="en-US" sz="2000" dirty="0">
                <a:latin typeface="Calibri"/>
                <a:cs typeface="Calibri"/>
              </a:rPr>
              <a:t> </a:t>
            </a:r>
            <a:r>
              <a:rPr lang="en-US" sz="2000" dirty="0" err="1" smtClean="0">
                <a:latin typeface="Consolas"/>
                <a:cs typeface="Calibri"/>
              </a:rPr>
              <a:t>LocalVariableName</a:t>
            </a:r>
            <a:endParaRPr lang="en-US" sz="2000" dirty="0" smtClean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F86AA-26AE-45F4-8F76-3B5AD67899D0}"/>
              </a:ext>
            </a:extLst>
          </p:cNvPr>
          <p:cNvSpPr txBox="1"/>
          <p:nvPr/>
        </p:nvSpPr>
        <p:spPr>
          <a:xfrm>
            <a:off x="360364" y="1032588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a = 10;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9821" y="885605"/>
            <a:ext cx="5674179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onsolas"/>
                <a:ea typeface="+mn-lt"/>
                <a:cs typeface="+mn-lt"/>
              </a:rPr>
              <a:t>&lt;module name=“</a:t>
            </a:r>
            <a:r>
              <a:rPr lang="en-US" sz="1900" dirty="0" err="1">
                <a:latin typeface="Consolas" panose="020B0609020204030204" pitchFamily="49" charset="0"/>
                <a:ea typeface="+mn-lt"/>
                <a:cs typeface="+mn-lt"/>
              </a:rPr>
              <a:t>UnnecessaryParentheses</a:t>
            </a:r>
            <a:r>
              <a:rPr lang="en-US" sz="1900" dirty="0">
                <a:latin typeface="Consolas"/>
                <a:ea typeface="+mn-lt"/>
                <a:cs typeface="+mn-lt"/>
              </a:rPr>
              <a:t>” /&gt;​</a:t>
            </a:r>
          </a:p>
          <a:p>
            <a:r>
              <a:rPr lang="en-US" sz="1900" dirty="0">
                <a:latin typeface="Consolas"/>
                <a:ea typeface="+mn-lt"/>
                <a:cs typeface="+mn-lt"/>
              </a:rPr>
              <a:t>&lt;module name=“</a:t>
            </a:r>
            <a:r>
              <a:rPr lang="en-US" sz="1900" dirty="0" err="1">
                <a:latin typeface="Consolas" panose="020B0609020204030204" pitchFamily="49" charset="0"/>
                <a:ea typeface="+mn-lt"/>
                <a:cs typeface="+mn-lt"/>
              </a:rPr>
              <a:t>MagicNumber</a:t>
            </a:r>
            <a:r>
              <a:rPr lang="en-US" sz="1900" dirty="0">
                <a:latin typeface="Consolas"/>
                <a:ea typeface="+mn-lt"/>
                <a:cs typeface="+mn-lt"/>
              </a:rPr>
              <a:t>” /&gt;</a:t>
            </a:r>
          </a:p>
          <a:p>
            <a:r>
              <a:rPr lang="en-US" sz="1900" dirty="0">
                <a:latin typeface="Consolas"/>
                <a:ea typeface="+mn-lt"/>
                <a:cs typeface="+mn-lt"/>
              </a:rPr>
              <a:t>&lt;module name=“</a:t>
            </a:r>
            <a:r>
              <a:rPr lang="en-US" sz="1900" dirty="0" err="1">
                <a:latin typeface="Consolas"/>
                <a:cs typeface="Calibri"/>
              </a:rPr>
              <a:t>LocalVariableName</a:t>
            </a:r>
            <a:r>
              <a:rPr lang="en-US" sz="1900" dirty="0">
                <a:latin typeface="Consolas"/>
                <a:ea typeface="+mn-lt"/>
                <a:cs typeface="+mn-lt"/>
              </a:rPr>
              <a:t>” /&gt;</a:t>
            </a:r>
            <a:endParaRPr lang="en-US" sz="19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251432" y="1934934"/>
            <a:ext cx="1327986" cy="261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3968598" y="3210014"/>
            <a:ext cx="1610736" cy="262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5860507" y="3207082"/>
            <a:ext cx="2424476" cy="2610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955690" y="2195945"/>
            <a:ext cx="989575" cy="214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955690" y="2432708"/>
            <a:ext cx="485184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1395516" y="2646219"/>
            <a:ext cx="1084447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955690" y="2863755"/>
            <a:ext cx="554455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955690" y="3071507"/>
            <a:ext cx="686074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3968598" y="2823640"/>
            <a:ext cx="882540" cy="266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5102175" y="2832550"/>
            <a:ext cx="3111940" cy="266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1388927" y="3293435"/>
            <a:ext cx="432946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1641763" y="3509287"/>
            <a:ext cx="734291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3968598" y="2167426"/>
            <a:ext cx="1133577" cy="265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5356102" y="2153823"/>
            <a:ext cx="3167412" cy="25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5356102" y="2500707"/>
            <a:ext cx="1624362" cy="256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1073728" y="3749284"/>
            <a:ext cx="436417" cy="17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3F76E-33A2-4B27-BC24-C6672FDF8978}"/>
              </a:ext>
            </a:extLst>
          </p:cNvPr>
          <p:cNvSpPr/>
          <p:nvPr/>
        </p:nvSpPr>
        <p:spPr>
          <a:xfrm>
            <a:off x="2831199" y="1165938"/>
            <a:ext cx="277112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0BCDD-AC3C-4595-9044-209DF52EAF6B}"/>
              </a:ext>
            </a:extLst>
          </p:cNvPr>
          <p:cNvSpPr/>
          <p:nvPr/>
        </p:nvSpPr>
        <p:spPr>
          <a:xfrm>
            <a:off x="6497229" y="1183432"/>
            <a:ext cx="183427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8F85E-EEB1-4247-B278-9FB22949B4BA}"/>
              </a:ext>
            </a:extLst>
          </p:cNvPr>
          <p:cNvSpPr/>
          <p:nvPr/>
        </p:nvSpPr>
        <p:spPr>
          <a:xfrm>
            <a:off x="3285044" y="2929521"/>
            <a:ext cx="186342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C4FF1-E8E3-425D-9958-8FB23C67799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96489" y="1650157"/>
            <a:ext cx="9007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01DA2-CB72-4389-B0A3-CE9042B7440A}"/>
              </a:ext>
            </a:extLst>
          </p:cNvPr>
          <p:cNvCxnSpPr>
            <a:cxnSpLocks/>
          </p:cNvCxnSpPr>
          <p:nvPr/>
        </p:nvCxnSpPr>
        <p:spPr>
          <a:xfrm flipV="1">
            <a:off x="1709159" y="1609274"/>
            <a:ext cx="1119672" cy="60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FC34AF-0EB8-449C-A636-BBD9A6345F68}"/>
              </a:ext>
            </a:extLst>
          </p:cNvPr>
          <p:cNvSpPr txBox="1"/>
          <p:nvPr/>
        </p:nvSpPr>
        <p:spPr>
          <a:xfrm>
            <a:off x="6747360" y="1425157"/>
            <a:ext cx="135325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>
                <a:cs typeface="Calibri"/>
              </a:rPr>
              <a:t>Маппинг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967D1-A241-4465-A592-D71492696404}"/>
              </a:ext>
            </a:extLst>
          </p:cNvPr>
          <p:cNvSpPr txBox="1"/>
          <p:nvPr/>
        </p:nvSpPr>
        <p:spPr>
          <a:xfrm>
            <a:off x="3411664" y="3165414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Нарушения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10CE0-88DD-414A-AF62-B990D8DA96AE}"/>
              </a:ext>
            </a:extLst>
          </p:cNvPr>
          <p:cNvSpPr/>
          <p:nvPr/>
        </p:nvSpPr>
        <p:spPr>
          <a:xfrm>
            <a:off x="372027" y="3615222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9E005-A8DD-4D40-BD9C-9159233D00DB}"/>
              </a:ext>
            </a:extLst>
          </p:cNvPr>
          <p:cNvSpPr txBox="1"/>
          <p:nvPr/>
        </p:nvSpPr>
        <p:spPr>
          <a:xfrm>
            <a:off x="639538" y="3699490"/>
            <a:ext cx="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Код</a:t>
            </a:r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1A06B-D83A-4B8B-8FA4-6AC5DEFCABE0}"/>
              </a:ext>
            </a:extLst>
          </p:cNvPr>
          <p:cNvSpPr/>
          <p:nvPr/>
        </p:nvSpPr>
        <p:spPr>
          <a:xfrm>
            <a:off x="372026" y="2518874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D8A1F-5EE6-48D8-B665-92FF85B6E99F}"/>
              </a:ext>
            </a:extLst>
          </p:cNvPr>
          <p:cNvSpPr txBox="1"/>
          <p:nvPr/>
        </p:nvSpPr>
        <p:spPr>
          <a:xfrm>
            <a:off x="505409" y="2597311"/>
            <a:ext cx="11325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/>
              <a:t>Парсер</a:t>
            </a:r>
            <a:endParaRPr lang="ru-RU" sz="2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EA279-35D3-4AC0-9A1E-6F06CB76AB4A}"/>
              </a:ext>
            </a:extLst>
          </p:cNvPr>
          <p:cNvSpPr/>
          <p:nvPr/>
        </p:nvSpPr>
        <p:spPr>
          <a:xfrm>
            <a:off x="389521" y="1317558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E0A3B-812F-45D4-9BE1-E987F47475D6}"/>
              </a:ext>
            </a:extLst>
          </p:cNvPr>
          <p:cNvSpPr txBox="1"/>
          <p:nvPr/>
        </p:nvSpPr>
        <p:spPr>
          <a:xfrm>
            <a:off x="657032" y="1419321"/>
            <a:ext cx="7826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/>
              <a:t>AST</a:t>
            </a:r>
            <a:endParaRPr lang="en-US" sz="2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7E758C-45D8-46C1-A953-892B800D1254}"/>
              </a:ext>
            </a:extLst>
          </p:cNvPr>
          <p:cNvCxnSpPr>
            <a:cxnSpLocks/>
          </p:cNvCxnSpPr>
          <p:nvPr/>
        </p:nvCxnSpPr>
        <p:spPr>
          <a:xfrm flipH="1" flipV="1">
            <a:off x="1058383" y="1959233"/>
            <a:ext cx="4915" cy="57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DEBD36-ADCF-43AA-8099-2CC0E0DE15EB}"/>
              </a:ext>
            </a:extLst>
          </p:cNvPr>
          <p:cNvCxnSpPr>
            <a:cxnSpLocks/>
          </p:cNvCxnSpPr>
          <p:nvPr/>
        </p:nvCxnSpPr>
        <p:spPr>
          <a:xfrm flipH="1" flipV="1">
            <a:off x="1058382" y="3137222"/>
            <a:ext cx="4915" cy="489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7E0C41-5788-4CDC-BD6D-A491BC1DA16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4216759" y="2099388"/>
            <a:ext cx="1" cy="8301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EBE0BD-837D-4688-A2D6-EC30F7A92185}"/>
              </a:ext>
            </a:extLst>
          </p:cNvPr>
          <p:cNvSpPr/>
          <p:nvPr/>
        </p:nvSpPr>
        <p:spPr>
          <a:xfrm>
            <a:off x="6485565" y="2658835"/>
            <a:ext cx="183427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38189-444C-4B19-BCB6-4D16CBB31122}"/>
              </a:ext>
            </a:extLst>
          </p:cNvPr>
          <p:cNvSpPr txBox="1"/>
          <p:nvPr/>
        </p:nvSpPr>
        <p:spPr>
          <a:xfrm>
            <a:off x="6858160" y="2894727"/>
            <a:ext cx="113890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/>
              <a:t>Конфиг</a:t>
            </a:r>
            <a:endParaRPr lang="en-US" sz="2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D3514B-4B49-4EB2-B33F-B06635E5811F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7414365" y="2116882"/>
            <a:ext cx="4261" cy="5363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A4F8A3-835B-4FAC-B33D-6B70A64DABB1}"/>
              </a:ext>
            </a:extLst>
          </p:cNvPr>
          <p:cNvSpPr txBox="1"/>
          <p:nvPr/>
        </p:nvSpPr>
        <p:spPr>
          <a:xfrm>
            <a:off x="3411664" y="1378502"/>
            <a:ext cx="153753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/>
              <a:t>Обход AST</a:t>
            </a: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4116E-A00D-4FFC-8380-F6EA5AB83DDD}"/>
              </a:ext>
            </a:extLst>
          </p:cNvPr>
          <p:cNvSpPr/>
          <p:nvPr/>
        </p:nvSpPr>
        <p:spPr>
          <a:xfrm>
            <a:off x="3285044" y="2929521"/>
            <a:ext cx="1863429" cy="933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Violation filtering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4CEB-D4D3-4A08-B9AA-7EE5147E3C48}"/>
              </a:ext>
            </a:extLst>
          </p:cNvPr>
          <p:cNvSpPr txBox="1"/>
          <p:nvPr/>
        </p:nvSpPr>
        <p:spPr>
          <a:xfrm>
            <a:off x="214604" y="1007706"/>
            <a:ext cx="3031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/>
                <a:ea typeface="+mn-lt"/>
                <a:cs typeface="+mn-lt"/>
              </a:rPr>
              <a:t>Комменты (+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конфиг</a:t>
            </a:r>
            <a:r>
              <a:rPr lang="en-US" sz="2000" b="1" dirty="0">
                <a:latin typeface="Consolas"/>
                <a:ea typeface="+mn-lt"/>
                <a:cs typeface="+mn-lt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C055D-B5B7-4554-B210-4DBBAE3925C6}"/>
              </a:ext>
            </a:extLst>
          </p:cNvPr>
          <p:cNvSpPr txBox="1"/>
          <p:nvPr/>
        </p:nvSpPr>
        <p:spPr>
          <a:xfrm>
            <a:off x="214603" y="1470751"/>
            <a:ext cx="863136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  <a:cs typeface="Calibri"/>
              </a:rPr>
              <a:t>&lt;module name="</a:t>
            </a:r>
            <a:r>
              <a:rPr lang="en-US" sz="2200" dirty="0" err="1">
                <a:latin typeface="Consolas"/>
                <a:cs typeface="Calibri"/>
              </a:rPr>
              <a:t>SuppressionCommentFilter</a:t>
            </a:r>
            <a:r>
              <a:rPr lang="en-US" sz="2200" dirty="0">
                <a:latin typeface="Consolas"/>
                <a:cs typeface="Calibri"/>
              </a:rPr>
              <a:t>"&gt;</a:t>
            </a:r>
          </a:p>
          <a:p>
            <a:r>
              <a:rPr lang="en-US" sz="2200" dirty="0">
                <a:latin typeface="Consolas"/>
              </a:rPr>
              <a:t>  &lt;property name="</a:t>
            </a:r>
            <a:r>
              <a:rPr lang="en-US" sz="2200" dirty="0" err="1">
                <a:latin typeface="Consolas"/>
              </a:rPr>
              <a:t>offCommentFormat</a:t>
            </a:r>
            <a:r>
              <a:rPr lang="en-US" sz="2200" dirty="0">
                <a:latin typeface="Consolas"/>
              </a:rPr>
              <a:t>" value="</a:t>
            </a:r>
            <a:r>
              <a:rPr lang="en-US" sz="2200" b="1" dirty="0">
                <a:latin typeface="Consolas"/>
              </a:rPr>
              <a:t>turn off</a:t>
            </a:r>
            <a:r>
              <a:rPr lang="en-US" sz="2200" dirty="0">
                <a:latin typeface="Consolas"/>
              </a:rPr>
              <a:t>"/&gt;
  &lt;property name="</a:t>
            </a:r>
            <a:r>
              <a:rPr lang="en-US" sz="2200" dirty="0" err="1">
                <a:latin typeface="Consolas"/>
              </a:rPr>
              <a:t>onCommentFormat</a:t>
            </a:r>
            <a:r>
              <a:rPr lang="en-US" sz="2200" dirty="0">
                <a:latin typeface="Consolas"/>
              </a:rPr>
              <a:t>" value="</a:t>
            </a:r>
            <a:r>
              <a:rPr lang="en-US" sz="2200" b="1" dirty="0">
                <a:latin typeface="Consolas"/>
              </a:rPr>
              <a:t>turn on</a:t>
            </a:r>
            <a:r>
              <a:rPr lang="en-US" sz="2200" dirty="0">
                <a:latin typeface="Consolas"/>
              </a:rPr>
              <a:t>"/&gt;
&lt;/module&gt;</a:t>
            </a:r>
            <a:endParaRPr lang="en-US" sz="2200" dirty="0">
              <a:latin typeface="Consolas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272D70-C9DF-457F-9176-8F5FC50B196F}"/>
              </a:ext>
            </a:extLst>
          </p:cNvPr>
          <p:cNvSpPr txBox="1"/>
          <p:nvPr/>
        </p:nvSpPr>
        <p:spPr>
          <a:xfrm>
            <a:off x="3663677" y="3134425"/>
            <a:ext cx="418926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9735C"/>
                </a:solidFill>
                <a:latin typeface="Consolas"/>
              </a:rPr>
              <a:t>// turn off</a:t>
            </a:r>
            <a:r>
              <a:rPr lang="en-US" sz="2200" dirty="0">
                <a:latin typeface="Consolas"/>
              </a:rPr>
              <a:t/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class </a:t>
            </a:r>
            <a:r>
              <a:rPr lang="en-US" sz="2200" dirty="0" err="1">
                <a:latin typeface="Consolas"/>
              </a:rPr>
              <a:t>ThisClassIsSkipped</a:t>
            </a:r>
            <a:r>
              <a:rPr lang="en-US" sz="2200" dirty="0">
                <a:latin typeface="Consolas"/>
              </a:rPr>
              <a:t> {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}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solidFill>
                  <a:srgbClr val="29735C"/>
                </a:solidFill>
                <a:latin typeface="Consolas"/>
              </a:rPr>
              <a:t>// turn on</a:t>
            </a:r>
            <a:endParaRPr lang="en-US" sz="2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296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Violation filtering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F94D4-EB2B-47FB-B482-D78B9288C1FE}"/>
              </a:ext>
            </a:extLst>
          </p:cNvPr>
          <p:cNvSpPr txBox="1"/>
          <p:nvPr/>
        </p:nvSpPr>
        <p:spPr>
          <a:xfrm>
            <a:off x="361809" y="1034036"/>
            <a:ext cx="37287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onsolas"/>
                <a:ea typeface="+mn-lt"/>
                <a:cs typeface="+mn-lt"/>
              </a:rPr>
              <a:t>Отдельный xml </a:t>
            </a:r>
            <a:r>
              <a:rPr lang="en-US" sz="2000" b="1" dirty="0" err="1">
                <a:latin typeface="Consolas"/>
                <a:ea typeface="+mn-lt"/>
                <a:cs typeface="+mn-lt"/>
              </a:rPr>
              <a:t>конфиг</a:t>
            </a:r>
            <a:endParaRPr lang="en-US" sz="2000" b="1" dirty="0">
              <a:latin typeface="Consolas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F85DB-E93E-4A5C-AD0E-19BD3214FFB0}"/>
              </a:ext>
            </a:extLst>
          </p:cNvPr>
          <p:cNvSpPr txBox="1"/>
          <p:nvPr/>
        </p:nvSpPr>
        <p:spPr>
          <a:xfrm>
            <a:off x="360363" y="1372365"/>
            <a:ext cx="859398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  <a:ea typeface="+mn-lt"/>
                <a:cs typeface="+mn-lt"/>
              </a:rPr>
              <a:t>&lt;suppressions&gt; </a:t>
            </a:r>
          </a:p>
          <a:p>
            <a:r>
              <a:rPr lang="en-US" sz="2200" dirty="0">
                <a:latin typeface="Consolas"/>
                <a:ea typeface="+mn-lt"/>
                <a:cs typeface="+mn-lt"/>
              </a:rPr>
              <a:t>  &lt;suppress-</a:t>
            </a:r>
            <a:r>
              <a:rPr lang="en-US" sz="2200" dirty="0" err="1">
                <a:latin typeface="Consolas"/>
                <a:ea typeface="+mn-lt"/>
                <a:cs typeface="+mn-lt"/>
              </a:rPr>
              <a:t>xpath</a:t>
            </a:r>
            <a:r>
              <a:rPr lang="en-US" sz="2200" dirty="0">
                <a:latin typeface="Consolas"/>
                <a:ea typeface="+mn-lt"/>
                <a:cs typeface="+mn-lt"/>
              </a:rPr>
              <a:t> checks="</a:t>
            </a:r>
            <a:r>
              <a:rPr lang="en-US" sz="2200" dirty="0" err="1">
                <a:latin typeface="Consolas"/>
                <a:ea typeface="+mn-lt"/>
                <a:cs typeface="+mn-lt"/>
              </a:rPr>
              <a:t>NeedBraces</a:t>
            </a:r>
            <a:r>
              <a:rPr lang="en-US" sz="2200" dirty="0">
                <a:latin typeface="Consolas"/>
                <a:ea typeface="+mn-lt"/>
                <a:cs typeface="+mn-lt"/>
              </a:rPr>
              <a:t>"</a:t>
            </a:r>
          </a:p>
          <a:p>
            <a:r>
              <a:rPr lang="en-US" sz="2200" dirty="0">
                <a:latin typeface="Consolas"/>
                <a:ea typeface="+mn-lt"/>
                <a:cs typeface="+mn-lt"/>
              </a:rPr>
              <a:t>    query="/CLASS_DEF[./IDENT[@text='</a:t>
            </a:r>
            <a:r>
              <a:rPr lang="en-US" sz="2200" dirty="0" err="1">
                <a:latin typeface="Consolas"/>
                <a:ea typeface="+mn-lt"/>
                <a:cs typeface="+mn-lt"/>
              </a:rPr>
              <a:t>ClassA</a:t>
            </a:r>
            <a:r>
              <a:rPr lang="en-US" sz="2200" dirty="0">
                <a:latin typeface="Consolas"/>
                <a:ea typeface="+mn-lt"/>
                <a:cs typeface="+mn-lt"/>
              </a:rPr>
              <a:t>']]"/&gt;</a:t>
            </a:r>
            <a:endParaRPr lang="en-US" sz="2200" dirty="0">
              <a:latin typeface="Consolas"/>
            </a:endParaRPr>
          </a:p>
          <a:p>
            <a:endParaRPr lang="en-US" sz="2200" dirty="0">
              <a:latin typeface="Consolas"/>
              <a:ea typeface="+mn-lt"/>
              <a:cs typeface="+mn-lt"/>
            </a:endParaRPr>
          </a:p>
          <a:p>
            <a:r>
              <a:rPr lang="en-US" sz="2200" dirty="0">
                <a:latin typeface="Consolas"/>
                <a:ea typeface="+mn-lt"/>
                <a:cs typeface="+mn-lt"/>
              </a:rPr>
              <a:t>  &lt;!– </a:t>
            </a:r>
            <a:r>
              <a:rPr lang="ru-RU" sz="2200" dirty="0">
                <a:latin typeface="Consolas"/>
                <a:ea typeface="+mn-lt"/>
                <a:cs typeface="+mn-lt"/>
              </a:rPr>
              <a:t>Здесь мой комментарий</a:t>
            </a:r>
            <a:r>
              <a:rPr lang="en-US" sz="2200" dirty="0">
                <a:latin typeface="Consolas"/>
                <a:ea typeface="+mn-lt"/>
                <a:cs typeface="+mn-lt"/>
              </a:rPr>
              <a:t> --&gt;</a:t>
            </a:r>
          </a:p>
          <a:p>
            <a:r>
              <a:rPr lang="en-US" sz="2200" dirty="0">
                <a:latin typeface="Consolas"/>
                <a:ea typeface="+mn-lt"/>
                <a:cs typeface="+mn-lt"/>
              </a:rPr>
              <a:t>  &lt;suppress</a:t>
            </a:r>
            <a:r>
              <a:rPr lang="en-US" sz="2200" b="1" dirty="0">
                <a:latin typeface="Consolas"/>
                <a:ea typeface="+mn-lt"/>
                <a:cs typeface="+mn-lt"/>
              </a:rPr>
              <a:t> </a:t>
            </a:r>
            <a:r>
              <a:rPr lang="en-US" sz="2200" dirty="0">
                <a:latin typeface="Consolas"/>
                <a:ea typeface="+mn-lt"/>
                <a:cs typeface="+mn-lt"/>
              </a:rPr>
              <a:t>checks="</a:t>
            </a:r>
            <a:r>
              <a:rPr lang="en-US" sz="2200" dirty="0" err="1">
                <a:latin typeface="Consolas"/>
                <a:ea typeface="+mn-lt"/>
                <a:cs typeface="+mn-lt"/>
              </a:rPr>
              <a:t>NeedBraces</a:t>
            </a:r>
            <a:r>
              <a:rPr lang="en-US" sz="2200" dirty="0">
                <a:latin typeface="Consolas"/>
                <a:ea typeface="+mn-lt"/>
                <a:cs typeface="+mn-lt"/>
              </a:rPr>
              <a:t>" files="MyClass.java" </a:t>
            </a:r>
          </a:p>
          <a:p>
            <a:r>
              <a:rPr lang="en-US" sz="2200" dirty="0">
                <a:latin typeface="Consolas"/>
                <a:ea typeface="+mn-lt"/>
                <a:cs typeface="+mn-lt"/>
              </a:rPr>
              <a:t>lines="11,15"/&gt;</a:t>
            </a:r>
            <a:endParaRPr lang="en-US" sz="2200" dirty="0">
              <a:latin typeface="Consolas"/>
            </a:endParaRPr>
          </a:p>
          <a:p>
            <a:endParaRPr lang="en-US" sz="2200" dirty="0">
              <a:latin typeface="Consolas"/>
              <a:cs typeface="Calibri"/>
            </a:endParaRPr>
          </a:p>
          <a:p>
            <a:r>
              <a:rPr lang="en-US" sz="2200" dirty="0">
                <a:latin typeface="Consolas"/>
                <a:cs typeface="Calibri"/>
              </a:rPr>
              <a:t>&lt;/suppressions&gt;</a:t>
            </a:r>
            <a:r>
              <a:rPr lang="en-US" sz="2000" dirty="0">
                <a:latin typeface="Consolas"/>
                <a:cs typeface="Calibri"/>
              </a:rPr>
              <a:t> </a:t>
            </a:r>
            <a:endParaRPr lang="en-US" sz="2000" dirty="0">
              <a:latin typeface="Consolas"/>
              <a:ea typeface="+mn-lt"/>
              <a:cs typeface="+mn-lt"/>
            </a:endParaRPr>
          </a:p>
          <a:p>
            <a:endParaRPr lang="en-US" sz="1200" dirty="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5DE3F-868E-4B3D-BFC7-1BB631CB2796}"/>
              </a:ext>
            </a:extLst>
          </p:cNvPr>
          <p:cNvSpPr/>
          <p:nvPr/>
        </p:nvSpPr>
        <p:spPr>
          <a:xfrm>
            <a:off x="2115614" y="2124354"/>
            <a:ext cx="5463746" cy="3036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9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3F76E-33A2-4B27-BC24-C6672FDF8978}"/>
              </a:ext>
            </a:extLst>
          </p:cNvPr>
          <p:cNvSpPr/>
          <p:nvPr/>
        </p:nvSpPr>
        <p:spPr>
          <a:xfrm>
            <a:off x="2831199" y="1165938"/>
            <a:ext cx="2771121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0BCDD-AC3C-4595-9044-209DF52EAF6B}"/>
              </a:ext>
            </a:extLst>
          </p:cNvPr>
          <p:cNvSpPr/>
          <p:nvPr/>
        </p:nvSpPr>
        <p:spPr>
          <a:xfrm>
            <a:off x="6497227" y="1165938"/>
            <a:ext cx="1834271" cy="915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8F85E-EEB1-4247-B278-9FB22949B4BA}"/>
              </a:ext>
            </a:extLst>
          </p:cNvPr>
          <p:cNvSpPr/>
          <p:nvPr/>
        </p:nvSpPr>
        <p:spPr>
          <a:xfrm>
            <a:off x="3271521" y="2617188"/>
            <a:ext cx="1900278" cy="426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C4FF1-E8E3-425D-9958-8FB23C67799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5602320" y="1623916"/>
            <a:ext cx="894907" cy="87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01DA2-CB72-4389-B0A3-CE9042B7440A}"/>
              </a:ext>
            </a:extLst>
          </p:cNvPr>
          <p:cNvCxnSpPr>
            <a:cxnSpLocks/>
          </p:cNvCxnSpPr>
          <p:nvPr/>
        </p:nvCxnSpPr>
        <p:spPr>
          <a:xfrm flipV="1">
            <a:off x="1709159" y="1609274"/>
            <a:ext cx="1119672" cy="60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FC34AF-0EB8-449C-A636-BBD9A6345F68}"/>
              </a:ext>
            </a:extLst>
          </p:cNvPr>
          <p:cNvSpPr txBox="1"/>
          <p:nvPr/>
        </p:nvSpPr>
        <p:spPr>
          <a:xfrm>
            <a:off x="6747360" y="1425157"/>
            <a:ext cx="135325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>
                <a:cs typeface="Calibri"/>
              </a:rPr>
              <a:t>Маппинг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967D1-A241-4465-A592-D71492696404}"/>
              </a:ext>
            </a:extLst>
          </p:cNvPr>
          <p:cNvSpPr txBox="1"/>
          <p:nvPr/>
        </p:nvSpPr>
        <p:spPr>
          <a:xfrm>
            <a:off x="3569547" y="2573986"/>
            <a:ext cx="134107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>
                <a:cs typeface="Calibri"/>
              </a:rPr>
              <a:t>Фильтры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410CE0-88DD-414A-AF62-B990D8DA96AE}"/>
              </a:ext>
            </a:extLst>
          </p:cNvPr>
          <p:cNvSpPr/>
          <p:nvPr/>
        </p:nvSpPr>
        <p:spPr>
          <a:xfrm>
            <a:off x="372027" y="3615222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9E005-A8DD-4D40-BD9C-9159233D00DB}"/>
              </a:ext>
            </a:extLst>
          </p:cNvPr>
          <p:cNvSpPr txBox="1"/>
          <p:nvPr/>
        </p:nvSpPr>
        <p:spPr>
          <a:xfrm>
            <a:off x="639538" y="3699490"/>
            <a:ext cx="78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Код</a:t>
            </a:r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1A06B-D83A-4B8B-8FA4-6AC5DEFCABE0}"/>
              </a:ext>
            </a:extLst>
          </p:cNvPr>
          <p:cNvSpPr/>
          <p:nvPr/>
        </p:nvSpPr>
        <p:spPr>
          <a:xfrm>
            <a:off x="372026" y="2518874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D8A1F-5EE6-48D8-B665-92FF85B6E99F}"/>
              </a:ext>
            </a:extLst>
          </p:cNvPr>
          <p:cNvSpPr txBox="1"/>
          <p:nvPr/>
        </p:nvSpPr>
        <p:spPr>
          <a:xfrm>
            <a:off x="505409" y="2597311"/>
            <a:ext cx="113254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/>
              <a:t>Парсер</a:t>
            </a:r>
            <a:endParaRPr lang="ru-RU" sz="2400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6EA279-35D3-4AC0-9A1E-6F06CB76AB4A}"/>
              </a:ext>
            </a:extLst>
          </p:cNvPr>
          <p:cNvSpPr/>
          <p:nvPr/>
        </p:nvSpPr>
        <p:spPr>
          <a:xfrm>
            <a:off x="389521" y="1317558"/>
            <a:ext cx="1321088" cy="630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E0A3B-812F-45D4-9BE1-E987F47475D6}"/>
              </a:ext>
            </a:extLst>
          </p:cNvPr>
          <p:cNvSpPr txBox="1"/>
          <p:nvPr/>
        </p:nvSpPr>
        <p:spPr>
          <a:xfrm>
            <a:off x="657032" y="1419321"/>
            <a:ext cx="7826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400"/>
              <a:t>AST</a:t>
            </a:r>
            <a:endParaRPr lang="en-US" sz="2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7E758C-45D8-46C1-A953-892B800D1254}"/>
              </a:ext>
            </a:extLst>
          </p:cNvPr>
          <p:cNvCxnSpPr>
            <a:cxnSpLocks/>
          </p:cNvCxnSpPr>
          <p:nvPr/>
        </p:nvCxnSpPr>
        <p:spPr>
          <a:xfrm flipH="1" flipV="1">
            <a:off x="1058383" y="1959233"/>
            <a:ext cx="4915" cy="57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DEBD36-ADCF-43AA-8099-2CC0E0DE15EB}"/>
              </a:ext>
            </a:extLst>
          </p:cNvPr>
          <p:cNvCxnSpPr>
            <a:cxnSpLocks/>
          </p:cNvCxnSpPr>
          <p:nvPr/>
        </p:nvCxnSpPr>
        <p:spPr>
          <a:xfrm flipH="1" flipV="1">
            <a:off x="1058382" y="3137222"/>
            <a:ext cx="4915" cy="4898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7E0C41-5788-4CDC-BD6D-A491BC1DA16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216760" y="2099388"/>
            <a:ext cx="4900" cy="5178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EBE0BD-837D-4688-A2D6-EC30F7A92185}"/>
              </a:ext>
            </a:extLst>
          </p:cNvPr>
          <p:cNvSpPr/>
          <p:nvPr/>
        </p:nvSpPr>
        <p:spPr>
          <a:xfrm>
            <a:off x="6512684" y="2509607"/>
            <a:ext cx="1822608" cy="627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338189-444C-4B19-BCB6-4D16CBB31122}"/>
              </a:ext>
            </a:extLst>
          </p:cNvPr>
          <p:cNvSpPr txBox="1"/>
          <p:nvPr/>
        </p:nvSpPr>
        <p:spPr>
          <a:xfrm>
            <a:off x="6854537" y="2573987"/>
            <a:ext cx="113890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/>
              <a:t>Конфиг</a:t>
            </a:r>
            <a:endParaRPr lang="en-US" sz="24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D3514B-4B49-4EB2-B33F-B06635E5811F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7414363" y="2081894"/>
            <a:ext cx="9625" cy="4277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A4F8A3-835B-4FAC-B33D-6B70A64DABB1}"/>
              </a:ext>
            </a:extLst>
          </p:cNvPr>
          <p:cNvSpPr txBox="1"/>
          <p:nvPr/>
        </p:nvSpPr>
        <p:spPr>
          <a:xfrm>
            <a:off x="3411664" y="1378502"/>
            <a:ext cx="153753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2400"/>
              <a:t>Обход AST</a:t>
            </a: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EFC7B7-5F25-4576-97E0-0C0B3E981483}"/>
              </a:ext>
            </a:extLst>
          </p:cNvPr>
          <p:cNvSpPr/>
          <p:nvPr/>
        </p:nvSpPr>
        <p:spPr>
          <a:xfrm>
            <a:off x="3271521" y="3498722"/>
            <a:ext cx="1900278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767F76-CAC8-4964-8B76-6EFEFADD6A7D}"/>
              </a:ext>
            </a:extLst>
          </p:cNvPr>
          <p:cNvSpPr txBox="1"/>
          <p:nvPr/>
        </p:nvSpPr>
        <p:spPr>
          <a:xfrm>
            <a:off x="3429428" y="3687961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Нарушения</a:t>
            </a:r>
            <a:endParaRPr lang="en-US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D438CA-0389-46AA-94C8-3F3780EFD597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>
            <a:off x="4221660" y="3043286"/>
            <a:ext cx="0" cy="4554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5CB7C9-B60F-4F90-90E0-F7C960416169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>
            <a:off x="5171799" y="2823415"/>
            <a:ext cx="1340885" cy="68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644F3D-FAEF-496B-BC11-6EF35A40FC7D}"/>
              </a:ext>
            </a:extLst>
          </p:cNvPr>
          <p:cNvSpPr txBox="1"/>
          <p:nvPr/>
        </p:nvSpPr>
        <p:spPr>
          <a:xfrm>
            <a:off x="266426" y="2803894"/>
            <a:ext cx="80091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com.puppycrawl.tools.checkstyle.api.CheckstyleException: </a:t>
            </a:r>
            <a:endParaRPr lang="en-US" sz="2200" dirty="0" smtClean="0"/>
          </a:p>
          <a:p>
            <a:r>
              <a:rPr lang="en-US" sz="2200" dirty="0" smtClean="0"/>
              <a:t>Unexpected </a:t>
            </a:r>
            <a:r>
              <a:rPr lang="en-US" sz="2200" dirty="0"/>
              <a:t>character 0xa6 in identifier</a:t>
            </a:r>
            <a:endParaRPr lang="en-US" sz="22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limitations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06042E-2490-45CD-8F05-00F2C4183C4C}"/>
              </a:ext>
            </a:extLst>
          </p:cNvPr>
          <p:cNvSpPr txBox="1"/>
          <p:nvPr/>
        </p:nvSpPr>
        <p:spPr>
          <a:xfrm>
            <a:off x="266426" y="873936"/>
            <a:ext cx="8877574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class Hello {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public static void main(String @</a:t>
            </a:r>
            <a:r>
              <a:rPr lang="en-US" sz="2200" dirty="0" err="1" smtClean="0">
                <a:latin typeface="Consolas"/>
              </a:rPr>
              <a:t>Nullable</a:t>
            </a:r>
            <a:r>
              <a:rPr lang="en-US" sz="2200" dirty="0" smtClean="0">
                <a:latin typeface="Consolas"/>
              </a:rPr>
              <a:t>... </a:t>
            </a:r>
            <a:r>
              <a:rPr lang="en-US" sz="2200" dirty="0" err="1">
                <a:latin typeface="Consolas"/>
              </a:rPr>
              <a:t>args</a:t>
            </a:r>
            <a:r>
              <a:rPr lang="en-US" sz="2200" dirty="0">
                <a:latin typeface="Consolas"/>
              </a:rPr>
              <a:t>) {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     </a:t>
            </a:r>
            <a:r>
              <a:rPr lang="en-US" sz="2200" dirty="0" err="1">
                <a:latin typeface="Consolas"/>
              </a:rPr>
              <a:t>System.out.println</a:t>
            </a:r>
            <a:r>
              <a:rPr lang="en-US" sz="2200" dirty="0">
                <a:latin typeface="Consolas"/>
              </a:rPr>
              <a:t>("Hello world!");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    }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5D403-2243-411F-89E5-F87AF9A90677}"/>
              </a:ext>
            </a:extLst>
          </p:cNvPr>
          <p:cNvSpPr txBox="1"/>
          <p:nvPr/>
        </p:nvSpPr>
        <p:spPr>
          <a:xfrm>
            <a:off x="266426" y="3790081"/>
            <a:ext cx="76863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hlinkClick r:id="rId2"/>
              </a:rPr>
              <a:t>https://github.com/google/guava/blob/master/guava/src/com/google/common/base/Verify.java#L122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58D0D6-4060-4CBA-B9E7-8E6A5750E580}"/>
              </a:ext>
            </a:extLst>
          </p:cNvPr>
          <p:cNvSpPr/>
          <p:nvPr/>
        </p:nvSpPr>
        <p:spPr>
          <a:xfrm>
            <a:off x="5705260" y="1236209"/>
            <a:ext cx="1935059" cy="3636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limitations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06042E-2490-45CD-8F05-00F2C4183C4C}"/>
              </a:ext>
            </a:extLst>
          </p:cNvPr>
          <p:cNvSpPr txBox="1"/>
          <p:nvPr/>
        </p:nvSpPr>
        <p:spPr>
          <a:xfrm>
            <a:off x="248776" y="799468"/>
            <a:ext cx="875975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/>
              </a:rPr>
              <a:t>class Hello </a:t>
            </a:r>
            <a:r>
              <a:rPr lang="en-US" sz="2400" dirty="0" smtClean="0">
                <a:latin typeface="Consolas"/>
              </a:rPr>
              <a:t>{</a:t>
            </a:r>
            <a:r>
              <a:rPr lang="en-US" sz="2400" dirty="0">
                <a:latin typeface="Consolas"/>
              </a:rPr>
              <a:t/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    public static void main(String[] </a:t>
            </a:r>
            <a:r>
              <a:rPr lang="en-US" sz="2400" dirty="0" err="1">
                <a:latin typeface="Consolas"/>
              </a:rPr>
              <a:t>args</a:t>
            </a:r>
            <a:r>
              <a:rPr lang="en-US" sz="2400" dirty="0">
                <a:latin typeface="Consolas"/>
              </a:rPr>
              <a:t>) </a:t>
            </a:r>
            <a:r>
              <a:rPr lang="en-US" sz="2400" dirty="0" smtClean="0">
                <a:latin typeface="Consolas"/>
              </a:rPr>
              <a:t>{</a:t>
            </a:r>
          </a:p>
          <a:p>
            <a:r>
              <a:rPr lang="en-US" sz="2400" dirty="0" smtClean="0">
                <a:latin typeface="Consolas"/>
              </a:rPr>
              <a:t>		</a:t>
            </a:r>
            <a:r>
              <a:rPr lang="en-US" sz="2400" b="1" dirty="0" err="1" smtClean="0">
                <a:latin typeface="Consolas"/>
              </a:rPr>
              <a:t>val</a:t>
            </a:r>
            <a:r>
              <a:rPr lang="en-US" sz="2400" dirty="0">
                <a:latin typeface="Consolas"/>
              </a:rPr>
              <a:t> name = "John Doe</a:t>
            </a:r>
            <a:r>
              <a:rPr lang="en-US" sz="2400" dirty="0">
                <a:latin typeface="Consolas"/>
              </a:rPr>
              <a:t>"; // final</a:t>
            </a:r>
            <a:r>
              <a:rPr lang="en-US" sz="2400" dirty="0" smtClean="0">
                <a:latin typeface="Consolas"/>
              </a:rPr>
              <a:t>? </a:t>
            </a:r>
            <a:r>
              <a:rPr lang="en-US" sz="2400" dirty="0">
                <a:latin typeface="Consolas"/>
              </a:rPr>
              <a:t>        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		</a:t>
            </a:r>
            <a:r>
              <a:rPr lang="en-US" sz="2400" b="1" dirty="0" err="1" smtClean="0">
                <a:latin typeface="Consolas"/>
              </a:rPr>
              <a:t>var</a:t>
            </a:r>
            <a:r>
              <a:rPr lang="en-US" sz="2400" dirty="0">
                <a:latin typeface="Consolas"/>
              </a:rPr>
              <a:t> </a:t>
            </a:r>
            <a:r>
              <a:rPr lang="en-US" sz="2400" dirty="0" err="1">
                <a:latin typeface="Consolas"/>
              </a:rPr>
              <a:t>obj</a:t>
            </a:r>
            <a:r>
              <a:rPr lang="en-US" sz="2400" dirty="0">
                <a:latin typeface="Consolas"/>
              </a:rPr>
              <a:t> = new </a:t>
            </a:r>
            <a:r>
              <a:rPr lang="en-US" sz="2400" dirty="0" err="1">
                <a:latin typeface="Consolas"/>
              </a:rPr>
              <a:t>LinkedList</a:t>
            </a:r>
            <a:r>
              <a:rPr lang="en-US" sz="2400" dirty="0" smtClean="0">
                <a:latin typeface="Consolas"/>
              </a:rPr>
              <a:t>&lt;&gt;(); // </a:t>
            </a:r>
            <a:r>
              <a:rPr lang="ru-RU" sz="2400" dirty="0" smtClean="0">
                <a:latin typeface="Consolas"/>
              </a:rPr>
              <a:t>нет типа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		// </a:t>
            </a:r>
            <a:r>
              <a:rPr lang="en-US" sz="2400" dirty="0" err="1">
                <a:latin typeface="Consolas"/>
              </a:rPr>
              <a:t>бесполезный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каст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onsolas"/>
              </a:rPr>
              <a:t>	</a:t>
            </a:r>
            <a:r>
              <a:rPr lang="en-US" sz="2400" dirty="0" smtClean="0">
                <a:latin typeface="Consolas"/>
              </a:rPr>
              <a:t>	</a:t>
            </a:r>
            <a:r>
              <a:rPr lang="en-US" sz="2400" dirty="0" smtClean="0">
                <a:latin typeface="Consolas"/>
              </a:rPr>
              <a:t>Object </a:t>
            </a:r>
            <a:r>
              <a:rPr lang="en-US" sz="2400" dirty="0" err="1">
                <a:latin typeface="Consolas"/>
              </a:rPr>
              <a:t>str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>
                <a:latin typeface="Consolas"/>
              </a:rPr>
              <a:t>(Object)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obj.toString</a:t>
            </a:r>
            <a:r>
              <a:rPr lang="en-US" sz="2400" dirty="0">
                <a:latin typeface="Consolas"/>
              </a:rPr>
              <a:t>(); </a:t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    }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onsolas"/>
              </a:rPr>
              <a:t>    //</a:t>
            </a:r>
            <a:r>
              <a:rPr lang="ru-RU" sz="2400" dirty="0">
                <a:latin typeface="Consolas"/>
              </a:rPr>
              <a:t> неиспользуемый </a:t>
            </a:r>
            <a:r>
              <a:rPr lang="ru-RU" sz="2400" dirty="0" smtClean="0">
                <a:latin typeface="Consolas"/>
              </a:rPr>
              <a:t>метод</a:t>
            </a:r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    public void get(</a:t>
            </a:r>
            <a:r>
              <a:rPr lang="en-US" sz="2400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index) {</a:t>
            </a:r>
            <a:r>
              <a:rPr lang="ru-RU" sz="2400" dirty="0">
                <a:latin typeface="Consolas"/>
              </a:rPr>
              <a:t> </a:t>
            </a:r>
            <a:r>
              <a:rPr lang="ru-RU" sz="2400" dirty="0" smtClean="0">
                <a:latin typeface="Consolas"/>
              </a:rPr>
              <a:t>/* </a:t>
            </a:r>
            <a:r>
              <a:rPr lang="en-US" sz="2400" dirty="0" smtClean="0">
                <a:latin typeface="Consolas"/>
              </a:rPr>
              <a:t>some code </a:t>
            </a:r>
            <a:r>
              <a:rPr lang="ru-RU" sz="2400" dirty="0" smtClean="0">
                <a:latin typeface="Consolas"/>
              </a:rPr>
              <a:t>*/</a:t>
            </a:r>
            <a:r>
              <a:rPr lang="en-US" sz="2400" dirty="0" smtClean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}</a:t>
            </a:r>
            <a:r>
              <a:rPr lang="en-US" sz="2400" dirty="0">
                <a:latin typeface="Consolas"/>
              </a:rPr>
              <a:t/>
            </a:r>
            <a:br>
              <a:rPr lang="en-US" sz="2400" dirty="0">
                <a:latin typeface="Consolas"/>
              </a:rPr>
            </a:br>
            <a:r>
              <a:rPr lang="en-US" sz="2400" dirty="0">
                <a:latin typeface="Consolas"/>
              </a:rPr>
              <a:t>}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75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744B7-F3DA-4C7D-AF8C-8D2498B41B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85149" y="1421546"/>
            <a:ext cx="4841947" cy="69610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/>
              <a:t>Senior Software Engineer at EPAM</a:t>
            </a:r>
            <a:endParaRPr lang="en-US" sz="2400">
              <a:cs typeface="Calibri Ligh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err="1"/>
              <a:t>Checkstyle</a:t>
            </a:r>
            <a:r>
              <a:rPr lang="en-US" sz="2400"/>
              <a:t> developer (collaborator)</a:t>
            </a:r>
            <a:endParaRPr lang="en-US" sz="2400">
              <a:cs typeface="Calibri Light"/>
            </a:endParaRPr>
          </a:p>
          <a:p>
            <a:endParaRPr lang="en-US" sz="2000">
              <a:cs typeface="Calibri Light"/>
            </a:endParaRPr>
          </a:p>
          <a:p>
            <a:pPr marL="0" indent="0">
              <a:buNone/>
            </a:pPr>
            <a:endParaRPr lang="en-US" sz="2000">
              <a:cs typeface="Calibri Light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8A2D4-2F77-44B6-9A3A-0B3A3148EB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5228" y="568814"/>
            <a:ext cx="3986213" cy="342900"/>
          </a:xfrm>
        </p:spPr>
        <p:txBody>
          <a:bodyPr/>
          <a:lstStyle/>
          <a:p>
            <a:r>
              <a:rPr lang="ru-RU" sz="2400"/>
              <a:t>Андрей Пайкин</a:t>
            </a:r>
            <a:endParaRPr lang="en-US" sz="2400"/>
          </a:p>
        </p:txBody>
      </p:sp>
      <p:pic>
        <p:nvPicPr>
          <p:cNvPr id="6" name="Picture Placeholder 14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869C5D59-1B50-4C5D-921B-2D6EBB9B6D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" b="1699"/>
          <a:stretch>
            <a:fillRect/>
          </a:stretch>
        </p:blipFill>
        <p:spPr>
          <a:xfrm>
            <a:off x="1073150" y="1581150"/>
            <a:ext cx="1663700" cy="1663700"/>
          </a:xfrm>
        </p:spPr>
      </p:pic>
      <p:pic>
        <p:nvPicPr>
          <p:cNvPr id="4" name="Picture 4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913A24A8-3A3D-47FA-974C-27148F70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593" y="3115056"/>
            <a:ext cx="331431" cy="337581"/>
          </a:xfrm>
          <a:prstGeom prst="rect">
            <a:avLst/>
          </a:prstGeom>
        </p:spPr>
      </p:pic>
      <p:pic>
        <p:nvPicPr>
          <p:cNvPr id="5" name="Picture 10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0E6779B8-6A37-4EA6-BAEA-00C08F22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7" y="3571680"/>
            <a:ext cx="342690" cy="360183"/>
          </a:xfrm>
          <a:prstGeom prst="rect">
            <a:avLst/>
          </a:prstGeom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ECB52B6B-68BE-462F-9940-B7A65FCE5437}"/>
              </a:ext>
            </a:extLst>
          </p:cNvPr>
          <p:cNvSpPr txBox="1">
            <a:spLocks/>
          </p:cNvSpPr>
          <p:nvPr/>
        </p:nvSpPr>
        <p:spPr>
          <a:xfrm>
            <a:off x="4731960" y="2907445"/>
            <a:ext cx="3984698" cy="60085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hlinkClick r:id="rId5"/>
              </a:rPr>
              <a:t>andreypaykin@gmail.com</a:t>
            </a:r>
            <a:endParaRPr lang="en-US" sz="2400" dirty="0"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AEEE1-950F-4DF6-9875-6475EA6887BC}"/>
              </a:ext>
            </a:extLst>
          </p:cNvPr>
          <p:cNvSpPr txBox="1"/>
          <p:nvPr/>
        </p:nvSpPr>
        <p:spPr>
          <a:xfrm>
            <a:off x="4628657" y="347019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+mj-lt"/>
                <a:hlinkClick r:id="rId6"/>
              </a:rPr>
              <a:t>https://t.me/apaikin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291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setup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CF49C4-F122-4335-9631-89D8CA05847E}"/>
              </a:ext>
            </a:extLst>
          </p:cNvPr>
          <p:cNvSpPr txBox="1"/>
          <p:nvPr/>
        </p:nvSpPr>
        <p:spPr>
          <a:xfrm>
            <a:off x="465364" y="974339"/>
            <a:ext cx="41405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Кодстайл, гугл конфиг</a:t>
            </a:r>
            <a:r>
              <a:rPr lang="en-US" sz="2400" dirty="0">
                <a:cs typeface="Calibri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523EA-30A1-4445-87A8-AB7ED321C083}"/>
              </a:ext>
            </a:extLst>
          </p:cNvPr>
          <p:cNvSpPr txBox="1"/>
          <p:nvPr/>
        </p:nvSpPr>
        <p:spPr>
          <a:xfrm>
            <a:off x="465363" y="2243916"/>
            <a:ext cx="9152770" cy="846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Сгенерировать файл подавлений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nsolas" panose="020B0609020204030204" pitchFamily="49" charset="0"/>
              </a:rPr>
              <a:t>java -jar checkstyle.jar </a:t>
            </a:r>
            <a:r>
              <a:rPr lang="en-US" sz="2000" b="1" dirty="0">
                <a:latin typeface="Consolas" panose="020B0609020204030204" pitchFamily="49" charset="0"/>
              </a:rPr>
              <a:t>-g</a:t>
            </a:r>
            <a:r>
              <a:rPr lang="en-US" sz="2000" dirty="0">
                <a:latin typeface="Consolas" panose="020B0609020204030204" pitchFamily="49" charset="0"/>
              </a:rPr>
              <a:t> -c </a:t>
            </a:r>
            <a:r>
              <a:rPr lang="en-US" sz="2000" dirty="0" smtClean="0">
                <a:latin typeface="Consolas" panose="020B0609020204030204" pitchFamily="49" charset="0"/>
              </a:rPr>
              <a:t>conf.xml Test.java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8B736-1DC6-43CD-BA94-B15CC8AE91B7}"/>
              </a:ext>
            </a:extLst>
          </p:cNvPr>
          <p:cNvSpPr txBox="1"/>
          <p:nvPr/>
        </p:nvSpPr>
        <p:spPr>
          <a:xfrm>
            <a:off x="465363" y="3118438"/>
            <a:ext cx="8321450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/>
              <a:t>Посмотреть на </a:t>
            </a:r>
            <a:r>
              <a:rPr lang="en-US" sz="2400" dirty="0"/>
              <a:t>AST</a:t>
            </a:r>
            <a:endParaRPr lang="ru-RU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java -jar checkstyle.jar </a:t>
            </a:r>
            <a:r>
              <a:rPr lang="en-US" sz="2000" b="1" dirty="0">
                <a:latin typeface="Consolas" panose="020B0609020204030204" pitchFamily="49" charset="0"/>
              </a:rPr>
              <a:t>-t</a:t>
            </a:r>
            <a:r>
              <a:rPr lang="en-US" sz="2000" dirty="0">
                <a:latin typeface="Consolas" panose="020B0609020204030204" pitchFamily="49" charset="0"/>
              </a:rPr>
              <a:t>  MyClass.java</a:t>
            </a:r>
            <a:endParaRPr lang="ru-RU" sz="2000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Consolas" panose="020B0609020204030204" pitchFamily="49" charset="0"/>
              </a:rPr>
              <a:t>java -jar checkstyle.jar </a:t>
            </a:r>
            <a:r>
              <a:rPr lang="en-US" sz="2000" b="1" dirty="0">
                <a:latin typeface="Consolas" panose="020B0609020204030204" pitchFamily="49" charset="0"/>
              </a:rPr>
              <a:t>-T</a:t>
            </a:r>
            <a:r>
              <a:rPr lang="en-US" sz="2000" dirty="0">
                <a:latin typeface="Consolas" panose="020B0609020204030204" pitchFamily="49" charset="0"/>
              </a:rPr>
              <a:t>  MyClass.java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F49C4-F122-4335-9631-89D8CA05847E}"/>
              </a:ext>
            </a:extLst>
          </p:cNvPr>
          <p:cNvSpPr txBox="1"/>
          <p:nvPr/>
        </p:nvSpPr>
        <p:spPr>
          <a:xfrm>
            <a:off x="465363" y="1404361"/>
            <a:ext cx="3787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Форматтер</a:t>
            </a: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F49C4-F122-4335-9631-89D8CA05847E}"/>
              </a:ext>
            </a:extLst>
          </p:cNvPr>
          <p:cNvSpPr txBox="1"/>
          <p:nvPr/>
        </p:nvSpPr>
        <p:spPr>
          <a:xfrm>
            <a:off x="465363" y="1820724"/>
            <a:ext cx="43301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Минимум </a:t>
            </a:r>
            <a:r>
              <a:rPr lang="ru-RU" sz="2400" dirty="0" smtClean="0">
                <a:cs typeface="Calibri"/>
              </a:rPr>
              <a:t>подавлений</a:t>
            </a:r>
            <a:r>
              <a:rPr lang="en-US" sz="2400" dirty="0" smtClean="0">
                <a:cs typeface="Calibri"/>
              </a:rPr>
              <a:t> +</a:t>
            </a:r>
            <a:r>
              <a:rPr lang="ru-RU" sz="2400" dirty="0" smtClean="0">
                <a:cs typeface="Calibri"/>
              </a:rPr>
              <a:t> </a:t>
            </a:r>
            <a:r>
              <a:rPr lang="ru-RU" sz="2400" dirty="0">
                <a:cs typeface="Calibri"/>
              </a:rPr>
              <a:t>ревью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1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CI Config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06042E-2490-45CD-8F05-00F2C4183C4C}"/>
              </a:ext>
            </a:extLst>
          </p:cNvPr>
          <p:cNvSpPr txBox="1"/>
          <p:nvPr/>
        </p:nvSpPr>
        <p:spPr>
          <a:xfrm>
            <a:off x="488689" y="875631"/>
            <a:ext cx="75717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Нарушение -</a:t>
            </a:r>
            <a:r>
              <a:rPr lang="en-US" sz="2400" dirty="0">
                <a:cs typeface="Calibri"/>
              </a:rPr>
              <a:t>&gt; </a:t>
            </a:r>
            <a:r>
              <a:rPr lang="ru-RU" sz="2400" dirty="0">
                <a:cs typeface="Calibri"/>
              </a:rPr>
              <a:t>билд падает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C069E-A1D0-42C5-B80E-0D2FAE665E12}"/>
              </a:ext>
            </a:extLst>
          </p:cNvPr>
          <p:cNvSpPr txBox="1"/>
          <p:nvPr/>
        </p:nvSpPr>
        <p:spPr>
          <a:xfrm>
            <a:off x="488689" y="1319687"/>
            <a:ext cx="25051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ea typeface="+mn-lt"/>
                <a:cs typeface="+mn-lt"/>
              </a:rPr>
              <a:t>Warn</a:t>
            </a:r>
            <a:r>
              <a:rPr lang="ru-RU" sz="2400" dirty="0" smtClean="0">
                <a:ea typeface="+mn-lt"/>
                <a:cs typeface="+mn-lt"/>
              </a:rPr>
              <a:t>-проверки</a:t>
            </a:r>
            <a:endParaRPr lang="en-US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3388" y="1763743"/>
            <a:ext cx="7823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nsolas" panose="020B0609020204030204" pitchFamily="49" charset="0"/>
              </a:rPr>
              <a:t>&lt;module name="</a:t>
            </a:r>
            <a:r>
              <a:rPr lang="en-US" sz="1900" dirty="0" err="1">
                <a:latin typeface="Consolas" panose="020B0609020204030204" pitchFamily="49" charset="0"/>
              </a:rPr>
              <a:t>MethodLength</a:t>
            </a:r>
            <a:r>
              <a:rPr lang="en-US" sz="1900" dirty="0">
                <a:latin typeface="Consolas" panose="020B0609020204030204" pitchFamily="49" charset="0"/>
              </a:rPr>
              <a:t>"&gt;</a:t>
            </a:r>
            <a:endParaRPr lang="ru-RU" sz="1900" dirty="0">
              <a:latin typeface="Consolas" panose="020B0609020204030204" pitchFamily="49" charset="0"/>
            </a:endParaRPr>
          </a:p>
          <a:p>
            <a:r>
              <a:rPr lang="ru-RU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latin typeface="Consolas" panose="020B0609020204030204" pitchFamily="49" charset="0"/>
              </a:rPr>
              <a:t>&lt;property name="id" value="</a:t>
            </a:r>
            <a:r>
              <a:rPr lang="en-US" sz="1900" dirty="0" err="1">
                <a:latin typeface="Consolas" panose="020B0609020204030204" pitchFamily="49" charset="0"/>
              </a:rPr>
              <a:t>MethodLength_Warning</a:t>
            </a:r>
            <a:r>
              <a:rPr lang="en-US" sz="1900" dirty="0">
                <a:latin typeface="Consolas" panose="020B0609020204030204" pitchFamily="49" charset="0"/>
              </a:rPr>
              <a:t>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ru-RU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latin typeface="Consolas" panose="020B0609020204030204" pitchFamily="49" charset="0"/>
              </a:rPr>
              <a:t>&lt;property name="max" value="40"/&gt;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ru-RU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latin typeface="Consolas" panose="020B0609020204030204" pitchFamily="49" charset="0"/>
              </a:rPr>
              <a:t>&lt;property name="severity" value="WARN"/&gt;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</a:rPr>
              <a:t>&lt;/module&gt;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</a:rPr>
              <a:t>&lt;module name="</a:t>
            </a:r>
            <a:r>
              <a:rPr lang="en-US" sz="1900" dirty="0" err="1">
                <a:latin typeface="Consolas" panose="020B0609020204030204" pitchFamily="49" charset="0"/>
              </a:rPr>
              <a:t>MethodLength</a:t>
            </a:r>
            <a:r>
              <a:rPr lang="en-US" sz="1900" dirty="0">
                <a:latin typeface="Consolas" panose="020B0609020204030204" pitchFamily="49" charset="0"/>
              </a:rPr>
              <a:t>"&gt;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ru-RU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latin typeface="Consolas" panose="020B0609020204030204" pitchFamily="49" charset="0"/>
              </a:rPr>
              <a:t>&lt;property name="id" value="</a:t>
            </a:r>
            <a:r>
              <a:rPr lang="en-US" sz="1900" dirty="0" err="1">
                <a:latin typeface="Consolas" panose="020B0609020204030204" pitchFamily="49" charset="0"/>
              </a:rPr>
              <a:t>MethodLength_Error</a:t>
            </a:r>
            <a:r>
              <a:rPr lang="en-US" sz="1900" dirty="0">
                <a:latin typeface="Consolas" panose="020B0609020204030204" pitchFamily="49" charset="0"/>
              </a:rPr>
              <a:t>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ru-RU" sz="1900" dirty="0">
                <a:latin typeface="Consolas" panose="020B0609020204030204" pitchFamily="49" charset="0"/>
              </a:rPr>
              <a:t>  </a:t>
            </a:r>
            <a:r>
              <a:rPr lang="en-US" sz="1900" dirty="0">
                <a:latin typeface="Consolas" panose="020B0609020204030204" pitchFamily="49" charset="0"/>
              </a:rPr>
              <a:t>&lt;property name="max" value="50"/&gt;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</a:rPr>
              <a:t>  &lt;property name="severity" value="ERROR"/&gt;</a:t>
            </a:r>
            <a:br>
              <a:rPr lang="en-US" sz="1900" dirty="0">
                <a:latin typeface="Consolas" panose="020B0609020204030204" pitchFamily="49" charset="0"/>
              </a:rPr>
            </a:br>
            <a:r>
              <a:rPr lang="en-US" sz="1900" dirty="0">
                <a:latin typeface="Consolas" panose="020B0609020204030204" pitchFamily="49" charset="0"/>
              </a:rPr>
              <a:t>&lt;/module&gt;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DE3F-868E-4B3D-BFC7-1BB631CB2796}"/>
              </a:ext>
            </a:extLst>
          </p:cNvPr>
          <p:cNvSpPr/>
          <p:nvPr/>
        </p:nvSpPr>
        <p:spPr>
          <a:xfrm>
            <a:off x="3654213" y="2433064"/>
            <a:ext cx="3051388" cy="5461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55DE3F-868E-4B3D-BFC7-1BB631CB2796}"/>
              </a:ext>
            </a:extLst>
          </p:cNvPr>
          <p:cNvSpPr/>
          <p:nvPr/>
        </p:nvSpPr>
        <p:spPr>
          <a:xfrm>
            <a:off x="3654211" y="3871253"/>
            <a:ext cx="3180081" cy="5314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CI </a:t>
            </a:r>
            <a:r>
              <a:rPr lang="en-US" dirty="0" err="1">
                <a:cs typeface="Calibri Light"/>
              </a:rPr>
              <a:t>Config</a:t>
            </a:r>
            <a:r>
              <a:rPr lang="en-US" dirty="0">
                <a:cs typeface="Calibri Light"/>
              </a:rPr>
              <a:t> - </a:t>
            </a:r>
            <a:r>
              <a:rPr lang="en-US" dirty="0" smtClean="0">
                <a:cs typeface="Calibri Light"/>
              </a:rPr>
              <a:t>Warnings-ng plugin</a:t>
            </a:r>
            <a:endParaRPr lang="en-US" dirty="0">
              <a:cs typeface="Calibri Ligh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32" y="976745"/>
            <a:ext cx="8528681" cy="35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1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Custom checks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06042E-2490-45CD-8F05-00F2C4183C4C}"/>
              </a:ext>
            </a:extLst>
          </p:cNvPr>
          <p:cNvSpPr txBox="1"/>
          <p:nvPr/>
        </p:nvSpPr>
        <p:spPr>
          <a:xfrm>
            <a:off x="436204" y="878156"/>
            <a:ext cx="3271730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ea typeface="+mn-lt"/>
                <a:cs typeface="+mn-lt"/>
              </a:rPr>
              <a:t>SevNTU-checkstyle </a:t>
            </a:r>
            <a:endParaRPr lang="ru-RU" sz="24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en-US" sz="2400" dirty="0" err="1">
                <a:ea typeface="+mn-lt"/>
                <a:cs typeface="+mn-lt"/>
              </a:rPr>
              <a:t>Checkstyle</a:t>
            </a:r>
            <a:r>
              <a:rPr lang="en-US" sz="2400" dirty="0">
                <a:ea typeface="+mn-lt"/>
                <a:cs typeface="+mn-lt"/>
              </a:rPr>
              <a:t> add-ons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C069E-A1D0-42C5-B80E-0D2FAE665E12}"/>
              </a:ext>
            </a:extLst>
          </p:cNvPr>
          <p:cNvSpPr txBox="1"/>
          <p:nvPr/>
        </p:nvSpPr>
        <p:spPr>
          <a:xfrm>
            <a:off x="436204" y="1820203"/>
            <a:ext cx="22043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Calibri"/>
              </a:rPr>
              <a:t>Своя </a:t>
            </a:r>
            <a:r>
              <a:rPr lang="en-US" sz="2400" dirty="0" err="1">
                <a:cs typeface="Calibri"/>
              </a:rPr>
              <a:t>проверка</a:t>
            </a:r>
            <a:endParaRPr lang="en-US" sz="24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444AD-49BB-4BE1-A9BF-F3D3686D421C}"/>
              </a:ext>
            </a:extLst>
          </p:cNvPr>
          <p:cNvSpPr txBox="1"/>
          <p:nvPr/>
        </p:nvSpPr>
        <p:spPr>
          <a:xfrm>
            <a:off x="436204" y="2313548"/>
            <a:ext cx="28759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GenericXpathCheck</a:t>
            </a:r>
            <a:endParaRPr lang="en-US" sz="2400" dirty="0"/>
          </a:p>
        </p:txBody>
      </p:sp>
      <p:pic>
        <p:nvPicPr>
          <p:cNvPr id="6" name="Picture 6" descr="A close up of a person&#10;&#10;Description generated with high confidence">
            <a:extLst>
              <a:ext uri="{FF2B5EF4-FFF2-40B4-BE49-F238E27FC236}">
                <a16:creationId xmlns:a16="http://schemas.microsoft.com/office/drawing/2014/main" id="{D79C2090-8C44-4EF6-8F7F-372C4716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33" y="1820204"/>
            <a:ext cx="4212747" cy="23686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79147" y="920364"/>
            <a:ext cx="4721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&lt;module name="XPath"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query</a:t>
            </a:r>
            <a:r>
              <a:rPr lang="en-US" sz="1400" b="1" dirty="0">
                <a:latin typeface="Consolas" panose="020B0609020204030204" pitchFamily="49" charset="0"/>
              </a:rPr>
              <a:t>="//INSTANCE_INIT[not(../*[not(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self::LCURLY or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self::INSTANCE_INIT or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self::RCURLY or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self::SINGLE_LINE_COMMENT or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latin typeface="Consolas" panose="020B0609020204030204" pitchFamily="49" charset="0"/>
              </a:rPr>
              <a:t>self::BLOCK_COMMENT_BEGIN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 smtClean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latin typeface="Consolas" panose="020B0609020204030204" pitchFamily="49" charset="0"/>
              </a:rPr>
              <a:t>)])]"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&lt;/</a:t>
            </a:r>
            <a:r>
              <a:rPr lang="en-US" sz="1400" dirty="0">
                <a:latin typeface="Consolas" panose="020B0609020204030204" pitchFamily="49" charset="0"/>
              </a:rPr>
              <a:t>module&gt;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444AD-49BB-4BE1-A9BF-F3D3686D421C}"/>
              </a:ext>
            </a:extLst>
          </p:cNvPr>
          <p:cNvSpPr txBox="1"/>
          <p:nvPr/>
        </p:nvSpPr>
        <p:spPr>
          <a:xfrm>
            <a:off x="436204" y="2806893"/>
            <a:ext cx="21643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smtClean="0"/>
              <a:t>Новый тикет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35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7" grpId="0"/>
      <p:bldP spid="7" grpId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Links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10647410" y="6162675"/>
            <a:ext cx="770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06042E-2490-45CD-8F05-00F2C4183C4C}"/>
              </a:ext>
            </a:extLst>
          </p:cNvPr>
          <p:cNvSpPr txBox="1"/>
          <p:nvPr/>
        </p:nvSpPr>
        <p:spPr>
          <a:xfrm>
            <a:off x="299456" y="932632"/>
            <a:ext cx="8487357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ea typeface="+mn-lt"/>
                <a:cs typeface="+mn-lt"/>
                <a:hlinkClick r:id="rId2"/>
              </a:rPr>
              <a:t>https://checkstyle.sourceforge.io/</a:t>
            </a:r>
            <a:endParaRPr lang="en-US" sz="1400" dirty="0">
              <a:cs typeface="Calibri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ea typeface="+mn-lt"/>
                <a:cs typeface="+mn-lt"/>
              </a:rPr>
              <a:t>Google </a:t>
            </a:r>
            <a:r>
              <a:rPr lang="en-US" sz="1400" dirty="0" err="1">
                <a:ea typeface="+mn-lt"/>
                <a:cs typeface="+mn-lt"/>
              </a:rPr>
              <a:t>config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3"/>
              </a:rPr>
              <a:t>https://github.com/checkstyle/checkstyle/blob/master/src/main/resources/google_checks.xml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cs typeface="Calibri"/>
              </a:rPr>
              <a:t>Checkstyle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addons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>
                <a:cs typeface="Calibri"/>
                <a:hlinkClick r:id="rId4"/>
              </a:rPr>
              <a:t>https://checkstyle-addons.thomasjensen.com/</a:t>
            </a:r>
            <a:endParaRPr lang="en-US" sz="1400" dirty="0">
              <a:cs typeface="Calibri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ea typeface="+mn-lt"/>
                <a:cs typeface="+mn-lt"/>
              </a:rPr>
              <a:t>Antlr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  <a:hlinkClick r:id="rId5"/>
              </a:rPr>
              <a:t>https://www.antlr.org/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ea typeface="+mn-lt"/>
                <a:cs typeface="+mn-lt"/>
              </a:rPr>
              <a:t>Generic </a:t>
            </a:r>
            <a:r>
              <a:rPr lang="en-US" sz="1400" dirty="0" err="1">
                <a:ea typeface="+mn-lt"/>
                <a:cs typeface="+mn-lt"/>
              </a:rPr>
              <a:t>Xpath</a:t>
            </a:r>
            <a:r>
              <a:rPr lang="en-US" sz="1400" dirty="0">
                <a:ea typeface="+mn-lt"/>
                <a:cs typeface="+mn-lt"/>
              </a:rPr>
              <a:t> Check </a:t>
            </a:r>
            <a:r>
              <a:rPr lang="en-US" sz="1400" dirty="0">
                <a:hlinkClick r:id="rId6"/>
              </a:rPr>
              <a:t>https://github.com/checkstyle/checkstyle/issues/6481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ea typeface="+mn-lt"/>
                <a:cs typeface="+mn-lt"/>
              </a:rPr>
              <a:t>Google code style </a:t>
            </a:r>
            <a:r>
              <a:rPr lang="en-US" sz="1400" dirty="0">
                <a:ea typeface="+mn-lt"/>
                <a:cs typeface="+mn-lt"/>
                <a:hlinkClick r:id="rId7"/>
              </a:rPr>
              <a:t>https://google.github.io/styleguide/javaguide.html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ea typeface="+mn-lt"/>
                <a:cs typeface="+mn-lt"/>
              </a:rPr>
              <a:t>Warnings-ng plugin </a:t>
            </a:r>
            <a:r>
              <a:rPr lang="en-US" sz="1400" dirty="0">
                <a:ea typeface="+mn-lt"/>
                <a:cs typeface="+mn-lt"/>
                <a:hlinkClick r:id="rId8"/>
              </a:rPr>
              <a:t>https://github.com/jenkinsci/warnings-ng-plugin</a:t>
            </a:r>
            <a:endParaRPr lang="en-US" sz="1400" dirty="0">
              <a:cs typeface="Calibri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 smtClean="0">
                <a:ea typeface="+mn-lt"/>
                <a:cs typeface="+mn-lt"/>
              </a:rPr>
              <a:t>Se</a:t>
            </a:r>
            <a:r>
              <a:rPr lang="en-US" sz="1400" dirty="0" err="1">
                <a:ea typeface="+mn-lt"/>
                <a:cs typeface="+mn-lt"/>
              </a:rPr>
              <a:t>v</a:t>
            </a:r>
            <a:r>
              <a:rPr lang="en-US" sz="1400" dirty="0" err="1" smtClean="0">
                <a:ea typeface="+mn-lt"/>
                <a:cs typeface="+mn-lt"/>
              </a:rPr>
              <a:t>NTU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9"/>
              </a:rPr>
              <a:t>https://github.com/sevntu-checkstyle/sevntu.checkstyle</a:t>
            </a:r>
            <a:endParaRPr lang="en-US" sz="14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  <p:pic>
        <p:nvPicPr>
          <p:cNvPr id="2" name="Picture 4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B0460B0B-DCE3-49DD-BAB1-6DDB74A539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701" y="3394967"/>
            <a:ext cx="374626" cy="383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67025-164B-45E7-A5CA-75AB1FE2082E}"/>
              </a:ext>
            </a:extLst>
          </p:cNvPr>
          <p:cNvSpPr txBox="1"/>
          <p:nvPr/>
        </p:nvSpPr>
        <p:spPr>
          <a:xfrm>
            <a:off x="836401" y="3347957"/>
            <a:ext cx="333597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4F5E74"/>
                </a:solidFill>
                <a:cs typeface="Segoe UI"/>
                <a:hlinkClick r:id="rId11"/>
              </a:rPr>
              <a:t>andreypaykin@gmail.com</a:t>
            </a:r>
            <a:r>
              <a:rPr lang="en-US" sz="2200" dirty="0">
                <a:cs typeface="Segoe UI"/>
                <a:hlinkClick r:id="rId11"/>
              </a:rPr>
              <a:t>​</a:t>
            </a:r>
            <a:endParaRPr lang="en-US" sz="2200" dirty="0">
              <a:solidFill>
                <a:srgbClr val="4F5E74"/>
              </a:solidFill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8D4CB-4D72-4AA3-9322-9C7176B279A6}"/>
              </a:ext>
            </a:extLst>
          </p:cNvPr>
          <p:cNvSpPr txBox="1"/>
          <p:nvPr/>
        </p:nvSpPr>
        <p:spPr>
          <a:xfrm>
            <a:off x="836379" y="3802468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 smtClean="0">
                <a:solidFill>
                  <a:srgbClr val="4F5E74"/>
                </a:solidFill>
                <a:cs typeface="Segoe UI"/>
                <a:hlinkClick r:id="rId12"/>
              </a:rPr>
              <a:t>https://t.me/apaikin</a:t>
            </a:r>
            <a:endParaRPr lang="en-US" sz="2200" dirty="0"/>
          </a:p>
        </p:txBody>
      </p:sp>
      <p:pic>
        <p:nvPicPr>
          <p:cNvPr id="10" name="Picture 10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245D8F2F-8FA4-48F0-9779-69CEA4EFB4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742" y="3842550"/>
            <a:ext cx="366585" cy="390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504665"/>
            <a:ext cx="2995612" cy="2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6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ABOUT CHECKSTYLE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6E85A-D69C-48FA-A1C3-B3D6D2F55C60}"/>
              </a:ext>
            </a:extLst>
          </p:cNvPr>
          <p:cNvSpPr txBox="1"/>
          <p:nvPr/>
        </p:nvSpPr>
        <p:spPr>
          <a:xfrm>
            <a:off x="552304" y="1377906"/>
            <a:ext cx="3814571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2600"/>
              <a:t>Создан в </a:t>
            </a:r>
            <a:r>
              <a:rPr lang="en-US" sz="2600"/>
              <a:t>2001</a:t>
            </a:r>
            <a:r>
              <a:rPr lang="ru-RU" sz="2600"/>
              <a:t> году</a:t>
            </a:r>
            <a:endParaRPr lang="en-US" sz="2600">
              <a:cs typeface="Calibri"/>
            </a:endParaRPr>
          </a:p>
        </p:txBody>
      </p:sp>
      <p:pic>
        <p:nvPicPr>
          <p:cNvPr id="1026" name="Picture 2" descr="Картинки по запросу checkstyle logo">
            <a:extLst>
              <a:ext uri="{FF2B5EF4-FFF2-40B4-BE49-F238E27FC236}">
                <a16:creationId xmlns:a16="http://schemas.microsoft.com/office/drawing/2014/main" id="{1507B0DE-CA4D-444A-A6CE-2D29C477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03" y="1160174"/>
            <a:ext cx="2486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A4C0EF-7850-4F2F-83FA-0505629CC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1" y="2955471"/>
            <a:ext cx="573833" cy="579664"/>
          </a:xfrm>
          <a:prstGeom prst="rect">
            <a:avLst/>
          </a:prstGeom>
        </p:spPr>
      </p:pic>
      <p:pic>
        <p:nvPicPr>
          <p:cNvPr id="8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FCA443C0-4D8A-4709-80EB-942495AD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9" y="2693242"/>
            <a:ext cx="1079824" cy="1104123"/>
          </a:xfrm>
          <a:prstGeom prst="rect">
            <a:avLst/>
          </a:prstGeom>
        </p:spPr>
      </p:pic>
      <p:pic>
        <p:nvPicPr>
          <p:cNvPr id="10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F3094-1858-4305-98EE-2F4C9EA4D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456" y="2788588"/>
            <a:ext cx="2743200" cy="1207827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DF3DD5-2BD1-40C5-A065-5FC408C46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088" y="3040993"/>
            <a:ext cx="1442746" cy="361970"/>
          </a:xfrm>
          <a:prstGeom prst="rect">
            <a:avLst/>
          </a:prstGeom>
        </p:spPr>
      </p:pic>
      <p:pic>
        <p:nvPicPr>
          <p:cNvPr id="16" name="Picture 1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81EC394-C5A3-4F79-A2A4-2347962D5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306" y="2852834"/>
            <a:ext cx="961831" cy="703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7B941F-095A-46E2-A02D-86D5674E6D90}"/>
              </a:ext>
            </a:extLst>
          </p:cNvPr>
          <p:cNvSpPr txBox="1"/>
          <p:nvPr/>
        </p:nvSpPr>
        <p:spPr>
          <a:xfrm>
            <a:off x="540184" y="2035574"/>
            <a:ext cx="403340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>
                <a:cs typeface="Arial"/>
              </a:rPr>
              <a:t>100+ встроенных проверок​</a:t>
            </a:r>
            <a:endParaRPr lang="en-US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28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1262CA7-BBBC-467C-B099-6FC452EEBCEE}"/>
              </a:ext>
            </a:extLst>
          </p:cNvPr>
          <p:cNvSpPr/>
          <p:nvPr/>
        </p:nvSpPr>
        <p:spPr>
          <a:xfrm>
            <a:off x="1935957" y="1543049"/>
            <a:ext cx="1062633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41973-22F3-42B3-B9B6-CD433CDA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</a:t>
            </a:r>
            <a:r>
              <a:rPr lang="en-US" err="1">
                <a:cs typeface="Calibri Light"/>
              </a:rPr>
              <a:t>checkstyle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AA2791-66B5-4C04-8D5B-7A1FA0A7E9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4408" y="966168"/>
            <a:ext cx="7022304" cy="2867643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endParaRPr lang="en-US">
              <a:solidFill>
                <a:srgbClr val="808000"/>
              </a:solidFill>
              <a:latin typeface="Consolas"/>
              <a:ea typeface="+mj-lt"/>
              <a:cs typeface="+mj-lt"/>
            </a:endParaRPr>
          </a:p>
          <a:p>
            <a:pPr marL="0" indent="0">
              <a:buNone/>
            </a:pPr>
            <a:endParaRPr lang="en-US">
              <a:solidFill>
                <a:srgbClr val="808000"/>
              </a:solidFill>
              <a:latin typeface="Consolas"/>
              <a:ea typeface="+mj-lt"/>
              <a:cs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808000"/>
                </a:solidFill>
                <a:latin typeface="Consolas"/>
                <a:ea typeface="+mj-lt"/>
                <a:cs typeface="+mj-lt"/>
              </a:rPr>
              <a:t>@Level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(value = </a:t>
            </a:r>
            <a:r>
              <a:rPr lang="en-US" sz="2000" b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"high"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) String 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getValue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(String o)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{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    if 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o.equals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(</a:t>
            </a:r>
            <a:r>
              <a:rPr lang="en-US" sz="2000" b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"</a:t>
            </a:r>
            <a:r>
              <a:rPr lang="en-US" sz="2000" b="1" err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my_key</a:t>
            </a:r>
            <a:r>
              <a:rPr lang="en-US" sz="2000" b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"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))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    {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        </a:t>
            </a:r>
            <a:r>
              <a:rPr lang="en-US" sz="2000">
                <a:solidFill>
                  <a:srgbClr val="002060"/>
                </a:solidFill>
                <a:latin typeface="Consolas"/>
                <a:ea typeface="+mj-lt"/>
                <a:cs typeface="+mj-lt"/>
              </a:rPr>
              <a:t>return 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o + </a:t>
            </a:r>
            <a:r>
              <a:rPr lang="en-US" sz="2000">
                <a:solidFill>
                  <a:srgbClr val="0000FF"/>
                </a:solidFill>
                <a:latin typeface="Consolas"/>
                <a:ea typeface="+mj-lt"/>
                <a:cs typeface="+mj-lt"/>
              </a:rPr>
              <a:t>199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;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    }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    </a:t>
            </a:r>
            <a:r>
              <a:rPr lang="en-US" sz="2000">
                <a:solidFill>
                  <a:srgbClr val="002060"/>
                </a:solidFill>
                <a:latin typeface="Consolas"/>
                <a:ea typeface="+mj-lt"/>
                <a:cs typeface="+mj-lt"/>
              </a:rPr>
              <a:t>return 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o;</a:t>
            </a:r>
            <a:r>
              <a:rPr lang="en-US" sz="2000">
                <a:latin typeface="Consolas"/>
                <a:ea typeface="+mj-lt"/>
                <a:cs typeface="+mj-lt"/>
              </a:rPr>
              <a:t/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}</a:t>
            </a:r>
            <a:endParaRPr lang="en-US" sz="2000">
              <a:latin typeface="Consolas"/>
              <a:cs typeface="Calibr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2F2C13-29EF-4DC2-A16D-FA221AF95517}"/>
              </a:ext>
            </a:extLst>
          </p:cNvPr>
          <p:cNvSpPr/>
          <p:nvPr/>
        </p:nvSpPr>
        <p:spPr>
          <a:xfrm>
            <a:off x="820937" y="1847849"/>
            <a:ext cx="410766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E45E4-2925-4285-ABED-CA3E7F91BBC8}"/>
              </a:ext>
            </a:extLst>
          </p:cNvPr>
          <p:cNvSpPr/>
          <p:nvPr/>
        </p:nvSpPr>
        <p:spPr>
          <a:xfrm>
            <a:off x="7304485" y="1544835"/>
            <a:ext cx="250032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5B6FB-985A-41B9-BC7B-DB3964696292}"/>
              </a:ext>
            </a:extLst>
          </p:cNvPr>
          <p:cNvSpPr/>
          <p:nvPr/>
        </p:nvSpPr>
        <p:spPr>
          <a:xfrm>
            <a:off x="3572471" y="2822375"/>
            <a:ext cx="473273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C8C072-8D87-4CC5-AE26-5F9DD86966B7}"/>
              </a:ext>
            </a:extLst>
          </p:cNvPr>
          <p:cNvSpPr/>
          <p:nvPr/>
        </p:nvSpPr>
        <p:spPr>
          <a:xfrm>
            <a:off x="1375173" y="2518171"/>
            <a:ext cx="410766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240B5B-6936-4D22-A86A-78BDF236A233}"/>
              </a:ext>
            </a:extLst>
          </p:cNvPr>
          <p:cNvSpPr/>
          <p:nvPr/>
        </p:nvSpPr>
        <p:spPr>
          <a:xfrm>
            <a:off x="2064346" y="2130670"/>
            <a:ext cx="2509242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1973-22F3-42B3-B9B6-CD433CDA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</a:t>
            </a:r>
            <a:r>
              <a:rPr lang="en-US" err="1">
                <a:cs typeface="Calibri Light"/>
              </a:rPr>
              <a:t>checkstyle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676D0-B2F4-47E2-ADEF-45B660F5F6FD}"/>
              </a:ext>
            </a:extLst>
          </p:cNvPr>
          <p:cNvSpPr txBox="1"/>
          <p:nvPr/>
        </p:nvSpPr>
        <p:spPr>
          <a:xfrm>
            <a:off x="798314" y="2762845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9B5189-FFCB-4617-87EB-337B773E0B1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23732" y="771339"/>
            <a:ext cx="5733564" cy="3778472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Consolas"/>
                <a:ea typeface="+mj-lt"/>
                <a:cs typeface="+mj-lt"/>
              </a:rPr>
              <a:t> </a:t>
            </a:r>
            <a:r>
              <a:rPr lang="en-US" sz="2000">
                <a:solidFill>
                  <a:srgbClr val="000080"/>
                </a:solidFill>
                <a:latin typeface="Consolas"/>
                <a:ea typeface="+mj-lt"/>
                <a:cs typeface="+mj-lt"/>
              </a:rPr>
              <a:t>private static final int </a:t>
            </a:r>
            <a:r>
              <a:rPr lang="en-US" sz="2000" i="1">
                <a:solidFill>
                  <a:srgbClr val="660E7A"/>
                </a:solidFill>
                <a:latin typeface="Consolas"/>
                <a:ea typeface="+mj-lt"/>
                <a:cs typeface="+mj-lt"/>
              </a:rPr>
              <a:t>CODE</a:t>
            </a:r>
            <a:r>
              <a:rPr lang="en-US" sz="2000" b="1" i="1" dirty="0">
                <a:solidFill>
                  <a:srgbClr val="660E7A"/>
                </a:solidFill>
                <a:latin typeface="Consolas"/>
                <a:ea typeface="+mj-lt"/>
                <a:cs typeface="+mj-lt"/>
              </a:rPr>
              <a:t> </a:t>
            </a:r>
            <a:r>
              <a:rPr lang="en-US" sz="2000">
                <a:latin typeface="Consolas"/>
                <a:ea typeface="+mj-lt"/>
                <a:cs typeface="+mj-lt"/>
              </a:rPr>
              <a:t>= </a:t>
            </a:r>
            <a:r>
              <a:rPr lang="en-US" sz="2000">
                <a:solidFill>
                  <a:srgbClr val="0000FF"/>
                </a:solidFill>
                <a:latin typeface="Consolas"/>
                <a:ea typeface="+mj-lt"/>
                <a:cs typeface="+mj-lt"/>
              </a:rPr>
              <a:t>199</a:t>
            </a:r>
            <a:r>
              <a:rPr lang="en-US" sz="2000">
                <a:latin typeface="Consolas"/>
                <a:ea typeface="+mj-lt"/>
                <a:cs typeface="+mj-lt"/>
              </a:rPr>
              <a:t>;</a:t>
            </a:r>
            <a:r>
              <a:rPr lang="en-US" sz="2000" dirty="0">
                <a:latin typeface="Consolas"/>
                <a:ea typeface="+mj-lt"/>
                <a:cs typeface="+mj-lt"/>
              </a:rPr>
              <a:t/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endParaRPr lang="en-US" sz="2000" dirty="0">
              <a:latin typeface="Consolas"/>
              <a:ea typeface="+mj-lt"/>
              <a:cs typeface="+mj-lt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600"/>
              </a:spcAft>
              <a:buNone/>
            </a:pPr>
            <a:r>
              <a:rPr lang="en-US" sz="2000">
                <a:latin typeface="Consolas"/>
                <a:ea typeface="+mj-lt"/>
                <a:cs typeface="+mj-lt"/>
              </a:rPr>
              <a:t> /** Here is javadoc</a:t>
            </a:r>
            <a:r>
              <a:rPr lang="en-US" sz="2000" i="1" dirty="0">
                <a:latin typeface="Consolas"/>
                <a:ea typeface="+mj-lt"/>
                <a:cs typeface="+mj-lt"/>
              </a:rPr>
              <a:t> </a:t>
            </a:r>
            <a:r>
              <a:rPr lang="en-US" sz="2000">
                <a:latin typeface="Consolas"/>
                <a:ea typeface="+mj-lt"/>
                <a:cs typeface="+mj-lt"/>
              </a:rPr>
              <a:t>*/</a:t>
            </a:r>
            <a:r>
              <a:rPr lang="en-US" sz="2000" i="1" dirty="0">
                <a:latin typeface="Consolas"/>
                <a:ea typeface="+mj-lt"/>
                <a:cs typeface="+mj-lt"/>
              </a:rPr>
              <a:t/>
            </a:r>
            <a:br>
              <a:rPr lang="en-US" sz="2000" i="1" dirty="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808000"/>
                </a:solidFill>
                <a:latin typeface="Consolas"/>
                <a:ea typeface="+mj-lt"/>
                <a:cs typeface="+mj-lt"/>
              </a:rPr>
              <a:t>@Level</a:t>
            </a:r>
            <a:r>
              <a:rPr lang="en-US" sz="2000">
                <a:solidFill>
                  <a:srgbClr val="000000"/>
                </a:solidFill>
                <a:latin typeface="Consolas"/>
                <a:ea typeface="+mj-lt"/>
                <a:cs typeface="+mj-lt"/>
              </a:rPr>
              <a:t>(</a:t>
            </a:r>
            <a:r>
              <a:rPr lang="en-US" sz="2000" b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"high"</a:t>
            </a:r>
            <a:r>
              <a:rPr lang="en-US" sz="2000" dirty="0">
                <a:latin typeface="Consolas"/>
                <a:ea typeface="+mj-lt"/>
                <a:cs typeface="+mj-lt"/>
              </a:rPr>
              <a:t>)</a:t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>
                <a:latin typeface="Consolas"/>
                <a:ea typeface="+mj-lt"/>
                <a:cs typeface="+mj-lt"/>
              </a:rPr>
              <a:t>String </a:t>
            </a:r>
            <a:r>
              <a:rPr lang="en-US" sz="2000" err="1">
                <a:latin typeface="Consolas"/>
                <a:ea typeface="+mj-lt"/>
                <a:cs typeface="+mj-lt"/>
              </a:rPr>
              <a:t>getValue</a:t>
            </a:r>
            <a:r>
              <a:rPr lang="en-US" sz="2000">
                <a:latin typeface="Consolas"/>
                <a:ea typeface="+mj-lt"/>
                <a:cs typeface="+mj-lt"/>
              </a:rPr>
              <a:t>(String prefix) {</a:t>
            </a:r>
            <a:r>
              <a:rPr lang="en-US" sz="2000" dirty="0">
                <a:latin typeface="Consolas"/>
                <a:ea typeface="+mj-lt"/>
                <a:cs typeface="+mj-lt"/>
              </a:rPr>
              <a:t/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>
                <a:latin typeface="Consolas"/>
                <a:ea typeface="+mj-lt"/>
                <a:cs typeface="+mj-lt"/>
              </a:rPr>
              <a:t>    if (</a:t>
            </a:r>
            <a:r>
              <a:rPr lang="en-US" sz="2000" b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"</a:t>
            </a:r>
            <a:r>
              <a:rPr lang="en-US" sz="2000" b="1" err="1">
                <a:solidFill>
                  <a:srgbClr val="008000"/>
                </a:solidFill>
                <a:latin typeface="Consolas"/>
                <a:ea typeface="+mj-lt"/>
                <a:cs typeface="+mj-lt"/>
              </a:rPr>
              <a:t>my_key"</a:t>
            </a:r>
            <a:r>
              <a:rPr lang="en-US" sz="2000" err="1">
                <a:latin typeface="Consolas"/>
                <a:ea typeface="+mj-lt"/>
                <a:cs typeface="+mj-lt"/>
              </a:rPr>
              <a:t>.equals</a:t>
            </a:r>
            <a:r>
              <a:rPr lang="en-US" sz="2000">
                <a:latin typeface="Consolas"/>
                <a:ea typeface="+mj-lt"/>
                <a:cs typeface="+mj-lt"/>
              </a:rPr>
              <a:t>(prefix)) {</a:t>
            </a:r>
            <a:r>
              <a:rPr lang="en-US" sz="2000" dirty="0">
                <a:latin typeface="Consolas"/>
                <a:ea typeface="+mj-lt"/>
                <a:cs typeface="+mj-lt"/>
              </a:rPr>
              <a:t/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 dirty="0">
                <a:latin typeface="Consolas"/>
                <a:ea typeface="+mj-lt"/>
                <a:cs typeface="+mj-lt"/>
              </a:rPr>
              <a:t>        </a:t>
            </a:r>
            <a:r>
              <a:rPr lang="en-US" sz="2000">
                <a:solidFill>
                  <a:srgbClr val="002060"/>
                </a:solidFill>
                <a:latin typeface="Consolas"/>
                <a:ea typeface="+mj-lt"/>
                <a:cs typeface="+mj-lt"/>
              </a:rPr>
              <a:t>return </a:t>
            </a:r>
            <a:r>
              <a:rPr lang="en-US" sz="2000">
                <a:latin typeface="Consolas"/>
                <a:ea typeface="+mj-lt"/>
                <a:cs typeface="+mj-lt"/>
              </a:rPr>
              <a:t>prefix + </a:t>
            </a:r>
            <a:r>
              <a:rPr lang="en-US" sz="2000" b="1" i="1">
                <a:solidFill>
                  <a:srgbClr val="660E7A"/>
                </a:solidFill>
                <a:latin typeface="Consolas"/>
                <a:ea typeface="+mj-lt"/>
                <a:cs typeface="+mj-lt"/>
              </a:rPr>
              <a:t>CODE</a:t>
            </a:r>
            <a:r>
              <a:rPr lang="en-US" sz="2000" dirty="0">
                <a:latin typeface="Consolas"/>
                <a:ea typeface="+mj-lt"/>
                <a:cs typeface="+mj-lt"/>
              </a:rPr>
              <a:t>;</a:t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 dirty="0">
                <a:latin typeface="Consolas"/>
                <a:ea typeface="+mj-lt"/>
                <a:cs typeface="+mj-lt"/>
              </a:rPr>
              <a:t>    }</a:t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 dirty="0">
                <a:latin typeface="Consolas"/>
                <a:ea typeface="+mj-lt"/>
                <a:cs typeface="+mj-lt"/>
              </a:rPr>
              <a:t>    </a:t>
            </a:r>
            <a:r>
              <a:rPr lang="en-US" sz="2000">
                <a:solidFill>
                  <a:srgbClr val="002060"/>
                </a:solidFill>
                <a:latin typeface="Consolas"/>
                <a:ea typeface="+mj-lt"/>
                <a:cs typeface="+mj-lt"/>
              </a:rPr>
              <a:t>return </a:t>
            </a:r>
            <a:r>
              <a:rPr lang="en-US" sz="2000">
                <a:latin typeface="Consolas"/>
                <a:ea typeface="+mj-lt"/>
                <a:cs typeface="+mj-lt"/>
              </a:rPr>
              <a:t>prefix;</a:t>
            </a:r>
            <a:r>
              <a:rPr lang="en-US" sz="2000" dirty="0">
                <a:latin typeface="Consolas"/>
                <a:ea typeface="+mj-lt"/>
                <a:cs typeface="+mj-lt"/>
              </a:rPr>
              <a:t/>
            </a:r>
            <a:br>
              <a:rPr lang="en-US" sz="2000" dirty="0">
                <a:latin typeface="Consolas"/>
                <a:ea typeface="+mj-lt"/>
                <a:cs typeface="+mj-lt"/>
              </a:rPr>
            </a:br>
            <a:r>
              <a:rPr lang="en-US" sz="2000" dirty="0">
                <a:latin typeface="Consolas"/>
                <a:ea typeface="+mj-lt"/>
                <a:cs typeface="+mj-lt"/>
              </a:rPr>
              <a:t>}</a:t>
            </a:r>
            <a:endParaRPr lang="en-US" sz="2000">
              <a:cs typeface="Calibri Light"/>
            </a:endParaRPr>
          </a:p>
          <a:p>
            <a:pPr marL="0" indent="0">
              <a:buNone/>
            </a:pPr>
            <a:endParaRPr lang="en-US">
              <a:latin typeface="Consolas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24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73F76E-33A2-4B27-BC24-C6672FDF8978}"/>
              </a:ext>
            </a:extLst>
          </p:cNvPr>
          <p:cNvSpPr/>
          <p:nvPr/>
        </p:nvSpPr>
        <p:spPr>
          <a:xfrm>
            <a:off x="2994482" y="1636232"/>
            <a:ext cx="2771121" cy="9334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>
              <a:cs typeface="Calibri Light"/>
            </a:endParaRPr>
          </a:p>
        </p:txBody>
      </p:sp>
      <p:pic>
        <p:nvPicPr>
          <p:cNvPr id="1026" name="Picture 2" descr="Картинки по запросу checkstyle logo">
            <a:extLst>
              <a:ext uri="{FF2B5EF4-FFF2-40B4-BE49-F238E27FC236}">
                <a16:creationId xmlns:a16="http://schemas.microsoft.com/office/drawing/2014/main" id="{1507B0DE-CA4D-444A-A6CE-2D29C477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63" y="1638300"/>
            <a:ext cx="2486025" cy="93345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4116E-A00D-4FFC-8380-F6EA5AB83DDD}"/>
              </a:ext>
            </a:extLst>
          </p:cNvPr>
          <p:cNvSpPr/>
          <p:nvPr/>
        </p:nvSpPr>
        <p:spPr>
          <a:xfrm>
            <a:off x="360364" y="1638300"/>
            <a:ext cx="1863429" cy="9334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0BCDD-AC3C-4595-9044-209DF52EAF6B}"/>
              </a:ext>
            </a:extLst>
          </p:cNvPr>
          <p:cNvSpPr/>
          <p:nvPr/>
        </p:nvSpPr>
        <p:spPr>
          <a:xfrm>
            <a:off x="6438913" y="1638300"/>
            <a:ext cx="1863429" cy="9334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98F85E-EEB1-4247-B278-9FB22949B4BA}"/>
              </a:ext>
            </a:extLst>
          </p:cNvPr>
          <p:cNvSpPr/>
          <p:nvPr/>
        </p:nvSpPr>
        <p:spPr>
          <a:xfrm>
            <a:off x="3448330" y="3212973"/>
            <a:ext cx="1863429" cy="93345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stCxn id="6" idx="3"/>
            <a:endCxn id="2" idx="1"/>
          </p:cNvCxnSpPr>
          <p:nvPr/>
        </p:nvCxnSpPr>
        <p:spPr>
          <a:xfrm flipV="1">
            <a:off x="2223793" y="2102957"/>
            <a:ext cx="770689" cy="20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C4FF1-E8E3-425D-9958-8FB23C677990}"/>
              </a:ext>
            </a:extLst>
          </p:cNvPr>
          <p:cNvCxnSpPr>
            <a:stCxn id="7" idx="1"/>
            <a:endCxn id="2" idx="3"/>
          </p:cNvCxnSpPr>
          <p:nvPr/>
        </p:nvCxnSpPr>
        <p:spPr>
          <a:xfrm flipH="1" flipV="1">
            <a:off x="5765603" y="2102957"/>
            <a:ext cx="673310" cy="20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01DA2-CB72-4389-B0A3-CE9042B7440A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4380043" y="2569682"/>
            <a:ext cx="2" cy="6432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FC34AF-0EB8-449C-A636-BBD9A6345F68}"/>
              </a:ext>
            </a:extLst>
          </p:cNvPr>
          <p:cNvSpPr txBox="1"/>
          <p:nvPr/>
        </p:nvSpPr>
        <p:spPr>
          <a:xfrm>
            <a:off x="6852330" y="1874192"/>
            <a:ext cx="1138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Конфиг</a:t>
            </a:r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F3E88-A14E-4D96-8D60-4C94C27D4E6A}"/>
              </a:ext>
            </a:extLst>
          </p:cNvPr>
          <p:cNvSpPr txBox="1"/>
          <p:nvPr/>
        </p:nvSpPr>
        <p:spPr>
          <a:xfrm>
            <a:off x="878635" y="1874191"/>
            <a:ext cx="67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Код</a:t>
            </a:r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967D1-A241-4465-A592-D71492696404}"/>
              </a:ext>
            </a:extLst>
          </p:cNvPr>
          <p:cNvSpPr txBox="1"/>
          <p:nvPr/>
        </p:nvSpPr>
        <p:spPr>
          <a:xfrm>
            <a:off x="3540230" y="3448865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Нарушения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4116E-A00D-4FFC-8380-F6EA5AB83DDD}"/>
              </a:ext>
            </a:extLst>
          </p:cNvPr>
          <p:cNvSpPr/>
          <p:nvPr/>
        </p:nvSpPr>
        <p:spPr>
          <a:xfrm>
            <a:off x="366321" y="1636232"/>
            <a:ext cx="1863429" cy="933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  <p:bldP spid="17" grpId="0"/>
      <p:bldP spid="18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ANTLR PARSER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3F76E-33A2-4B27-BC24-C6672FDF8978}"/>
              </a:ext>
            </a:extLst>
          </p:cNvPr>
          <p:cNvSpPr/>
          <p:nvPr/>
        </p:nvSpPr>
        <p:spPr>
          <a:xfrm>
            <a:off x="4528879" y="2031613"/>
            <a:ext cx="186342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0BCDD-AC3C-4595-9044-209DF52EAF6B}"/>
              </a:ext>
            </a:extLst>
          </p:cNvPr>
          <p:cNvSpPr/>
          <p:nvPr/>
        </p:nvSpPr>
        <p:spPr>
          <a:xfrm>
            <a:off x="6823538" y="2033594"/>
            <a:ext cx="1863429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60771-8997-4128-A168-CA965E6526B2}"/>
              </a:ext>
            </a:extLst>
          </p:cNvPr>
          <p:cNvCxnSpPr>
            <a:cxnSpLocks/>
          </p:cNvCxnSpPr>
          <p:nvPr/>
        </p:nvCxnSpPr>
        <p:spPr>
          <a:xfrm>
            <a:off x="4073197" y="2503320"/>
            <a:ext cx="45568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C4FF1-E8E3-425D-9958-8FB23C677990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6392308" y="2498338"/>
            <a:ext cx="431230" cy="19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FC34AF-0EB8-449C-A636-BBD9A6345F68}"/>
              </a:ext>
            </a:extLst>
          </p:cNvPr>
          <p:cNvSpPr txBox="1"/>
          <p:nvPr/>
        </p:nvSpPr>
        <p:spPr>
          <a:xfrm>
            <a:off x="7190034" y="2227116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/>
              <a:t>Парсер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F3E88-A14E-4D96-8D60-4C94C27D4E6A}"/>
              </a:ext>
            </a:extLst>
          </p:cNvPr>
          <p:cNvSpPr txBox="1"/>
          <p:nvPr/>
        </p:nvSpPr>
        <p:spPr>
          <a:xfrm>
            <a:off x="4912692" y="223205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ANTLR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54865-4F6C-4396-9982-5E4C6F31B4B1}"/>
              </a:ext>
            </a:extLst>
          </p:cNvPr>
          <p:cNvSpPr txBox="1"/>
          <p:nvPr/>
        </p:nvSpPr>
        <p:spPr>
          <a:xfrm>
            <a:off x="480916" y="1600058"/>
            <a:ext cx="368146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tryBlock</a:t>
            </a:r>
            <a:r>
              <a:rPr lang="en-US" sz="2400"/>
              <a:t> : "try"^</a:t>
            </a:r>
            <a:br>
              <a:rPr lang="en-US" sz="2400"/>
            </a:br>
            <a:r>
              <a:rPr lang="en-US" sz="2400"/>
              <a:t>  (</a:t>
            </a:r>
            <a:r>
              <a:rPr lang="en-US" sz="2400" err="1"/>
              <a:t>resourceSpecification</a:t>
            </a:r>
            <a:r>
              <a:rPr lang="en-US" sz="2400"/>
              <a:t>)?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      </a:t>
            </a:r>
            <a:r>
              <a:rPr lang="en-US" sz="2400" err="1"/>
              <a:t>compoundStatement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      (handler)*</a:t>
            </a:r>
            <a:br>
              <a:rPr lang="en-US" sz="2400"/>
            </a:br>
            <a:r>
              <a:rPr lang="en-US" sz="2400"/>
              <a:t>      ( </a:t>
            </a:r>
            <a:r>
              <a:rPr lang="en-US" sz="2400" err="1"/>
              <a:t>finallyHandler</a:t>
            </a:r>
            <a:r>
              <a:rPr lang="en-US" sz="2400"/>
              <a:t> )?</a:t>
            </a:r>
            <a:br>
              <a:rPr lang="en-US" sz="2400"/>
            </a:br>
            <a:r>
              <a:rPr lang="en-US" sz="2400"/>
              <a:t>;</a:t>
            </a:r>
            <a:endParaRPr lang="en-US" sz="2400">
              <a:cs typeface="Calibri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B7D26AA5-8877-4A71-94D2-4A395A1AE306}"/>
              </a:ext>
            </a:extLst>
          </p:cNvPr>
          <p:cNvSpPr txBox="1"/>
          <p:nvPr/>
        </p:nvSpPr>
        <p:spPr>
          <a:xfrm>
            <a:off x="480916" y="906988"/>
            <a:ext cx="27431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Calibri"/>
              </a:rPr>
              <a:t>Grammar </a:t>
            </a:r>
            <a:r>
              <a:rPr lang="en-US" sz="2800" dirty="0" err="1">
                <a:cs typeface="Calibri"/>
              </a:rPr>
              <a:t>файл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8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29D195-1A8C-43A6-BE8B-1C7710E85A6E}"/>
              </a:ext>
            </a:extLst>
          </p:cNvPr>
          <p:cNvCxnSpPr/>
          <p:nvPr/>
        </p:nvCxnSpPr>
        <p:spPr>
          <a:xfrm flipV="1">
            <a:off x="3707934" y="2365695"/>
            <a:ext cx="1284690" cy="4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0364" y="1675573"/>
            <a:ext cx="33475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class Hello {</a:t>
            </a:r>
          </a:p>
          <a:p>
            <a:r>
              <a:rPr lang="en-US" sz="2000">
                <a:latin typeface="Consolas" panose="020B0609020204030204" pitchFamily="49" charset="0"/>
              </a:rPr>
              <a:t>    void </a:t>
            </a:r>
            <a:r>
              <a:rPr lang="en-US" sz="2000" err="1">
                <a:latin typeface="Consolas" panose="020B0609020204030204" pitchFamily="49" charset="0"/>
              </a:rPr>
              <a:t>mymethod</a:t>
            </a:r>
            <a:r>
              <a:rPr lang="en-US" sz="2000">
                <a:latin typeface="Consolas" panose="020B0609020204030204" pitchFamily="49" charset="0"/>
              </a:rPr>
              <a:t>() {</a:t>
            </a:r>
          </a:p>
          <a:p>
            <a:r>
              <a:rPr lang="en-US" sz="2000">
                <a:latin typeface="Consolas" panose="020B0609020204030204" pitchFamily="49" charset="0"/>
              </a:rPr>
              <a:t>         // some code</a:t>
            </a:r>
          </a:p>
          <a:p>
            <a:r>
              <a:rPr lang="en-US" sz="2000">
                <a:latin typeface="Consolas" panose="020B0609020204030204" pitchFamily="49" charset="0"/>
              </a:rPr>
              <a:t>    }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5066216" y="701992"/>
            <a:ext cx="397857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CLASS_DEF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MODIFIERS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LITERAL_CLASS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class</a:t>
            </a:r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IDENT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Hello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`--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OBJBLOCK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LCURLY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METHOD_DEF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MODIFIERS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TYPE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   `--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LITERAL_VOID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void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IDENT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mymethod</a:t>
            </a:r>
            <a:endParaRPr lang="en-US" sz="1500" b="1" dirty="0">
              <a:solidFill>
                <a:srgbClr val="C00000"/>
              </a:solidFill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LPAREN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(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PARAMETERS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|--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RPAREN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)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`--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SLIST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|       `--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RCURLY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`--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RCURLY</a:t>
            </a:r>
            <a:r>
              <a:rPr lang="en-US" sz="1500" dirty="0">
                <a:latin typeface="Consolas" panose="020B0609020204030204" pitchFamily="49" charset="0"/>
              </a:rPr>
              <a:t> -&gt;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63607" y="1965585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Парсер</a:t>
            </a:r>
          </a:p>
        </p:txBody>
      </p:sp>
    </p:spTree>
    <p:extLst>
      <p:ext uri="{BB962C8B-B14F-4D97-AF65-F5344CB8AC3E}">
        <p14:creationId xmlns:p14="http://schemas.microsoft.com/office/powerpoint/2010/main" val="30900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2E7D-0D9F-4238-B604-2CFC87AC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Нюансы</a:t>
            </a:r>
            <a:r>
              <a:rPr lang="en-US">
                <a:cs typeface="Calibri Light"/>
              </a:rPr>
              <a:t> AST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67FC9-6539-4196-8FED-BCC1A54ED5CE}"/>
              </a:ext>
            </a:extLst>
          </p:cNvPr>
          <p:cNvSpPr txBox="1"/>
          <p:nvPr/>
        </p:nvSpPr>
        <p:spPr>
          <a:xfrm>
            <a:off x="874462" y="1415566"/>
            <a:ext cx="209429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class Hello {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    ;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r>
              <a:rPr lang="en-US" sz="2400" dirty="0"/>
              <a:t>    {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          ;</a:t>
            </a:r>
            <a:r>
              <a:rPr lang="en-US" sz="2400" b="1" dirty="0"/>
              <a:t> 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sz="2400" dirty="0"/>
              <a:t>    }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}</a:t>
            </a:r>
            <a:endParaRPr lang="en-US" sz="2400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28E5D-5675-40DA-9D5D-06FDD2962B98}"/>
              </a:ext>
            </a:extLst>
          </p:cNvPr>
          <p:cNvSpPr txBox="1"/>
          <p:nvPr/>
        </p:nvSpPr>
        <p:spPr>
          <a:xfrm>
            <a:off x="3876140" y="749291"/>
            <a:ext cx="481434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CLASS_DEF 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MODIFIERS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LITERAL_CLASS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class 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IDENT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Hello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`--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OBJBLOCK  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LCURLY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{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SEMI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; 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INSTANCE_INIT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   `--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SLIST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{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       |--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EMPTY_STAT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; 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|       `--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RCURLY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} 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   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`--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RCURLY 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-&gt;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+mn-lt"/>
                <a:cs typeface="+mn-lt"/>
              </a:rPr>
              <a:t>}</a:t>
            </a:r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B0351F-30DF-4C69-BA0E-094EDA771803}"/>
              </a:ext>
            </a:extLst>
          </p:cNvPr>
          <p:cNvSpPr/>
          <p:nvPr/>
        </p:nvSpPr>
        <p:spPr>
          <a:xfrm>
            <a:off x="1080710" y="1899804"/>
            <a:ext cx="410766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77EA2-AE12-448A-B829-2A6FB4312AA6}"/>
              </a:ext>
            </a:extLst>
          </p:cNvPr>
          <p:cNvSpPr/>
          <p:nvPr/>
        </p:nvSpPr>
        <p:spPr>
          <a:xfrm>
            <a:off x="1487687" y="2635826"/>
            <a:ext cx="410766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5DE3F-868E-4B3D-BFC7-1BB631CB2796}"/>
              </a:ext>
            </a:extLst>
          </p:cNvPr>
          <p:cNvSpPr/>
          <p:nvPr/>
        </p:nvSpPr>
        <p:spPr>
          <a:xfrm>
            <a:off x="4919473" y="2632290"/>
            <a:ext cx="1301328" cy="303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BE359-1EB0-490A-AB55-3E0B888F8ED5}"/>
              </a:ext>
            </a:extLst>
          </p:cNvPr>
          <p:cNvSpPr/>
          <p:nvPr/>
        </p:nvSpPr>
        <p:spPr>
          <a:xfrm>
            <a:off x="6042855" y="3554226"/>
            <a:ext cx="2137978" cy="29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6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2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141414"/>
      </a:accent2>
      <a:accent3>
        <a:srgbClr val="D35D47"/>
      </a:accent3>
      <a:accent4>
        <a:srgbClr val="CEDB56"/>
      </a:accent4>
      <a:accent5>
        <a:srgbClr val="333333"/>
      </a:accent5>
      <a:accent6>
        <a:srgbClr val="CCCCCC"/>
      </a:accent6>
      <a:hlink>
        <a:srgbClr val="4F5E74"/>
      </a:hlink>
      <a:folHlink>
        <a:srgbClr val="FFFFFF"/>
      </a:folHlink>
    </a:clrScheme>
    <a:fontScheme name="Custom 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7">
      <a:dk1>
        <a:sysClr val="windowText" lastClr="000000"/>
      </a:dk1>
      <a:lt1>
        <a:sysClr val="window" lastClr="FFFFFF"/>
      </a:lt1>
      <a:dk2>
        <a:srgbClr val="252C36"/>
      </a:dk2>
      <a:lt2>
        <a:srgbClr val="4F5E74"/>
      </a:lt2>
      <a:accent1>
        <a:srgbClr val="CEDB56"/>
      </a:accent1>
      <a:accent2>
        <a:srgbClr val="71281B"/>
      </a:accent2>
      <a:accent3>
        <a:srgbClr val="D35D47"/>
      </a:accent3>
      <a:accent4>
        <a:srgbClr val="747D1A"/>
      </a:accent4>
      <a:accent5>
        <a:srgbClr val="3B4656"/>
      </a:accent5>
      <a:accent6>
        <a:srgbClr val="CCCCCC"/>
      </a:accent6>
      <a:hlink>
        <a:srgbClr val="002060"/>
      </a:hlink>
      <a:folHlink>
        <a:srgbClr val="FFFFFF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89F9EFD156C549B34D17731D95667B" ma:contentTypeVersion="10" ma:contentTypeDescription="Create a new document." ma:contentTypeScope="" ma:versionID="8ac7e8957814932d41da867e09e71868">
  <xsd:schema xmlns:xsd="http://www.w3.org/2001/XMLSchema" xmlns:xs="http://www.w3.org/2001/XMLSchema" xmlns:p="http://schemas.microsoft.com/office/2006/metadata/properties" xmlns:ns3="59ab9d54-f1be-4557-8d4b-ef0366cd59df" xmlns:ns4="76914f89-887a-4f5c-b38f-2f875f147e94" targetNamespace="http://schemas.microsoft.com/office/2006/metadata/properties" ma:root="true" ma:fieldsID="e9c78d1907040ea98de7d95b6294d660" ns3:_="" ns4:_="">
    <xsd:import namespace="59ab9d54-f1be-4557-8d4b-ef0366cd59df"/>
    <xsd:import namespace="76914f89-887a-4f5c-b38f-2f875f147e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b9d54-f1be-4557-8d4b-ef0366cd59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14f89-887a-4f5c-b38f-2f875f147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25512-9AFF-4C24-BECD-E58A4FC979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428428-20D6-41E2-9CD6-257B16D59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ab9d54-f1be-4557-8d4b-ef0366cd59df"/>
    <ds:schemaRef ds:uri="76914f89-887a-4f5c-b38f-2f875f147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8D58B-0166-4CD0-9C18-C331BFE589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67</TotalTime>
  <Words>472</Words>
  <Application>Microsoft Office PowerPoint</Application>
  <PresentationFormat>On-screen Show (16:9)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Oswald DemiBold</vt:lpstr>
      <vt:lpstr>Segoe UI</vt:lpstr>
      <vt:lpstr>Covers</vt:lpstr>
      <vt:lpstr>General</vt:lpstr>
      <vt:lpstr>Breakers</vt:lpstr>
      <vt:lpstr>Checkstyle: Теория и практика</vt:lpstr>
      <vt:lpstr>PowerPoint Presentation</vt:lpstr>
      <vt:lpstr>ABOUT CHECKSTYLE</vt:lpstr>
      <vt:lpstr>About checkstyle</vt:lpstr>
      <vt:lpstr>About checkstyle</vt:lpstr>
      <vt:lpstr>OVERVIEW</vt:lpstr>
      <vt:lpstr>ANTLR PARSER</vt:lpstr>
      <vt:lpstr>AST</vt:lpstr>
      <vt:lpstr>Нюансы AST</vt:lpstr>
      <vt:lpstr>OVERVIEW</vt:lpstr>
      <vt:lpstr>Check config</vt:lpstr>
      <vt:lpstr>Many checks config</vt:lpstr>
      <vt:lpstr>Tree walker</vt:lpstr>
      <vt:lpstr>OVERVIEW</vt:lpstr>
      <vt:lpstr>Violation filtering</vt:lpstr>
      <vt:lpstr>Violation filtering</vt:lpstr>
      <vt:lpstr>OVERVIEW</vt:lpstr>
      <vt:lpstr>limitations</vt:lpstr>
      <vt:lpstr>limitations</vt:lpstr>
      <vt:lpstr>Project setup</vt:lpstr>
      <vt:lpstr>CI Config</vt:lpstr>
      <vt:lpstr>CI Config - Warnings-ng plugin</vt:lpstr>
      <vt:lpstr>Custom checks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Andrei Paikin</cp:lastModifiedBy>
  <cp:revision>21</cp:revision>
  <dcterms:created xsi:type="dcterms:W3CDTF">2018-01-26T19:23:30Z</dcterms:created>
  <dcterms:modified xsi:type="dcterms:W3CDTF">2019-11-06T10:33:37Z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0x010100F989F9EFD156C549B34D17731D95667B</vt:lpwstr>
  </property>
</Properties>
</file>