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57" r:id="rId4"/>
    <p:sldId id="274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3" r:id="rId14"/>
    <p:sldId id="264" r:id="rId15"/>
    <p:sldId id="275" r:id="rId16"/>
    <p:sldId id="268" r:id="rId17"/>
    <p:sldId id="269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5" autoAdjust="0"/>
    <p:restoredTop sz="76529" autoAdjust="0"/>
  </p:normalViewPr>
  <p:slideViewPr>
    <p:cSldViewPr>
      <p:cViewPr varScale="1">
        <p:scale>
          <a:sx n="65" d="100"/>
          <a:sy n="65" d="100"/>
        </p:scale>
        <p:origin x="-9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2B7C9-C71D-416A-A8D3-7194F4F79F43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B3F6E-FAE9-452B-AF44-C21E9003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5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B3F6E-FAE9-452B-AF44-C21E9003C5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6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B3F6E-FAE9-452B-AF44-C21E9003C5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5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I’d like to start things off with a quote…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B3F6E-FAE9-452B-AF44-C21E9003C5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6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idea: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We’ve all worked</a:t>
            </a:r>
            <a:r>
              <a:rPr lang="en-US" baseline="0" dirty="0" smtClean="0"/>
              <a:t> with that guy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Continually does weird things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Says things like “You should never use reflection…”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B3F6E-FAE9-452B-AF44-C21E9003C5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32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pass up opportunities in that 3% all the time!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General approaches</a:t>
            </a:r>
          </a:p>
          <a:p>
            <a:r>
              <a:rPr lang="en-US" baseline="0" dirty="0" smtClean="0"/>
              <a:t>Getting into some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B3F6E-FAE9-452B-AF44-C21E9003C5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3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years</a:t>
            </a:r>
            <a:r>
              <a:rPr lang="en-US" baseline="0" dirty="0" smtClean="0"/>
              <a:t> ago we all would have said Firefox</a:t>
            </a:r>
          </a:p>
          <a:p>
            <a:r>
              <a:rPr lang="en-US" baseline="0" dirty="0" smtClean="0"/>
              <a:t>Why did we switch?  Chrome doesn’t have more features…</a:t>
            </a:r>
          </a:p>
          <a:p>
            <a:r>
              <a:rPr lang="en-US" baseline="0" dirty="0" smtClean="0"/>
              <a:t>Performance is a killer feature – even non-techies (that previously used IE) benefit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B3F6E-FAE9-452B-AF44-C21E9003C5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9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B3F6E-FAE9-452B-AF44-C21E9003C5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26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UI developers we often can’t make underlying operations faster so we have to cheat.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B3F6E-FAE9-452B-AF44-C21E9003C5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15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take one thing away…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B3F6E-FAE9-452B-AF44-C21E9003C5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25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B3F6E-FAE9-452B-AF44-C21E9003C5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0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9DE-B0BC-41D0-95B1-844DB7AFF1D4}" type="datetimeFigureOut">
              <a:rPr lang="en-US" smtClean="0"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9057-1629-4AC5-984D-D4C882E3A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4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9DE-B0BC-41D0-95B1-844DB7AFF1D4}" type="datetimeFigureOut">
              <a:rPr lang="en-US" smtClean="0"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9057-1629-4AC5-984D-D4C882E3A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3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9DE-B0BC-41D0-95B1-844DB7AFF1D4}" type="datetimeFigureOut">
              <a:rPr lang="en-US" smtClean="0"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9057-1629-4AC5-984D-D4C882E3A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7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9DE-B0BC-41D0-95B1-844DB7AFF1D4}" type="datetimeFigureOut">
              <a:rPr lang="en-US" smtClean="0"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9057-1629-4AC5-984D-D4C882E3A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6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9DE-B0BC-41D0-95B1-844DB7AFF1D4}" type="datetimeFigureOut">
              <a:rPr lang="en-US" smtClean="0"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9057-1629-4AC5-984D-D4C882E3A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9DE-B0BC-41D0-95B1-844DB7AFF1D4}" type="datetimeFigureOut">
              <a:rPr lang="en-US" smtClean="0"/>
              <a:t>7/16/2012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9057-1629-4AC5-984D-D4C882E3A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7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9DE-B0BC-41D0-95B1-844DB7AFF1D4}" type="datetimeFigureOut">
              <a:rPr lang="en-US" smtClean="0"/>
              <a:t>7/16/2012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9057-1629-4AC5-984D-D4C882E3A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9DE-B0BC-41D0-95B1-844DB7AFF1D4}" type="datetimeFigureOut">
              <a:rPr lang="en-US" smtClean="0"/>
              <a:t>7/16/2012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9057-1629-4AC5-984D-D4C882E3A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9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9DE-B0BC-41D0-95B1-844DB7AFF1D4}" type="datetimeFigureOut">
              <a:rPr lang="en-US" smtClean="0"/>
              <a:t>7/16/2012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9057-1629-4AC5-984D-D4C882E3A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9DE-B0BC-41D0-95B1-844DB7AFF1D4}" type="datetimeFigureOut">
              <a:rPr lang="en-US" smtClean="0"/>
              <a:t>7/16/2012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9057-1629-4AC5-984D-D4C882E3A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7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D9DE-B0BC-41D0-95B1-844DB7AFF1D4}" type="datetimeFigureOut">
              <a:rPr lang="en-US" smtClean="0"/>
              <a:t>7/16/2012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9057-1629-4AC5-984D-D4C882E3A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5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0D9DE-B0BC-41D0-95B1-844DB7AFF1D4}" type="datetimeFigureOut">
              <a:rPr lang="en-US" smtClean="0"/>
              <a:t>7/16/2012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9057-1629-4AC5-984D-D4C882E3A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6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tromm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yahoo.com/performance/rul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it.com/papers/responsetim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Performance Tips for WPF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dirty="0" smtClean="0"/>
              <a:t>Joe </a:t>
            </a:r>
            <a:r>
              <a:rPr lang="en-US" dirty="0" err="1" smtClean="0"/>
              <a:t>Strommen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https://twitter.com/strommen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327660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(and/or Silverlight and/or WP7 and/or </a:t>
            </a:r>
            <a:r>
              <a:rPr lang="en-US" dirty="0" err="1" smtClean="0">
                <a:solidFill>
                  <a:schemeClr val="tx1"/>
                </a:solidFill>
              </a:rPr>
              <a:t>WinRT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6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Use when populating </a:t>
            </a:r>
            <a:r>
              <a:rPr lang="en-US" dirty="0" err="1" smtClean="0"/>
              <a:t>ItemsControl</a:t>
            </a:r>
            <a:r>
              <a:rPr lang="en-US" dirty="0" smtClean="0"/>
              <a:t> is slow</a:t>
            </a:r>
          </a:p>
          <a:p>
            <a:pPr lvl="1"/>
            <a:r>
              <a:rPr lang="en-US" dirty="0" smtClean="0"/>
              <a:t>Defer template loading until item is on screen</a:t>
            </a:r>
          </a:p>
          <a:p>
            <a:pPr lvl="1"/>
            <a:r>
              <a:rPr lang="en-US" dirty="0" err="1" smtClean="0"/>
              <a:t>VirtualizingStackPanel</a:t>
            </a:r>
            <a:endParaRPr lang="en-US" dirty="0" smtClean="0"/>
          </a:p>
          <a:p>
            <a:pPr lvl="1"/>
            <a:r>
              <a:rPr lang="en-US" dirty="0" smtClean="0"/>
              <a:t>Built-in to </a:t>
            </a:r>
            <a:r>
              <a:rPr lang="en-US" dirty="0" err="1" smtClean="0"/>
              <a:t>ListBox</a:t>
            </a:r>
            <a:r>
              <a:rPr lang="en-US" dirty="0" smtClean="0"/>
              <a:t> and </a:t>
            </a:r>
            <a:r>
              <a:rPr lang="en-US" dirty="0" err="1" smtClean="0"/>
              <a:t>TreeView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Can be used for </a:t>
            </a:r>
            <a:r>
              <a:rPr lang="en-US" dirty="0" err="1" smtClean="0"/>
              <a:t>ItemsControl</a:t>
            </a:r>
            <a:endParaRPr lang="en-US" dirty="0" smtClean="0"/>
          </a:p>
          <a:p>
            <a:pPr lvl="2"/>
            <a:r>
              <a:rPr lang="en-US" dirty="0" smtClean="0"/>
              <a:t>If template includes </a:t>
            </a:r>
            <a:r>
              <a:rPr lang="en-US" dirty="0" err="1" smtClean="0"/>
              <a:t>ScrollViewer</a:t>
            </a:r>
            <a:endParaRPr lang="en-US" dirty="0" smtClean="0"/>
          </a:p>
          <a:p>
            <a:pPr lvl="1"/>
            <a:r>
              <a:rPr lang="en-US" dirty="0" err="1" smtClean="0"/>
              <a:t>VirtualizationMode</a:t>
            </a:r>
            <a:r>
              <a:rPr lang="en-US" dirty="0" smtClean="0"/>
              <a:t>: Recycling vs. Standard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Demo with Snoop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8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when loading part of a view model is slow</a:t>
            </a:r>
          </a:p>
          <a:p>
            <a:pPr lvl="1"/>
            <a:r>
              <a:rPr lang="en-US" dirty="0" smtClean="0"/>
              <a:t>Defer loading of slow data</a:t>
            </a:r>
          </a:p>
          <a:p>
            <a:pPr lvl="1"/>
            <a:r>
              <a:rPr lang="en-US" dirty="0" smtClean="0"/>
              <a:t>Load as available</a:t>
            </a:r>
          </a:p>
          <a:p>
            <a:pPr lvl="1"/>
            <a:r>
              <a:rPr lang="en-US" dirty="0" smtClean="0"/>
              <a:t>Wait until item is on screen</a:t>
            </a:r>
          </a:p>
          <a:p>
            <a:pPr lvl="2"/>
            <a:r>
              <a:rPr lang="en-US" dirty="0" smtClean="0"/>
              <a:t>Unload data when item leaves screen</a:t>
            </a:r>
          </a:p>
          <a:p>
            <a:pPr lvl="2"/>
            <a:r>
              <a:rPr lang="en-US" dirty="0" smtClean="0"/>
              <a:t>Cancel load if item leaves screen before data is loaded</a:t>
            </a:r>
          </a:p>
          <a:p>
            <a:endParaRPr lang="en-US" dirty="0" smtClean="0"/>
          </a:p>
          <a:p>
            <a:r>
              <a:rPr lang="en-US" dirty="0" smtClean="0"/>
              <a:t>Demo: Hex 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4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UI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IScrollInfo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Take control of your own scrolling behavior</a:t>
            </a:r>
          </a:p>
          <a:p>
            <a:pPr lvl="1"/>
            <a:r>
              <a:rPr lang="en-US" dirty="0" smtClean="0"/>
              <a:t>Concepts: Extent, Viewport, Offset</a:t>
            </a:r>
          </a:p>
          <a:p>
            <a:r>
              <a:rPr lang="en-US" dirty="0" err="1" smtClean="0"/>
              <a:t>IItemContainerGenerator</a:t>
            </a:r>
            <a:endParaRPr lang="en-US" dirty="0" smtClean="0"/>
          </a:p>
          <a:p>
            <a:pPr lvl="1"/>
            <a:r>
              <a:rPr lang="en-US" dirty="0" smtClean="0"/>
              <a:t>Correlate view-model items to </a:t>
            </a:r>
            <a:r>
              <a:rPr lang="en-US" dirty="0" err="1" smtClean="0"/>
              <a:t>UIElements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MeasureOverride</a:t>
            </a:r>
            <a:r>
              <a:rPr lang="en-US" dirty="0" smtClean="0"/>
              <a:t> to realize/virtualize elements</a:t>
            </a:r>
          </a:p>
          <a:p>
            <a:endParaRPr lang="en-US" dirty="0" smtClean="0"/>
          </a:p>
          <a:p>
            <a:r>
              <a:rPr lang="en-US" dirty="0" smtClean="0"/>
              <a:t>Demo: </a:t>
            </a:r>
            <a:r>
              <a:rPr lang="en-US" dirty="0" err="1" smtClean="0"/>
              <a:t>VirtualizingZoomPanel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Find the “3%” with a profiler</a:t>
            </a:r>
          </a:p>
          <a:p>
            <a:r>
              <a:rPr lang="en-US" dirty="0" smtClean="0"/>
              <a:t>Sampling mode</a:t>
            </a:r>
          </a:p>
          <a:p>
            <a:pPr lvl="1"/>
            <a:r>
              <a:rPr lang="en-US" dirty="0" smtClean="0"/>
              <a:t>Accurate in terms of time spent</a:t>
            </a:r>
          </a:p>
          <a:p>
            <a:pPr lvl="1"/>
            <a:r>
              <a:rPr lang="en-US" dirty="0" smtClean="0"/>
              <a:t>Resolution limited to sampling frequency (e.g. 15ms)</a:t>
            </a:r>
          </a:p>
          <a:p>
            <a:r>
              <a:rPr lang="en-US" dirty="0" smtClean="0"/>
              <a:t>Tracing mode</a:t>
            </a:r>
          </a:p>
          <a:p>
            <a:pPr lvl="1"/>
            <a:r>
              <a:rPr lang="en-US" dirty="0" smtClean="0"/>
              <a:t>Captures # of times methods are run</a:t>
            </a:r>
          </a:p>
          <a:p>
            <a:pPr lvl="1"/>
            <a:r>
              <a:rPr lang="en-US" dirty="0" smtClean="0"/>
              <a:t>Not accurate in terms of time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Demo with </a:t>
            </a:r>
            <a:r>
              <a:rPr lang="en-US" dirty="0" err="1" smtClean="0"/>
              <a:t>dotTrace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65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Sorting/Filtering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ObservableCollection</a:t>
            </a:r>
            <a:r>
              <a:rPr lang="en-US" dirty="0" smtClean="0"/>
              <a:t> efficiently</a:t>
            </a:r>
          </a:p>
          <a:p>
            <a:pPr lvl="1"/>
            <a:r>
              <a:rPr lang="en-US" dirty="0" smtClean="0"/>
              <a:t>Avoid adding/removing many items</a:t>
            </a:r>
          </a:p>
          <a:p>
            <a:pPr lvl="1"/>
            <a:r>
              <a:rPr lang="en-US" dirty="0" smtClean="0"/>
              <a:t>Swapping the whole list is okay with virtualization</a:t>
            </a:r>
          </a:p>
          <a:p>
            <a:pPr lvl="2"/>
            <a:r>
              <a:rPr lang="en-US" dirty="0" smtClean="0"/>
              <a:t>But consider List instead</a:t>
            </a:r>
          </a:p>
          <a:p>
            <a:r>
              <a:rPr lang="en-US" dirty="0" err="1" smtClean="0"/>
              <a:t>CollectionViewSource</a:t>
            </a:r>
            <a:r>
              <a:rPr lang="en-US" dirty="0" smtClean="0"/>
              <a:t> can sort/filter at View level</a:t>
            </a:r>
          </a:p>
          <a:p>
            <a:endParaRPr lang="en-US" dirty="0" smtClean="0"/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8527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Startu</a:t>
            </a:r>
            <a:r>
              <a:rPr lang="en-US" dirty="0"/>
              <a:t>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Launching with no data cached from disk</a:t>
            </a:r>
          </a:p>
          <a:p>
            <a:r>
              <a:rPr lang="en-US" dirty="0" smtClean="0"/>
              <a:t>Bottleneck is nearly always I/O</a:t>
            </a:r>
          </a:p>
          <a:p>
            <a:r>
              <a:rPr lang="en-US" dirty="0" smtClean="0"/>
              <a:t>Profiling is unhelpful</a:t>
            </a:r>
          </a:p>
          <a:p>
            <a:pPr lvl="1"/>
            <a:r>
              <a:rPr lang="en-US" dirty="0" smtClean="0"/>
              <a:t>Resort to logging</a:t>
            </a:r>
          </a:p>
          <a:p>
            <a:pPr lvl="1"/>
            <a:r>
              <a:rPr lang="en-US" dirty="0" smtClean="0"/>
              <a:t>Disable </a:t>
            </a:r>
            <a:r>
              <a:rPr lang="en-US" dirty="0" err="1" smtClean="0"/>
              <a:t>Superfetch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Do less disk I/O</a:t>
            </a:r>
          </a:p>
          <a:p>
            <a:pPr lvl="1"/>
            <a:r>
              <a:rPr lang="en-US" dirty="0" smtClean="0"/>
              <a:t>Read less data</a:t>
            </a:r>
          </a:p>
          <a:p>
            <a:pPr lvl="1"/>
            <a:r>
              <a:rPr lang="en-US" dirty="0" smtClean="0"/>
              <a:t>Load fewer assemblies</a:t>
            </a:r>
          </a:p>
          <a:p>
            <a:endParaRPr lang="en-US" dirty="0"/>
          </a:p>
          <a:p>
            <a:r>
              <a:rPr lang="en-US" dirty="0" smtClean="0"/>
              <a:t>…or buy all your customers a SSD!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different serialization </a:t>
            </a:r>
            <a:r>
              <a:rPr lang="en-US" dirty="0" smtClean="0"/>
              <a:t>format when loading data is slow</a:t>
            </a:r>
          </a:p>
          <a:p>
            <a:pPr lvl="1"/>
            <a:r>
              <a:rPr lang="en-US" dirty="0" smtClean="0"/>
              <a:t>XML and JSON are convenient but slow and big</a:t>
            </a:r>
          </a:p>
          <a:p>
            <a:r>
              <a:rPr lang="en-US" dirty="0" smtClean="0"/>
              <a:t>Some options</a:t>
            </a:r>
          </a:p>
          <a:p>
            <a:pPr lvl="2"/>
            <a:r>
              <a:rPr lang="en-US" dirty="0"/>
              <a:t>Protocol Buffers (</a:t>
            </a:r>
            <a:r>
              <a:rPr lang="en-US" dirty="0" err="1"/>
              <a:t>protobuf</a:t>
            </a:r>
            <a:r>
              <a:rPr lang="en-US" dirty="0"/>
              <a:t>-net)</a:t>
            </a:r>
          </a:p>
          <a:p>
            <a:pPr lvl="2"/>
            <a:r>
              <a:rPr lang="en-US" dirty="0" smtClean="0"/>
              <a:t>CSV</a:t>
            </a:r>
          </a:p>
          <a:p>
            <a:pPr lvl="2"/>
            <a:r>
              <a:rPr lang="en-US" dirty="0" smtClean="0"/>
              <a:t>.NET </a:t>
            </a:r>
            <a:r>
              <a:rPr lang="en-US" dirty="0" err="1" smtClean="0"/>
              <a:t>BinaryFormatter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http://code.google.com/p/protobuf-net/wiki/Performance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215" y="4343400"/>
            <a:ext cx="37719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35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Gallimaufry…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Cache Expression Trees</a:t>
            </a:r>
          </a:p>
          <a:p>
            <a:r>
              <a:rPr lang="en-US" smtClean="0"/>
              <a:t>Application </a:t>
            </a:r>
            <a:r>
              <a:rPr lang="en-US" dirty="0" smtClean="0"/>
              <a:t>vs. Local Resource Dictionaries</a:t>
            </a:r>
          </a:p>
          <a:p>
            <a:pPr lvl="1"/>
            <a:r>
              <a:rPr lang="en-US" dirty="0" smtClean="0"/>
              <a:t>Balance startup hit vs. every-time hit</a:t>
            </a:r>
          </a:p>
          <a:p>
            <a:r>
              <a:rPr lang="en-US" dirty="0" smtClean="0"/>
              <a:t>Test Database - make it large enough</a:t>
            </a:r>
          </a:p>
          <a:p>
            <a:r>
              <a:rPr lang="en-US" dirty="0" smtClean="0"/>
              <a:t>WPF Performance Suite</a:t>
            </a:r>
          </a:p>
          <a:p>
            <a:pPr lvl="1"/>
            <a:r>
              <a:rPr lang="en-US" dirty="0" smtClean="0"/>
              <a:t>Demo with </a:t>
            </a:r>
            <a:r>
              <a:rPr lang="en-US" dirty="0" err="1" smtClean="0"/>
              <a:t>VirtualizingZoomablePanel</a:t>
            </a:r>
            <a:endParaRPr lang="en-US" dirty="0" smtClean="0"/>
          </a:p>
          <a:p>
            <a:r>
              <a:rPr lang="en-US" dirty="0" smtClean="0"/>
              <a:t>Read this: </a:t>
            </a:r>
            <a:r>
              <a:rPr lang="en-US" u="sng" dirty="0" smtClean="0">
                <a:hlinkClick r:id="rId2"/>
              </a:rPr>
              <a:t>developer.yahoo.com/performance/rules.html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448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slow </a:t>
            </a:r>
            <a:r>
              <a:rPr lang="en-US" dirty="0"/>
              <a:t>in your app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Thanks!!!</a:t>
            </a:r>
          </a:p>
          <a:p>
            <a:pPr lvl="1"/>
            <a:r>
              <a:rPr lang="en-US" dirty="0" smtClean="0"/>
              <a:t>To Scott for letting me blather…</a:t>
            </a:r>
          </a:p>
          <a:p>
            <a:pPr lvl="1"/>
            <a:r>
              <a:rPr lang="en-US" dirty="0" smtClean="0"/>
              <a:t>To you for coming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Thanks for Coming!</a:t>
            </a:r>
          </a:p>
          <a:p>
            <a:r>
              <a:rPr lang="en-US" dirty="0" smtClean="0"/>
              <a:t>Thanks Scott!</a:t>
            </a:r>
          </a:p>
          <a:p>
            <a:r>
              <a:rPr lang="en-US" dirty="0" smtClean="0"/>
              <a:t>About Me:</a:t>
            </a:r>
          </a:p>
          <a:p>
            <a:pPr lvl="1"/>
            <a:r>
              <a:rPr lang="en-US" dirty="0" smtClean="0"/>
              <a:t>Senior Consultant with ILM Professional Services</a:t>
            </a:r>
          </a:p>
          <a:p>
            <a:pPr lvl="1"/>
            <a:r>
              <a:rPr lang="en-US" dirty="0" smtClean="0"/>
              <a:t>Worked with WPF for 4+ years</a:t>
            </a:r>
          </a:p>
          <a:p>
            <a:r>
              <a:rPr lang="en-US" dirty="0" smtClean="0"/>
              <a:t>About this talk:</a:t>
            </a:r>
          </a:p>
          <a:p>
            <a:pPr lvl="1"/>
            <a:r>
              <a:rPr lang="en-US" dirty="0" smtClean="0"/>
              <a:t>General philosophy/approaches</a:t>
            </a:r>
          </a:p>
          <a:p>
            <a:pPr lvl="1"/>
            <a:r>
              <a:rPr lang="en-US" dirty="0" smtClean="0"/>
              <a:t>Dig into code-level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Knuth Quote…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52578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“Premature </a:t>
            </a:r>
            <a:r>
              <a:rPr lang="en-US" i="1" dirty="0"/>
              <a:t>optimization is the root of all </a:t>
            </a:r>
            <a:r>
              <a:rPr lang="en-US" i="1" dirty="0" smtClean="0"/>
              <a:t>evil.” – Donald Knuth</a:t>
            </a:r>
          </a:p>
          <a:p>
            <a:endParaRPr lang="en-US" dirty="0" smtClean="0"/>
          </a:p>
          <a:p>
            <a:r>
              <a:rPr lang="en-US" dirty="0" smtClean="0"/>
              <a:t>Correctness is more important</a:t>
            </a:r>
          </a:p>
          <a:p>
            <a:r>
              <a:rPr lang="en-US" dirty="0" smtClean="0"/>
              <a:t>Maintainability is more important</a:t>
            </a:r>
          </a:p>
          <a:p>
            <a:r>
              <a:rPr lang="en-US" dirty="0" smtClean="0"/>
              <a:t>Modern CPUs are incredibly fast</a:t>
            </a:r>
          </a:p>
          <a:p>
            <a:r>
              <a:rPr lang="en-US" dirty="0" smtClean="0"/>
              <a:t>“Premature”…so we optimize later</a:t>
            </a:r>
          </a:p>
          <a:p>
            <a:pPr lvl="1"/>
            <a:r>
              <a:rPr lang="en-US" b="1" dirty="0" smtClean="0"/>
              <a:t>But when is “later”???</a:t>
            </a:r>
          </a:p>
          <a:p>
            <a:pPr lvl="2"/>
            <a:r>
              <a:rPr lang="en-US" dirty="0" smtClean="0"/>
              <a:t>After we tell the PM that we’re done?</a:t>
            </a:r>
          </a:p>
          <a:p>
            <a:pPr lvl="2"/>
            <a:r>
              <a:rPr lang="en-US" dirty="0" smtClean="0"/>
              <a:t>After the slow code has been tested by QA?</a:t>
            </a:r>
          </a:p>
        </p:txBody>
      </p:sp>
      <p:pic>
        <p:nvPicPr>
          <p:cNvPr id="1026" name="Picture 2" descr="http://www.google.com/url?source=imglanding&amp;ct=img&amp;q=http://www-cs-faculty.stanford.edu/~uno/don.gif&amp;sa=X&amp;ei=Iqj4T_S3KMjBrQGDxr2LCQ&amp;ved=0CAkQ8wc&amp;usg=AFQjCNHj6DLMSr3jZonx5ti4wDCpbDRU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71600"/>
            <a:ext cx="13335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96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Knuth Quote…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77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“We </a:t>
            </a:r>
            <a:r>
              <a:rPr lang="en-US" i="1" dirty="0" smtClean="0"/>
              <a:t>should</a:t>
            </a:r>
            <a:r>
              <a:rPr lang="en-US" dirty="0" smtClean="0"/>
              <a:t> forget about small efficiencies, say about 97% of the time: premature optimization is the root of all evil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Yet we should not pass up our opportunities in that critical 3%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/>
              <a:t>Today’s talk: know your 3% and how to fix it</a:t>
            </a:r>
            <a:endParaRPr lang="en-US" dirty="0"/>
          </a:p>
        </p:txBody>
      </p:sp>
      <p:pic>
        <p:nvPicPr>
          <p:cNvPr id="1026" name="Picture 2" descr="http://www.google.com/url?source=imglanding&amp;ct=img&amp;q=http://www-cs-faculty.stanford.edu/~uno/don.gif&amp;sa=X&amp;ei=Iqj4T_S3KMjBrQGDxr2LCQ&amp;ved=0CAkQ8wc&amp;usg=AFQjCNHj6DLMSr3jZonx5ti4wDCpbDRU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71600"/>
            <a:ext cx="13335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4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Poll: preferred Windows web browser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09092"/>
            <a:ext cx="41624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8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Fast is “Fast”?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0.1 </a:t>
            </a:r>
            <a:r>
              <a:rPr lang="en-US" dirty="0"/>
              <a:t>seconds or </a:t>
            </a:r>
            <a:r>
              <a:rPr lang="en-US" dirty="0" smtClean="0"/>
              <a:t>less: </a:t>
            </a:r>
            <a:r>
              <a:rPr lang="en-US" b="1" dirty="0" smtClean="0"/>
              <a:t>instantaneous</a:t>
            </a:r>
          </a:p>
          <a:p>
            <a:pPr lvl="1"/>
            <a:r>
              <a:rPr lang="en-US" dirty="0" smtClean="0"/>
              <a:t>Desktop </a:t>
            </a:r>
            <a:r>
              <a:rPr lang="en-US" dirty="0"/>
              <a:t>app will feel </a:t>
            </a:r>
            <a:r>
              <a:rPr lang="en-US" dirty="0" smtClean="0"/>
              <a:t>fast</a:t>
            </a:r>
          </a:p>
          <a:p>
            <a:r>
              <a:rPr lang="en-US" dirty="0" smtClean="0"/>
              <a:t>1 </a:t>
            </a:r>
            <a:r>
              <a:rPr lang="en-US" dirty="0"/>
              <a:t>second or </a:t>
            </a:r>
            <a:r>
              <a:rPr lang="en-US" dirty="0" smtClean="0"/>
              <a:t>less: </a:t>
            </a:r>
            <a:r>
              <a:rPr lang="en-US" b="1" dirty="0" smtClean="0"/>
              <a:t>responsive</a:t>
            </a:r>
          </a:p>
          <a:p>
            <a:pPr lvl="1"/>
            <a:r>
              <a:rPr lang="en-US" dirty="0" smtClean="0"/>
              <a:t>Website will feel fast</a:t>
            </a:r>
          </a:p>
          <a:p>
            <a:pPr lvl="1"/>
            <a:r>
              <a:rPr lang="en-US" dirty="0" smtClean="0"/>
              <a:t>Desktop app will feel slow</a:t>
            </a:r>
          </a:p>
          <a:p>
            <a:r>
              <a:rPr lang="en-US" dirty="0" smtClean="0"/>
              <a:t>10 </a:t>
            </a:r>
            <a:r>
              <a:rPr lang="en-US" dirty="0"/>
              <a:t>seconds or </a:t>
            </a:r>
            <a:r>
              <a:rPr lang="en-US" dirty="0" smtClean="0"/>
              <a:t>more: </a:t>
            </a:r>
            <a:r>
              <a:rPr lang="en-US" b="1" dirty="0" smtClean="0"/>
              <a:t>slow</a:t>
            </a:r>
            <a:endParaRPr lang="en-US" dirty="0"/>
          </a:p>
          <a:p>
            <a:pPr lvl="1"/>
            <a:r>
              <a:rPr lang="en-US" dirty="0" smtClean="0"/>
              <a:t>Users </a:t>
            </a:r>
            <a:r>
              <a:rPr lang="en-US" dirty="0"/>
              <a:t>will </a:t>
            </a:r>
            <a:r>
              <a:rPr lang="en-US" dirty="0" smtClean="0"/>
              <a:t>stop using the app or complain</a:t>
            </a:r>
          </a:p>
          <a:p>
            <a:r>
              <a:rPr lang="en-US" dirty="0" smtClean="0"/>
              <a:t>30ms or less: </a:t>
            </a:r>
            <a:r>
              <a:rPr lang="en-US" b="1" dirty="0" err="1" smtClean="0"/>
              <a:t>animatable</a:t>
            </a:r>
            <a:endParaRPr lang="en-US" b="1" dirty="0" smtClean="0"/>
          </a:p>
          <a:p>
            <a:r>
              <a:rPr lang="en-US" dirty="0" smtClean="0"/>
              <a:t>Consider your target hardware!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65125"/>
          </a:xfrm>
        </p:spPr>
        <p:txBody>
          <a:bodyPr/>
          <a:lstStyle/>
          <a:p>
            <a:r>
              <a:rPr lang="en-US" u="sng" smtClean="0">
                <a:hlinkClick r:id="rId3"/>
              </a:rPr>
              <a:t>http://www.useit.com/papers/responsetime.html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9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Perceived Performance (i.e. cheating)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Use animations</a:t>
            </a:r>
          </a:p>
          <a:p>
            <a:pPr lvl="1"/>
            <a:r>
              <a:rPr lang="en-US" dirty="0" smtClean="0"/>
              <a:t>“Transition” animations of 100-250ms </a:t>
            </a:r>
          </a:p>
          <a:p>
            <a:pPr lvl="1"/>
            <a:r>
              <a:rPr lang="en-US" dirty="0" smtClean="0"/>
              <a:t>“Wait” animations of a couple seconds</a:t>
            </a:r>
          </a:p>
          <a:p>
            <a:r>
              <a:rPr lang="en-US" dirty="0" smtClean="0"/>
              <a:t>Progressive loading</a:t>
            </a:r>
          </a:p>
          <a:p>
            <a:pPr lvl="1"/>
            <a:r>
              <a:rPr lang="en-US" dirty="0" smtClean="0"/>
              <a:t>Update screen as data is loaded</a:t>
            </a:r>
          </a:p>
          <a:p>
            <a:pPr lvl="1"/>
            <a:r>
              <a:rPr lang="en-US" dirty="0" smtClean="0"/>
              <a:t>Lazy-load data once it needs to be on the screen</a:t>
            </a:r>
          </a:p>
          <a:p>
            <a:r>
              <a:rPr lang="en-US" dirty="0" smtClean="0"/>
              <a:t>Perform write operations in the background</a:t>
            </a:r>
          </a:p>
          <a:p>
            <a:pPr lvl="1"/>
            <a:r>
              <a:rPr lang="en-US" dirty="0" smtClean="0"/>
              <a:t>Don’t make the user wait just to click “OK”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4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off the UI thread!!!</a:t>
            </a:r>
          </a:p>
          <a:p>
            <a:pPr lvl="1"/>
            <a:r>
              <a:rPr lang="en-US" dirty="0" smtClean="0"/>
              <a:t>Web service calls</a:t>
            </a:r>
          </a:p>
          <a:p>
            <a:pPr lvl="1"/>
            <a:r>
              <a:rPr lang="en-US" dirty="0" smtClean="0"/>
              <a:t>Database access</a:t>
            </a:r>
          </a:p>
          <a:p>
            <a:pPr lvl="1"/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Device connectivity</a:t>
            </a:r>
          </a:p>
          <a:p>
            <a:pPr lvl="1"/>
            <a:r>
              <a:rPr lang="en-US" dirty="0" smtClean="0"/>
              <a:t>Number crunching</a:t>
            </a:r>
            <a:endParaRPr lang="en-US" dirty="0"/>
          </a:p>
          <a:p>
            <a:pPr lvl="1"/>
            <a:r>
              <a:rPr lang="en-US" dirty="0" smtClean="0"/>
              <a:t>Anything that may exceed “instantaneous”!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WinRT</a:t>
            </a:r>
            <a:r>
              <a:rPr lang="en-US" dirty="0" smtClean="0"/>
              <a:t> – API is </a:t>
            </a:r>
            <a:r>
              <a:rPr lang="en-US" dirty="0" err="1" smtClean="0"/>
              <a:t>async</a:t>
            </a:r>
            <a:r>
              <a:rPr lang="en-US" dirty="0" smtClean="0"/>
              <a:t> for all such operations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4085492" cy="315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8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Parallel Library (.NET 4)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/ Await (.NET 4.5, </a:t>
            </a:r>
            <a:r>
              <a:rPr lang="en-US" dirty="0" err="1" smtClean="0"/>
              <a:t>WinRT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Reactive Extensions (Rx) (.NET 3.5, SL4, WP7)</a:t>
            </a:r>
          </a:p>
          <a:p>
            <a:r>
              <a:rPr lang="en-US" dirty="0" smtClean="0"/>
              <a:t>Old-school multithreading:</a:t>
            </a:r>
          </a:p>
          <a:p>
            <a:pPr lvl="1"/>
            <a:r>
              <a:rPr lang="en-US" dirty="0" err="1" smtClean="0"/>
              <a:t>BackgroundWorker</a:t>
            </a:r>
            <a:endParaRPr lang="en-US" dirty="0"/>
          </a:p>
          <a:p>
            <a:pPr lvl="1"/>
            <a:r>
              <a:rPr lang="en-US" dirty="0" err="1" smtClean="0"/>
              <a:t>ThreadPool.QueueUserWorkItem</a:t>
            </a:r>
            <a:endParaRPr lang="en-US" dirty="0" smtClean="0"/>
          </a:p>
          <a:p>
            <a:pPr lvl="1"/>
            <a:r>
              <a:rPr lang="en-US" dirty="0" err="1" smtClean="0"/>
              <a:t>Delegate.BeginInvoke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799</Words>
  <Application>Microsoft Office PowerPoint</Application>
  <PresentationFormat>On-screen Show (4:3)</PresentationFormat>
  <Paragraphs>169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Performance Tips for WPF</vt:lpstr>
      <vt:lpstr>About Me</vt:lpstr>
      <vt:lpstr>Obligatory Knuth Quote…</vt:lpstr>
      <vt:lpstr>The Complete Knuth Quote…</vt:lpstr>
      <vt:lpstr>Web Browser Usage</vt:lpstr>
      <vt:lpstr>How Fast is “Fast”?</vt:lpstr>
      <vt:lpstr>Perceived Performance (i.e. cheating)</vt:lpstr>
      <vt:lpstr>Multithreading</vt:lpstr>
      <vt:lpstr>Multithreading techniques</vt:lpstr>
      <vt:lpstr>UI Virtualization</vt:lpstr>
      <vt:lpstr>Data Virtualization</vt:lpstr>
      <vt:lpstr>Implementing UI Virtualization</vt:lpstr>
      <vt:lpstr>Profiling</vt:lpstr>
      <vt:lpstr>Sorting/Filtering Lists</vt:lpstr>
      <vt:lpstr>Cold Startup</vt:lpstr>
      <vt:lpstr>Serialization Formats</vt:lpstr>
      <vt:lpstr>Gallimaufry…</vt:lpstr>
      <vt:lpstr>Closing Thoughts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Tips for WPF</dc:title>
  <dc:creator>Joe</dc:creator>
  <cp:lastModifiedBy>Joe</cp:lastModifiedBy>
  <cp:revision>43</cp:revision>
  <dcterms:created xsi:type="dcterms:W3CDTF">2012-07-07T21:17:17Z</dcterms:created>
  <dcterms:modified xsi:type="dcterms:W3CDTF">2012-07-16T11:33:02Z</dcterms:modified>
</cp:coreProperties>
</file>