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736" y="-480"/>
      </p:cViewPr>
      <p:guideLst>
        <p:guide orient="horz" pos="2304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72457"/>
            <a:ext cx="15544800" cy="1568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145280"/>
            <a:ext cx="1280160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CBE-27F0-AE4D-9C59-4DBB758A3D82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CBE-27F0-AE4D-9C59-4DBB758A3D82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0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292951"/>
            <a:ext cx="8229600" cy="62416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292951"/>
            <a:ext cx="24384000" cy="62416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CBE-27F0-AE4D-9C59-4DBB758A3D82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3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CBE-27F0-AE4D-9C59-4DBB758A3D82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2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4700696"/>
            <a:ext cx="15544800" cy="14528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3100497"/>
            <a:ext cx="15544800" cy="1600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CBE-27F0-AE4D-9C59-4DBB758A3D82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7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706883"/>
            <a:ext cx="1630680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40400" y="1706883"/>
            <a:ext cx="1630680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CBE-27F0-AE4D-9C59-4DBB758A3D82}" type="datetimeFigureOut">
              <a:rPr lang="en-US" smtClean="0"/>
              <a:t>3/16/15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9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2947"/>
            <a:ext cx="1645920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37453"/>
            <a:ext cx="8080376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319867"/>
            <a:ext cx="8080376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1637453"/>
            <a:ext cx="8083550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2319867"/>
            <a:ext cx="8083550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CBE-27F0-AE4D-9C59-4DBB758A3D82}" type="datetimeFigureOut">
              <a:rPr lang="en-US" smtClean="0"/>
              <a:t>3/16/15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0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CBE-27F0-AE4D-9C59-4DBB758A3D82}" type="datetimeFigureOut">
              <a:rPr lang="en-US" smtClean="0"/>
              <a:t>3/16/15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CBE-27F0-AE4D-9C59-4DBB758A3D82}" type="datetimeFigureOut">
              <a:rPr lang="en-US" smtClean="0"/>
              <a:t>3/16/15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91254"/>
            <a:ext cx="6016626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291256"/>
            <a:ext cx="10223500" cy="62433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530776"/>
            <a:ext cx="6016626" cy="50038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CBE-27F0-AE4D-9C59-4DBB758A3D82}" type="datetimeFigureOut">
              <a:rPr lang="en-US" smtClean="0"/>
              <a:t>3/16/15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9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5120641"/>
            <a:ext cx="10972800" cy="604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653626"/>
            <a:ext cx="1097280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5725162"/>
            <a:ext cx="10972800" cy="8585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CBE-27F0-AE4D-9C59-4DBB758A3D82}" type="datetimeFigureOut">
              <a:rPr lang="en-US" smtClean="0"/>
              <a:t>3/16/15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9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92947"/>
            <a:ext cx="164592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06883"/>
            <a:ext cx="16459200" cy="482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780110"/>
            <a:ext cx="4267200" cy="389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B9CBE-27F0-AE4D-9C59-4DBB758A3D82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780110"/>
            <a:ext cx="5791200" cy="389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6780110"/>
            <a:ext cx="4267200" cy="389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6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Straight Connector 174"/>
          <p:cNvCxnSpPr/>
          <p:nvPr/>
        </p:nvCxnSpPr>
        <p:spPr>
          <a:xfrm flipV="1">
            <a:off x="541327" y="2379168"/>
            <a:ext cx="17167557" cy="17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V="1">
            <a:off x="541327" y="4964399"/>
            <a:ext cx="17167557" cy="17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4024746" y="160996"/>
            <a:ext cx="0" cy="6916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4096298" y="885829"/>
            <a:ext cx="13612586" cy="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4105594" y="1682197"/>
            <a:ext cx="13603290" cy="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4105594" y="160996"/>
            <a:ext cx="4874062" cy="57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4105594" y="214662"/>
            <a:ext cx="487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Slab Allocator + buddy system Allocator</a:t>
            </a:r>
            <a:endParaRPr lang="en-US" sz="2000" dirty="0"/>
          </a:p>
        </p:txBody>
      </p:sp>
      <p:sp>
        <p:nvSpPr>
          <p:cNvPr id="182" name="Rectangle 181"/>
          <p:cNvSpPr/>
          <p:nvPr/>
        </p:nvSpPr>
        <p:spPr>
          <a:xfrm>
            <a:off x="15439075" y="160996"/>
            <a:ext cx="814251" cy="57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3" name="Rectangle 182"/>
          <p:cNvSpPr/>
          <p:nvPr/>
        </p:nvSpPr>
        <p:spPr>
          <a:xfrm>
            <a:off x="9401018" y="1020325"/>
            <a:ext cx="2466530" cy="57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/>
          <p:cNvSpPr txBox="1"/>
          <p:nvPr/>
        </p:nvSpPr>
        <p:spPr>
          <a:xfrm>
            <a:off x="9330267" y="1073991"/>
            <a:ext cx="2537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Page Table validations</a:t>
            </a:r>
            <a:endParaRPr lang="en-US" sz="2000" dirty="0"/>
          </a:p>
        </p:txBody>
      </p:sp>
      <p:sp>
        <p:nvSpPr>
          <p:cNvPr id="185" name="Rectangle 184"/>
          <p:cNvSpPr/>
          <p:nvPr/>
        </p:nvSpPr>
        <p:spPr>
          <a:xfrm>
            <a:off x="12874487" y="1020325"/>
            <a:ext cx="2127368" cy="57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12874488" y="1073991"/>
            <a:ext cx="2127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DMA Preventions</a:t>
            </a:r>
            <a:endParaRPr lang="en-US" sz="2000" dirty="0"/>
          </a:p>
        </p:txBody>
      </p:sp>
      <p:sp>
        <p:nvSpPr>
          <p:cNvPr id="187" name="Rectangle 186"/>
          <p:cNvSpPr/>
          <p:nvPr/>
        </p:nvSpPr>
        <p:spPr>
          <a:xfrm>
            <a:off x="13453099" y="1766768"/>
            <a:ext cx="965940" cy="57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13453098" y="1689360"/>
            <a:ext cx="965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IOTLB </a:t>
            </a:r>
          </a:p>
          <a:p>
            <a:pPr algn="ctr"/>
            <a:r>
              <a:rPr lang="en-US" sz="2000" dirty="0" smtClean="0"/>
              <a:t>Flushes</a:t>
            </a:r>
            <a:endParaRPr lang="en-US" sz="2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541327" y="885831"/>
            <a:ext cx="2914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(a) Baseline – page table allocation</a:t>
            </a:r>
            <a:endParaRPr lang="en-US" sz="20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16677033" y="214662"/>
            <a:ext cx="811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Guest</a:t>
            </a:r>
            <a:endParaRPr lang="en-US" sz="2000" b="1" dirty="0"/>
          </a:p>
        </p:txBody>
      </p:sp>
      <p:sp>
        <p:nvSpPr>
          <p:cNvPr id="191" name="TextBox 190"/>
          <p:cNvSpPr txBox="1"/>
          <p:nvPr/>
        </p:nvSpPr>
        <p:spPr>
          <a:xfrm>
            <a:off x="16677033" y="1086300"/>
            <a:ext cx="811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Host</a:t>
            </a:r>
            <a:endParaRPr lang="en-US" sz="2000" b="1" dirty="0"/>
          </a:p>
        </p:txBody>
      </p:sp>
      <p:sp>
        <p:nvSpPr>
          <p:cNvPr id="192" name="TextBox 191"/>
          <p:cNvSpPr txBox="1"/>
          <p:nvPr/>
        </p:nvSpPr>
        <p:spPr>
          <a:xfrm>
            <a:off x="16593752" y="1822786"/>
            <a:ext cx="1031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IOMMU</a:t>
            </a:r>
            <a:endParaRPr lang="en-US" sz="20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541327" y="3289518"/>
            <a:ext cx="2914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(b) Page Table Cache Enabled</a:t>
            </a:r>
            <a:endParaRPr lang="en-US" sz="2000" b="1" dirty="0"/>
          </a:p>
        </p:txBody>
      </p:sp>
      <p:sp>
        <p:nvSpPr>
          <p:cNvPr id="194" name="TextBox 193"/>
          <p:cNvSpPr txBox="1"/>
          <p:nvPr/>
        </p:nvSpPr>
        <p:spPr>
          <a:xfrm>
            <a:off x="541327" y="5716390"/>
            <a:ext cx="2914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(c) Fine-grained Validation Enabled </a:t>
            </a:r>
            <a:endParaRPr lang="en-US" sz="2000" b="1" dirty="0"/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4351435" y="614772"/>
            <a:ext cx="4372256" cy="0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9069594" y="614772"/>
            <a:ext cx="260673" cy="471528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12057135" y="1333172"/>
            <a:ext cx="660390" cy="0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13161446" y="1446433"/>
            <a:ext cx="218631" cy="643467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V="1">
            <a:off x="14508978" y="1380068"/>
            <a:ext cx="362735" cy="709832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V="1">
            <a:off x="15050940" y="733428"/>
            <a:ext cx="303373" cy="613811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V="1">
            <a:off x="15540675" y="460135"/>
            <a:ext cx="634905" cy="1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9524826" y="1485572"/>
            <a:ext cx="2269242" cy="838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4100529" y="3366599"/>
            <a:ext cx="13612586" cy="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4109825" y="4162967"/>
            <a:ext cx="13603290" cy="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7683499" y="2481914"/>
            <a:ext cx="1300387" cy="816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>
            <a:off x="7683499" y="2441428"/>
            <a:ext cx="1300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Page Table Cache</a:t>
            </a:r>
            <a:endParaRPr lang="en-US" sz="2000" dirty="0"/>
          </a:p>
        </p:txBody>
      </p:sp>
      <p:sp>
        <p:nvSpPr>
          <p:cNvPr id="207" name="Rectangle 206"/>
          <p:cNvSpPr/>
          <p:nvPr/>
        </p:nvSpPr>
        <p:spPr>
          <a:xfrm>
            <a:off x="15443306" y="2641766"/>
            <a:ext cx="814251" cy="57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8" name="Rectangle 207"/>
          <p:cNvSpPr/>
          <p:nvPr/>
        </p:nvSpPr>
        <p:spPr>
          <a:xfrm>
            <a:off x="9405249" y="3501095"/>
            <a:ext cx="2466530" cy="57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9330267" y="3554761"/>
            <a:ext cx="254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Page Table validations</a:t>
            </a:r>
            <a:endParaRPr lang="en-US" sz="2000" dirty="0"/>
          </a:p>
        </p:txBody>
      </p:sp>
      <p:sp>
        <p:nvSpPr>
          <p:cNvPr id="210" name="Rectangle 209"/>
          <p:cNvSpPr/>
          <p:nvPr/>
        </p:nvSpPr>
        <p:spPr>
          <a:xfrm>
            <a:off x="12878718" y="3501095"/>
            <a:ext cx="2127368" cy="57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/>
          <p:cNvSpPr txBox="1"/>
          <p:nvPr/>
        </p:nvSpPr>
        <p:spPr>
          <a:xfrm>
            <a:off x="12878719" y="3554761"/>
            <a:ext cx="2127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DMA Preventions</a:t>
            </a:r>
            <a:endParaRPr lang="en-US" sz="2000" dirty="0"/>
          </a:p>
        </p:txBody>
      </p:sp>
      <p:sp>
        <p:nvSpPr>
          <p:cNvPr id="212" name="Rectangle 211"/>
          <p:cNvSpPr/>
          <p:nvPr/>
        </p:nvSpPr>
        <p:spPr>
          <a:xfrm>
            <a:off x="13457330" y="4247538"/>
            <a:ext cx="965940" cy="57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/>
          <p:cNvSpPr txBox="1"/>
          <p:nvPr/>
        </p:nvSpPr>
        <p:spPr>
          <a:xfrm>
            <a:off x="13457329" y="4170130"/>
            <a:ext cx="965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IOTLB </a:t>
            </a:r>
          </a:p>
          <a:p>
            <a:pPr algn="ctr"/>
            <a:r>
              <a:rPr lang="en-US" sz="2000" dirty="0" smtClean="0"/>
              <a:t>Flushes</a:t>
            </a:r>
            <a:endParaRPr lang="en-US" sz="2000" dirty="0"/>
          </a:p>
        </p:txBody>
      </p:sp>
      <p:sp>
        <p:nvSpPr>
          <p:cNvPr id="214" name="TextBox 213"/>
          <p:cNvSpPr txBox="1"/>
          <p:nvPr/>
        </p:nvSpPr>
        <p:spPr>
          <a:xfrm>
            <a:off x="16681264" y="2695432"/>
            <a:ext cx="811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Guest</a:t>
            </a:r>
            <a:endParaRPr lang="en-US" sz="2000" b="1" dirty="0"/>
          </a:p>
        </p:txBody>
      </p:sp>
      <p:sp>
        <p:nvSpPr>
          <p:cNvPr id="215" name="TextBox 214"/>
          <p:cNvSpPr txBox="1"/>
          <p:nvPr/>
        </p:nvSpPr>
        <p:spPr>
          <a:xfrm>
            <a:off x="16681264" y="3567070"/>
            <a:ext cx="811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Host</a:t>
            </a:r>
            <a:endParaRPr lang="en-US" sz="2000" b="1" dirty="0"/>
          </a:p>
        </p:txBody>
      </p:sp>
      <p:sp>
        <p:nvSpPr>
          <p:cNvPr id="216" name="TextBox 215"/>
          <p:cNvSpPr txBox="1"/>
          <p:nvPr/>
        </p:nvSpPr>
        <p:spPr>
          <a:xfrm>
            <a:off x="16597983" y="4303556"/>
            <a:ext cx="1031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IOMMU</a:t>
            </a:r>
            <a:endParaRPr lang="en-US" sz="2000" b="1" dirty="0"/>
          </a:p>
        </p:txBody>
      </p:sp>
      <p:cxnSp>
        <p:nvCxnSpPr>
          <p:cNvPr id="217" name="Straight Arrow Connector 216"/>
          <p:cNvCxnSpPr/>
          <p:nvPr/>
        </p:nvCxnSpPr>
        <p:spPr>
          <a:xfrm>
            <a:off x="7810501" y="3137876"/>
            <a:ext cx="1044423" cy="0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9073825" y="3095542"/>
            <a:ext cx="260673" cy="471528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12061366" y="3813942"/>
            <a:ext cx="660390" cy="0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13165677" y="3927203"/>
            <a:ext cx="218631" cy="643467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 flipV="1">
            <a:off x="14513209" y="3860838"/>
            <a:ext cx="362735" cy="709832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V="1">
            <a:off x="15055171" y="3214198"/>
            <a:ext cx="303373" cy="613811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 flipV="1">
            <a:off x="15544906" y="2940905"/>
            <a:ext cx="634905" cy="1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9529057" y="3966342"/>
            <a:ext cx="2269242" cy="838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V="1">
            <a:off x="4104760" y="5974371"/>
            <a:ext cx="13612586" cy="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4114056" y="6770739"/>
            <a:ext cx="13603290" cy="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7687730" y="5089686"/>
            <a:ext cx="1300387" cy="816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/>
          <p:cNvSpPr txBox="1"/>
          <p:nvPr/>
        </p:nvSpPr>
        <p:spPr>
          <a:xfrm>
            <a:off x="7687730" y="5049200"/>
            <a:ext cx="1300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Page Table Cache</a:t>
            </a:r>
            <a:endParaRPr lang="en-US" sz="2000" dirty="0"/>
          </a:p>
        </p:txBody>
      </p:sp>
      <p:sp>
        <p:nvSpPr>
          <p:cNvPr id="229" name="Rectangle 228"/>
          <p:cNvSpPr/>
          <p:nvPr/>
        </p:nvSpPr>
        <p:spPr>
          <a:xfrm>
            <a:off x="12420656" y="5249538"/>
            <a:ext cx="814251" cy="57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0" name="Rectangle 229"/>
          <p:cNvSpPr/>
          <p:nvPr/>
        </p:nvSpPr>
        <p:spPr>
          <a:xfrm>
            <a:off x="9409480" y="6108867"/>
            <a:ext cx="2466530" cy="57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/>
          <p:cNvSpPr txBox="1"/>
          <p:nvPr/>
        </p:nvSpPr>
        <p:spPr>
          <a:xfrm>
            <a:off x="9334498" y="6162533"/>
            <a:ext cx="254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Page Table validations</a:t>
            </a:r>
            <a:endParaRPr lang="en-US" sz="2000" dirty="0"/>
          </a:p>
        </p:txBody>
      </p:sp>
      <p:sp>
        <p:nvSpPr>
          <p:cNvPr id="232" name="TextBox 231"/>
          <p:cNvSpPr txBox="1"/>
          <p:nvPr/>
        </p:nvSpPr>
        <p:spPr>
          <a:xfrm>
            <a:off x="16685495" y="5303204"/>
            <a:ext cx="811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Guest</a:t>
            </a:r>
            <a:endParaRPr lang="en-US" sz="2000" b="1" dirty="0"/>
          </a:p>
        </p:txBody>
      </p:sp>
      <p:sp>
        <p:nvSpPr>
          <p:cNvPr id="233" name="TextBox 232"/>
          <p:cNvSpPr txBox="1"/>
          <p:nvPr/>
        </p:nvSpPr>
        <p:spPr>
          <a:xfrm>
            <a:off x="16685495" y="6174842"/>
            <a:ext cx="811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Host</a:t>
            </a:r>
            <a:endParaRPr lang="en-US" sz="2000" b="1" dirty="0"/>
          </a:p>
        </p:txBody>
      </p:sp>
      <p:sp>
        <p:nvSpPr>
          <p:cNvPr id="234" name="TextBox 233"/>
          <p:cNvSpPr txBox="1"/>
          <p:nvPr/>
        </p:nvSpPr>
        <p:spPr>
          <a:xfrm>
            <a:off x="16602214" y="6911328"/>
            <a:ext cx="1031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IOMMU</a:t>
            </a:r>
            <a:endParaRPr lang="en-US" sz="2000" b="1" dirty="0"/>
          </a:p>
        </p:txBody>
      </p:sp>
      <p:cxnSp>
        <p:nvCxnSpPr>
          <p:cNvPr id="235" name="Straight Arrow Connector 234"/>
          <p:cNvCxnSpPr/>
          <p:nvPr/>
        </p:nvCxnSpPr>
        <p:spPr>
          <a:xfrm>
            <a:off x="7814732" y="5745648"/>
            <a:ext cx="1044423" cy="0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>
            <a:off x="9078056" y="5703314"/>
            <a:ext cx="260673" cy="471528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 flipV="1">
            <a:off x="12522256" y="5548677"/>
            <a:ext cx="634905" cy="1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9533288" y="6574114"/>
            <a:ext cx="2269242" cy="838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flipV="1">
            <a:off x="12057135" y="5703314"/>
            <a:ext cx="303373" cy="613811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901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61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cylab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yunfeiyang</dc:creator>
  <cp:lastModifiedBy>yunfeiyang</cp:lastModifiedBy>
  <cp:revision>4</cp:revision>
  <dcterms:created xsi:type="dcterms:W3CDTF">2015-03-17T01:11:10Z</dcterms:created>
  <dcterms:modified xsi:type="dcterms:W3CDTF">2015-03-17T01:52:55Z</dcterms:modified>
</cp:coreProperties>
</file>