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8"/>
  </p:notesMasterIdLst>
  <p:handoutMasterIdLst>
    <p:handoutMasterId r:id="rId39"/>
  </p:handoutMasterIdLst>
  <p:sldIdLst>
    <p:sldId id="462" r:id="rId8"/>
    <p:sldId id="972" r:id="rId9"/>
    <p:sldId id="1004" r:id="rId10"/>
    <p:sldId id="1005" r:id="rId11"/>
    <p:sldId id="463" r:id="rId12"/>
    <p:sldId id="1006" r:id="rId13"/>
    <p:sldId id="1007" r:id="rId14"/>
    <p:sldId id="1008" r:id="rId15"/>
    <p:sldId id="1009" r:id="rId16"/>
    <p:sldId id="1010" r:id="rId17"/>
    <p:sldId id="1011" r:id="rId18"/>
    <p:sldId id="1013" r:id="rId19"/>
    <p:sldId id="1018" r:id="rId20"/>
    <p:sldId id="1019" r:id="rId21"/>
    <p:sldId id="1012" r:id="rId22"/>
    <p:sldId id="1020" r:id="rId23"/>
    <p:sldId id="1022" r:id="rId24"/>
    <p:sldId id="1021" r:id="rId25"/>
    <p:sldId id="1024" r:id="rId26"/>
    <p:sldId id="1023" r:id="rId27"/>
    <p:sldId id="1014" r:id="rId28"/>
    <p:sldId id="1030" r:id="rId29"/>
    <p:sldId id="1031" r:id="rId30"/>
    <p:sldId id="1025" r:id="rId31"/>
    <p:sldId id="1015" r:id="rId32"/>
    <p:sldId id="1017" r:id="rId33"/>
    <p:sldId id="1029" r:id="rId34"/>
    <p:sldId id="1027" r:id="rId35"/>
    <p:sldId id="1032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192" autoAdjust="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8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0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6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2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1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48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1.maven.org/maven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altLang="zh-CN" sz="6000"/>
              <a:t>Maven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概念模型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安装配置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Maven </a:t>
            </a:r>
            <a:r>
              <a:rPr lang="zh-CN" altLang="en-US">
                <a:solidFill>
                  <a:srgbClr val="C00000"/>
                </a:solidFill>
              </a:rPr>
              <a:t>基本使用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  <a:p>
            <a:r>
              <a:rPr kumimoji="1" lang="zh-CN" altLang="en-US"/>
              <a:t>依赖管理</a:t>
            </a:r>
          </a:p>
        </p:txBody>
      </p:sp>
    </p:spTree>
    <p:extLst>
      <p:ext uri="{BB962C8B-B14F-4D97-AF65-F5344CB8AC3E}">
        <p14:creationId xmlns:p14="http://schemas.microsoft.com/office/powerpoint/2010/main" val="199527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Maven </a:t>
            </a:r>
            <a:r>
              <a:rPr lang="zh-CN" altLang="en-US"/>
              <a:t>基本使用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240645" cy="1307419"/>
          </a:xfrm>
        </p:spPr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生命周期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基本使用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6AB767-CDFA-4A3A-ADAE-EF2759D98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 常用命令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8C54D-6DF5-4C5E-B7C7-2FD4A37C8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compile </a:t>
            </a:r>
            <a:r>
              <a:rPr lang="zh-CN" altLang="en-US"/>
              <a:t>：编译</a:t>
            </a:r>
            <a:endParaRPr lang="en-US" altLang="zh-CN"/>
          </a:p>
          <a:p>
            <a:r>
              <a:rPr lang="en-US" altLang="zh-CN"/>
              <a:t>clean</a:t>
            </a:r>
            <a:r>
              <a:rPr lang="zh-CN" altLang="en-US"/>
              <a:t>：清理</a:t>
            </a:r>
            <a:endParaRPr lang="en-US" altLang="zh-CN"/>
          </a:p>
          <a:p>
            <a:r>
              <a:rPr lang="en-US" altLang="zh-CN"/>
              <a:t>test</a:t>
            </a:r>
            <a:r>
              <a:rPr lang="zh-CN" altLang="en-US"/>
              <a:t>：测试</a:t>
            </a:r>
            <a:endParaRPr lang="en-US" altLang="zh-CN"/>
          </a:p>
          <a:p>
            <a:r>
              <a:rPr lang="en-US" altLang="zh-CN"/>
              <a:t>package</a:t>
            </a:r>
            <a:r>
              <a:rPr lang="zh-CN" altLang="en-US"/>
              <a:t>：打包</a:t>
            </a:r>
            <a:endParaRPr lang="en-US" altLang="zh-CN"/>
          </a:p>
          <a:p>
            <a:r>
              <a:rPr lang="en-US" altLang="zh-CN"/>
              <a:t>install</a:t>
            </a:r>
            <a:r>
              <a:rPr lang="zh-CN" altLang="en-US"/>
              <a:t>：安装</a:t>
            </a:r>
          </a:p>
        </p:txBody>
      </p:sp>
    </p:spTree>
    <p:extLst>
      <p:ext uri="{BB962C8B-B14F-4D97-AF65-F5344CB8AC3E}">
        <p14:creationId xmlns:p14="http://schemas.microsoft.com/office/powerpoint/2010/main" val="244716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基本使用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6AB767-CDFA-4A3A-ADAE-EF2759D98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 生命周期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8C54D-6DF5-4C5E-B7C7-2FD4A37C8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748057" cy="2059640"/>
          </a:xfrm>
        </p:spPr>
        <p:txBody>
          <a:bodyPr/>
          <a:lstStyle/>
          <a:p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Maven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构建项目生命周期描述的是一次构建过程经历经历了多少个事件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对项目构建的生命周期划分为</a:t>
            </a:r>
            <a:r>
              <a:rPr lang="en-US" altLang="zh-CN"/>
              <a:t>3</a:t>
            </a:r>
            <a:r>
              <a:rPr lang="zh-CN" altLang="en-US"/>
              <a:t>套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clean</a:t>
            </a:r>
            <a:r>
              <a:rPr lang="zh-CN" altLang="en-US"/>
              <a:t>：清理工作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default</a:t>
            </a:r>
            <a:r>
              <a:rPr lang="zh-CN" altLang="en-US"/>
              <a:t>：核心工作，例如编译，测试，打包，安装等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site</a:t>
            </a:r>
            <a:r>
              <a:rPr lang="zh-CN" altLang="en-US"/>
              <a:t>：产生报告，发布站点等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AED56975-1E06-413D-A54F-9508ED30E321}"/>
              </a:ext>
            </a:extLst>
          </p:cNvPr>
          <p:cNvSpPr txBox="1">
            <a:spLocks/>
          </p:cNvSpPr>
          <p:nvPr/>
        </p:nvSpPr>
        <p:spPr>
          <a:xfrm>
            <a:off x="1888348" y="4983866"/>
            <a:ext cx="59147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/>
              <a:t>clean</a:t>
            </a:r>
            <a:endParaRPr lang="zh-CN" altLang="en-US" sz="1200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C7489AA-A011-444E-BDC6-C620EA8FC031}"/>
              </a:ext>
            </a:extLst>
          </p:cNvPr>
          <p:cNvSpPr txBox="1">
            <a:spLocks/>
          </p:cNvSpPr>
          <p:nvPr/>
        </p:nvSpPr>
        <p:spPr>
          <a:xfrm>
            <a:off x="1057360" y="4964488"/>
            <a:ext cx="91532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pre-clean</a:t>
            </a:r>
            <a:endParaRPr lang="zh-CN" altLang="en-US" sz="1200"/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523B82FA-8857-4618-8CAE-88D1BE9945DA}"/>
              </a:ext>
            </a:extLst>
          </p:cNvPr>
          <p:cNvSpPr txBox="1">
            <a:spLocks/>
          </p:cNvSpPr>
          <p:nvPr/>
        </p:nvSpPr>
        <p:spPr>
          <a:xfrm>
            <a:off x="2404365" y="4958575"/>
            <a:ext cx="107604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post-clean</a:t>
            </a:r>
            <a:endParaRPr lang="zh-CN" altLang="en-US" sz="1200"/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EB3FCD83-C1FB-4275-BF43-997179FA0BA5}"/>
              </a:ext>
            </a:extLst>
          </p:cNvPr>
          <p:cNvSpPr txBox="1">
            <a:spLocks/>
          </p:cNvSpPr>
          <p:nvPr/>
        </p:nvSpPr>
        <p:spPr>
          <a:xfrm>
            <a:off x="2816990" y="3731065"/>
            <a:ext cx="6125410" cy="4401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同一生命周期内，执行后边的命令，前边的所有命令会自动执行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919DD26B-EEBB-4D13-8D72-C6477F9BE32F}"/>
              </a:ext>
            </a:extLst>
          </p:cNvPr>
          <p:cNvSpPr/>
          <p:nvPr/>
        </p:nvSpPr>
        <p:spPr>
          <a:xfrm>
            <a:off x="1074750" y="4703404"/>
            <a:ext cx="2289887" cy="35904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6A7468-719D-4772-A4A3-6DD45238B3DC}"/>
              </a:ext>
            </a:extLst>
          </p:cNvPr>
          <p:cNvCxnSpPr>
            <a:cxnSpLocks/>
          </p:cNvCxnSpPr>
          <p:nvPr/>
        </p:nvCxnSpPr>
        <p:spPr>
          <a:xfrm>
            <a:off x="1510683" y="4706648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842CEB-E3D8-4F97-9D75-206DE07FF2E4}"/>
              </a:ext>
            </a:extLst>
          </p:cNvPr>
          <p:cNvCxnSpPr>
            <a:cxnSpLocks/>
          </p:cNvCxnSpPr>
          <p:nvPr/>
        </p:nvCxnSpPr>
        <p:spPr>
          <a:xfrm>
            <a:off x="2142476" y="4708126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2BB861-EAAA-46E8-91F5-973022C35C4A}"/>
              </a:ext>
            </a:extLst>
          </p:cNvPr>
          <p:cNvCxnSpPr>
            <a:cxnSpLocks/>
          </p:cNvCxnSpPr>
          <p:nvPr/>
        </p:nvCxnSpPr>
        <p:spPr>
          <a:xfrm>
            <a:off x="2854171" y="4709601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0082836-34C4-4095-9E9E-7AC4021B6682}"/>
              </a:ext>
            </a:extLst>
          </p:cNvPr>
          <p:cNvSpPr/>
          <p:nvPr/>
        </p:nvSpPr>
        <p:spPr>
          <a:xfrm>
            <a:off x="4192291" y="4703404"/>
            <a:ext cx="3043010" cy="35904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4BC22B0-175E-46CD-BA43-14D96375B73D}"/>
              </a:ext>
            </a:extLst>
          </p:cNvPr>
          <p:cNvCxnSpPr>
            <a:cxnSpLocks/>
          </p:cNvCxnSpPr>
          <p:nvPr/>
        </p:nvCxnSpPr>
        <p:spPr>
          <a:xfrm>
            <a:off x="4608250" y="4698592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CC8E5C-5841-411C-8F48-209A5F34C09E}"/>
              </a:ext>
            </a:extLst>
          </p:cNvPr>
          <p:cNvCxnSpPr>
            <a:cxnSpLocks/>
          </p:cNvCxnSpPr>
          <p:nvPr/>
        </p:nvCxnSpPr>
        <p:spPr>
          <a:xfrm>
            <a:off x="5240043" y="4700070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0CE2071-B65E-4709-8400-603448E2A796}"/>
              </a:ext>
            </a:extLst>
          </p:cNvPr>
          <p:cNvCxnSpPr>
            <a:cxnSpLocks/>
          </p:cNvCxnSpPr>
          <p:nvPr/>
        </p:nvCxnSpPr>
        <p:spPr>
          <a:xfrm>
            <a:off x="5951738" y="4701545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占位符 2">
            <a:extLst>
              <a:ext uri="{FF2B5EF4-FFF2-40B4-BE49-F238E27FC236}">
                <a16:creationId xmlns:a16="http://schemas.microsoft.com/office/drawing/2014/main" id="{585400CC-CC21-44EB-B9F3-BB1EFD5019E5}"/>
              </a:ext>
            </a:extLst>
          </p:cNvPr>
          <p:cNvSpPr txBox="1">
            <a:spLocks/>
          </p:cNvSpPr>
          <p:nvPr/>
        </p:nvSpPr>
        <p:spPr>
          <a:xfrm>
            <a:off x="5041959" y="4984596"/>
            <a:ext cx="59147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/>
              <a:t>test</a:t>
            </a:r>
            <a:endParaRPr lang="zh-CN" altLang="en-US" sz="1200"/>
          </a:p>
        </p:txBody>
      </p:sp>
      <p:sp>
        <p:nvSpPr>
          <p:cNvPr id="58" name="文本占位符 2">
            <a:extLst>
              <a:ext uri="{FF2B5EF4-FFF2-40B4-BE49-F238E27FC236}">
                <a16:creationId xmlns:a16="http://schemas.microsoft.com/office/drawing/2014/main" id="{109ED25A-90F2-4019-9D23-712E2563C724}"/>
              </a:ext>
            </a:extLst>
          </p:cNvPr>
          <p:cNvSpPr txBox="1">
            <a:spLocks/>
          </p:cNvSpPr>
          <p:nvPr/>
        </p:nvSpPr>
        <p:spPr>
          <a:xfrm>
            <a:off x="4210971" y="4965218"/>
            <a:ext cx="91532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compile</a:t>
            </a:r>
            <a:endParaRPr lang="zh-CN" altLang="en-US" sz="1200"/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C68FEFC8-93C3-4483-8D77-7CA0ACBF272A}"/>
              </a:ext>
            </a:extLst>
          </p:cNvPr>
          <p:cNvSpPr txBox="1">
            <a:spLocks/>
          </p:cNvSpPr>
          <p:nvPr/>
        </p:nvSpPr>
        <p:spPr>
          <a:xfrm>
            <a:off x="5557976" y="4959305"/>
            <a:ext cx="107604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package</a:t>
            </a:r>
            <a:endParaRPr lang="zh-CN" altLang="en-US" sz="12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6A0FDA7-A8A2-451D-B8D0-5A736A302F29}"/>
              </a:ext>
            </a:extLst>
          </p:cNvPr>
          <p:cNvCxnSpPr>
            <a:cxnSpLocks/>
          </p:cNvCxnSpPr>
          <p:nvPr/>
        </p:nvCxnSpPr>
        <p:spPr>
          <a:xfrm>
            <a:off x="6654553" y="4703019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39762B59-7800-4345-8332-DA450A5E93E9}"/>
              </a:ext>
            </a:extLst>
          </p:cNvPr>
          <p:cNvSpPr txBox="1">
            <a:spLocks/>
          </p:cNvSpPr>
          <p:nvPr/>
        </p:nvSpPr>
        <p:spPr>
          <a:xfrm>
            <a:off x="6365661" y="4978183"/>
            <a:ext cx="701516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install</a:t>
            </a:r>
            <a:endParaRPr lang="zh-CN" altLang="en-US" sz="120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05D3D8C-4B0C-4B15-8374-4F9F1BDDA89E}"/>
              </a:ext>
            </a:extLst>
          </p:cNvPr>
          <p:cNvSpPr/>
          <p:nvPr/>
        </p:nvSpPr>
        <p:spPr>
          <a:xfrm>
            <a:off x="7998041" y="4713636"/>
            <a:ext cx="2289887" cy="35904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92340B3-2EE9-4AE4-A42C-AA4BD0DD3E87}"/>
              </a:ext>
            </a:extLst>
          </p:cNvPr>
          <p:cNvCxnSpPr>
            <a:cxnSpLocks/>
          </p:cNvCxnSpPr>
          <p:nvPr/>
        </p:nvCxnSpPr>
        <p:spPr>
          <a:xfrm>
            <a:off x="8417511" y="4705170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3F7CF1F-C680-4A10-9B9F-9100EB77F4D5}"/>
              </a:ext>
            </a:extLst>
          </p:cNvPr>
          <p:cNvCxnSpPr>
            <a:cxnSpLocks/>
          </p:cNvCxnSpPr>
          <p:nvPr/>
        </p:nvCxnSpPr>
        <p:spPr>
          <a:xfrm>
            <a:off x="9049304" y="4706648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57CA1AF-4D74-4309-B7E7-2D2189A0B6F9}"/>
              </a:ext>
            </a:extLst>
          </p:cNvPr>
          <p:cNvCxnSpPr>
            <a:cxnSpLocks/>
          </p:cNvCxnSpPr>
          <p:nvPr/>
        </p:nvCxnSpPr>
        <p:spPr>
          <a:xfrm>
            <a:off x="9760999" y="4708123"/>
            <a:ext cx="0" cy="97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文本占位符 2">
            <a:extLst>
              <a:ext uri="{FF2B5EF4-FFF2-40B4-BE49-F238E27FC236}">
                <a16:creationId xmlns:a16="http://schemas.microsoft.com/office/drawing/2014/main" id="{DC1583EC-136D-4C9E-B088-24016A50E660}"/>
              </a:ext>
            </a:extLst>
          </p:cNvPr>
          <p:cNvSpPr txBox="1">
            <a:spLocks/>
          </p:cNvSpPr>
          <p:nvPr/>
        </p:nvSpPr>
        <p:spPr>
          <a:xfrm>
            <a:off x="8850854" y="4962767"/>
            <a:ext cx="59147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/>
              <a:t>site</a:t>
            </a:r>
            <a:endParaRPr lang="zh-CN" altLang="en-US" sz="1200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485BC81D-9E88-4FFD-BEAA-6312F919D536}"/>
              </a:ext>
            </a:extLst>
          </p:cNvPr>
          <p:cNvSpPr txBox="1">
            <a:spLocks/>
          </p:cNvSpPr>
          <p:nvPr/>
        </p:nvSpPr>
        <p:spPr>
          <a:xfrm>
            <a:off x="8019866" y="4943389"/>
            <a:ext cx="91532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pre-site</a:t>
            </a:r>
            <a:endParaRPr lang="zh-CN" altLang="en-US" sz="120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268B30DD-39C5-45F5-8D15-1224D2999647}"/>
              </a:ext>
            </a:extLst>
          </p:cNvPr>
          <p:cNvSpPr txBox="1">
            <a:spLocks/>
          </p:cNvSpPr>
          <p:nvPr/>
        </p:nvSpPr>
        <p:spPr>
          <a:xfrm>
            <a:off x="9366871" y="4937476"/>
            <a:ext cx="1076047" cy="3105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post-site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5632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基本使用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6AB767-CDFA-4A3A-ADAE-EF2759D98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844857"/>
            <a:ext cx="10748056" cy="517190"/>
          </a:xfrm>
        </p:spPr>
        <p:txBody>
          <a:bodyPr/>
          <a:lstStyle/>
          <a:p>
            <a:r>
              <a:rPr lang="en-US" altLang="zh-CN"/>
              <a:t>default </a:t>
            </a:r>
            <a:r>
              <a:rPr lang="zh-CN" altLang="en-US"/>
              <a:t>构建生命周期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CD8790F-6877-4D92-AC0D-9CFF877514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362046"/>
            <a:ext cx="10748057" cy="5495953"/>
          </a:xfrm>
        </p:spPr>
        <p:txBody>
          <a:bodyPr/>
          <a:lstStyle/>
          <a:p>
            <a:r>
              <a:rPr lang="en-US" altLang="zh-CN" sz="900"/>
              <a:t>validate</a:t>
            </a:r>
            <a:r>
              <a:rPr lang="zh-CN" altLang="en-US" sz="900"/>
              <a:t>（校验）			校验项目是否正确并且所有必要的信息可以完成项目的构建过程。</a:t>
            </a:r>
          </a:p>
          <a:p>
            <a:r>
              <a:rPr lang="en-US" altLang="zh-CN" sz="900"/>
              <a:t>initialize</a:t>
            </a:r>
            <a:r>
              <a:rPr lang="zh-CN" altLang="en-US" sz="900"/>
              <a:t>（初始化）		</a:t>
            </a:r>
            <a:r>
              <a:rPr lang="en-US" altLang="zh-CN" sz="900"/>
              <a:t>	</a:t>
            </a:r>
            <a:r>
              <a:rPr lang="zh-CN" altLang="en-US" sz="900"/>
              <a:t>初始化构建状态，比如设置属性值。</a:t>
            </a:r>
          </a:p>
          <a:p>
            <a:r>
              <a:rPr lang="en-US" altLang="zh-CN" sz="900"/>
              <a:t>generate-sources</a:t>
            </a:r>
            <a:r>
              <a:rPr lang="zh-CN" altLang="en-US" sz="900"/>
              <a:t>（生成源代码）		生成包含在编译阶段中的任何源代码。</a:t>
            </a:r>
          </a:p>
          <a:p>
            <a:r>
              <a:rPr lang="en-US" altLang="zh-CN" sz="900"/>
              <a:t>process-sources</a:t>
            </a:r>
            <a:r>
              <a:rPr lang="zh-CN" altLang="en-US" sz="900"/>
              <a:t>（处理源代码）		处理源代码，比如说，过滤任意值。</a:t>
            </a:r>
          </a:p>
          <a:p>
            <a:r>
              <a:rPr lang="en-US" altLang="zh-CN" sz="900"/>
              <a:t>generate-resources</a:t>
            </a:r>
            <a:r>
              <a:rPr lang="zh-CN" altLang="en-US" sz="900"/>
              <a:t>（生成资源文件）		生成将会包含在项目包中的资源文件。</a:t>
            </a:r>
          </a:p>
          <a:p>
            <a:r>
              <a:rPr lang="en-US" altLang="zh-CN" sz="900"/>
              <a:t>process-resources </a:t>
            </a:r>
            <a:r>
              <a:rPr lang="zh-CN" altLang="en-US" sz="900"/>
              <a:t>（处理资源文件）		复制和处理资源到目标目录，为打包阶段最好准备。</a:t>
            </a:r>
          </a:p>
          <a:p>
            <a:r>
              <a:rPr lang="en-US" altLang="zh-CN" sz="900">
                <a:solidFill>
                  <a:srgbClr val="C00000"/>
                </a:solidFill>
              </a:rPr>
              <a:t>compile</a:t>
            </a:r>
            <a:r>
              <a:rPr lang="zh-CN" altLang="en-US" sz="900">
                <a:solidFill>
                  <a:srgbClr val="C00000"/>
                </a:solidFill>
              </a:rPr>
              <a:t>（编译）</a:t>
            </a:r>
            <a:r>
              <a:rPr lang="zh-CN" altLang="en-US" sz="900"/>
              <a:t>			编译项目的源代码。</a:t>
            </a:r>
          </a:p>
          <a:p>
            <a:r>
              <a:rPr lang="en-US" altLang="zh-CN" sz="900"/>
              <a:t>process-classes</a:t>
            </a:r>
            <a:r>
              <a:rPr lang="zh-CN" altLang="en-US" sz="900"/>
              <a:t>（处理类文件）		处理编译生成的文件，比如说对</a:t>
            </a:r>
            <a:r>
              <a:rPr lang="en-US" altLang="zh-CN" sz="900"/>
              <a:t>Java class</a:t>
            </a:r>
            <a:r>
              <a:rPr lang="zh-CN" altLang="en-US" sz="900"/>
              <a:t>文件做字节码改善优化。</a:t>
            </a:r>
          </a:p>
          <a:p>
            <a:r>
              <a:rPr lang="en-US" altLang="zh-CN" sz="900"/>
              <a:t>generate-test-sources</a:t>
            </a:r>
            <a:r>
              <a:rPr lang="zh-CN" altLang="en-US" sz="900"/>
              <a:t>（生成测试源代码）	</a:t>
            </a:r>
            <a:r>
              <a:rPr lang="en-US" altLang="zh-CN" sz="900"/>
              <a:t>	</a:t>
            </a:r>
            <a:r>
              <a:rPr lang="zh-CN" altLang="en-US" sz="900"/>
              <a:t>生成包含在编译阶段中的任何测试源代码。</a:t>
            </a:r>
          </a:p>
          <a:p>
            <a:r>
              <a:rPr lang="en-US" altLang="zh-CN" sz="900"/>
              <a:t>process-test-sources</a:t>
            </a:r>
            <a:r>
              <a:rPr lang="zh-CN" altLang="en-US" sz="900"/>
              <a:t>（处理测试源代码）	</a:t>
            </a:r>
            <a:r>
              <a:rPr lang="en-US" altLang="zh-CN" sz="900"/>
              <a:t>	</a:t>
            </a:r>
            <a:r>
              <a:rPr lang="zh-CN" altLang="en-US" sz="900"/>
              <a:t>处理测试源代码，比如说，过滤任意值。</a:t>
            </a:r>
          </a:p>
          <a:p>
            <a:r>
              <a:rPr lang="en-US" altLang="zh-CN" sz="900"/>
              <a:t>generate-test-resources</a:t>
            </a:r>
            <a:r>
              <a:rPr lang="zh-CN" altLang="en-US" sz="900"/>
              <a:t>（生成测试资源文件）	为测试创建资源文件。</a:t>
            </a:r>
          </a:p>
          <a:p>
            <a:r>
              <a:rPr lang="en-US" altLang="zh-CN" sz="900"/>
              <a:t>process-test-resources</a:t>
            </a:r>
            <a:r>
              <a:rPr lang="zh-CN" altLang="en-US" sz="900"/>
              <a:t>（处理测试资源文件）	</a:t>
            </a:r>
            <a:r>
              <a:rPr lang="en-US" altLang="zh-CN" sz="900"/>
              <a:t>	</a:t>
            </a:r>
            <a:r>
              <a:rPr lang="zh-CN" altLang="en-US" sz="900"/>
              <a:t>复制和处理测试资源到目标目录。</a:t>
            </a:r>
          </a:p>
          <a:p>
            <a:r>
              <a:rPr lang="en-US" altLang="zh-CN" sz="900"/>
              <a:t>test-compile</a:t>
            </a:r>
            <a:r>
              <a:rPr lang="zh-CN" altLang="en-US" sz="900"/>
              <a:t>（编译测试源码）		编译测试源代码到测试目标目录</a:t>
            </a:r>
            <a:r>
              <a:rPr lang="en-US" altLang="zh-CN" sz="900"/>
              <a:t>.</a:t>
            </a:r>
          </a:p>
          <a:p>
            <a:r>
              <a:rPr lang="en-US" altLang="zh-CN" sz="900"/>
              <a:t>process-test-classes</a:t>
            </a:r>
            <a:r>
              <a:rPr lang="zh-CN" altLang="en-US" sz="900"/>
              <a:t>（处理测试类文件）		处理测试源码编译生成的文件。</a:t>
            </a:r>
          </a:p>
          <a:p>
            <a:r>
              <a:rPr lang="en-US" altLang="zh-CN" sz="900">
                <a:solidFill>
                  <a:srgbClr val="C00000"/>
                </a:solidFill>
              </a:rPr>
              <a:t>test</a:t>
            </a:r>
            <a:r>
              <a:rPr lang="zh-CN" altLang="en-US" sz="900">
                <a:solidFill>
                  <a:srgbClr val="C00000"/>
                </a:solidFill>
              </a:rPr>
              <a:t>（测试）</a:t>
            </a:r>
            <a:r>
              <a:rPr lang="zh-CN" altLang="en-US" sz="900"/>
              <a:t>			使用合适的单元测试框架运行测试（</a:t>
            </a:r>
            <a:r>
              <a:rPr lang="en-US" altLang="zh-CN" sz="900"/>
              <a:t>Juint</a:t>
            </a:r>
            <a:r>
              <a:rPr lang="zh-CN" altLang="en-US" sz="900"/>
              <a:t>是其中之一）。</a:t>
            </a:r>
          </a:p>
          <a:p>
            <a:r>
              <a:rPr lang="en-US" altLang="zh-CN" sz="900"/>
              <a:t>prepare-package</a:t>
            </a:r>
            <a:r>
              <a:rPr lang="zh-CN" altLang="en-US" sz="900"/>
              <a:t>（准备打包）		在实际打包之前，执行任何的必要的操作为打包做准备。</a:t>
            </a:r>
          </a:p>
          <a:p>
            <a:r>
              <a:rPr lang="en-US" altLang="zh-CN" sz="900">
                <a:solidFill>
                  <a:srgbClr val="C00000"/>
                </a:solidFill>
              </a:rPr>
              <a:t>package</a:t>
            </a:r>
            <a:r>
              <a:rPr lang="zh-CN" altLang="en-US" sz="900">
                <a:solidFill>
                  <a:srgbClr val="C00000"/>
                </a:solidFill>
              </a:rPr>
              <a:t>（打包）	</a:t>
            </a:r>
            <a:r>
              <a:rPr lang="zh-CN" altLang="en-US" sz="900"/>
              <a:t>		将编译后的代码打包成可分发格式的文件，比如</a:t>
            </a:r>
            <a:r>
              <a:rPr lang="en-US" altLang="zh-CN" sz="900"/>
              <a:t>JAR</a:t>
            </a:r>
            <a:r>
              <a:rPr lang="zh-CN" altLang="en-US" sz="900"/>
              <a:t>、</a:t>
            </a:r>
            <a:r>
              <a:rPr lang="en-US" altLang="zh-CN" sz="900"/>
              <a:t>WAR</a:t>
            </a:r>
            <a:r>
              <a:rPr lang="zh-CN" altLang="en-US" sz="900"/>
              <a:t>或者</a:t>
            </a:r>
            <a:r>
              <a:rPr lang="en-US" altLang="zh-CN" sz="900"/>
              <a:t>EAR</a:t>
            </a:r>
            <a:r>
              <a:rPr lang="zh-CN" altLang="en-US" sz="900"/>
              <a:t>文件。</a:t>
            </a:r>
          </a:p>
          <a:p>
            <a:r>
              <a:rPr lang="en-US" altLang="zh-CN" sz="900"/>
              <a:t>pre-integration-test</a:t>
            </a:r>
            <a:r>
              <a:rPr lang="zh-CN" altLang="en-US" sz="900"/>
              <a:t>（集成测试前）		在执行集成测试前进行必要的动作。比如说，搭建需要的环境。</a:t>
            </a:r>
          </a:p>
          <a:p>
            <a:r>
              <a:rPr lang="en-US" altLang="zh-CN" sz="900"/>
              <a:t>integration-test</a:t>
            </a:r>
            <a:r>
              <a:rPr lang="zh-CN" altLang="en-US" sz="900"/>
              <a:t>（集成测试）		处理和部署项目到可以运行集成测试环境中。</a:t>
            </a:r>
          </a:p>
          <a:p>
            <a:r>
              <a:rPr lang="en-US" altLang="zh-CN" sz="900"/>
              <a:t>post-integration-test</a:t>
            </a:r>
            <a:r>
              <a:rPr lang="zh-CN" altLang="en-US" sz="900"/>
              <a:t>（集成测试后）		在执行集成测试完成后进行必要的动作。比如说，清理集成测试环境。</a:t>
            </a:r>
          </a:p>
          <a:p>
            <a:r>
              <a:rPr lang="en-US" altLang="zh-CN" sz="900"/>
              <a:t>verify </a:t>
            </a:r>
            <a:r>
              <a:rPr lang="zh-CN" altLang="en-US" sz="900"/>
              <a:t>（验证）			运行任意的检查来验证项目包有效且达到质量标准。</a:t>
            </a:r>
          </a:p>
          <a:p>
            <a:r>
              <a:rPr lang="en-US" altLang="zh-CN" sz="900">
                <a:solidFill>
                  <a:srgbClr val="C00000"/>
                </a:solidFill>
              </a:rPr>
              <a:t>install</a:t>
            </a:r>
            <a:r>
              <a:rPr lang="zh-CN" altLang="en-US" sz="900">
                <a:solidFill>
                  <a:srgbClr val="C00000"/>
                </a:solidFill>
              </a:rPr>
              <a:t>（安装）</a:t>
            </a:r>
            <a:r>
              <a:rPr lang="zh-CN" altLang="en-US" sz="900"/>
              <a:t>			安装项目包到本地仓库，这样项目包可以用作其他本地项目的依赖。</a:t>
            </a:r>
          </a:p>
          <a:p>
            <a:r>
              <a:rPr lang="en-US" altLang="zh-CN" sz="900"/>
              <a:t>deploy</a:t>
            </a:r>
            <a:r>
              <a:rPr lang="zh-CN" altLang="en-US" sz="900"/>
              <a:t>（部署）			将最终的项目包复制到远程仓库中与其他开发者和项目共享。</a:t>
            </a:r>
          </a:p>
        </p:txBody>
      </p:sp>
    </p:spTree>
    <p:extLst>
      <p:ext uri="{BB962C8B-B14F-4D97-AF65-F5344CB8AC3E}">
        <p14:creationId xmlns:p14="http://schemas.microsoft.com/office/powerpoint/2010/main" val="281374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概念模型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安装配置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IDEA </a:t>
            </a:r>
            <a:r>
              <a:rPr lang="zh-CN" altLang="en-US">
                <a:solidFill>
                  <a:srgbClr val="C00000"/>
                </a:solidFill>
              </a:rPr>
              <a:t>配置 </a:t>
            </a:r>
            <a:r>
              <a:rPr lang="en-US" altLang="zh-CN">
                <a:solidFill>
                  <a:srgbClr val="C00000"/>
                </a:solidFill>
              </a:rPr>
              <a:t>Maven</a:t>
            </a:r>
          </a:p>
          <a:p>
            <a:r>
              <a:rPr kumimoji="1" lang="zh-CN" altLang="en-US"/>
              <a:t>依赖管理</a:t>
            </a:r>
          </a:p>
        </p:txBody>
      </p:sp>
    </p:spTree>
    <p:extLst>
      <p:ext uri="{BB962C8B-B14F-4D97-AF65-F5344CB8AC3E}">
        <p14:creationId xmlns:p14="http://schemas.microsoft.com/office/powerpoint/2010/main" val="164475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240645" cy="2012394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 </a:t>
            </a:r>
            <a:r>
              <a:rPr lang="zh-CN" altLang="en-US"/>
              <a:t>环境 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坐标详解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创建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 i="1"/>
          </a:p>
          <a:p>
            <a:r>
              <a:rPr lang="en-US" altLang="zh-CN"/>
              <a:t>IDEA </a:t>
            </a:r>
            <a:r>
              <a:rPr lang="zh-CN" altLang="en-US"/>
              <a:t>导入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6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CF72A7-5455-425D-A097-D55A640CD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3983408" cy="517190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 </a:t>
            </a:r>
            <a:r>
              <a:rPr lang="zh-CN" altLang="en-US"/>
              <a:t>环境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E924F-17C6-48A2-BADC-FA2E27250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6300480" cy="144230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选择 </a:t>
            </a:r>
            <a:r>
              <a:rPr lang="en-US" altLang="zh-CN"/>
              <a:t>IDEA</a:t>
            </a:r>
            <a:r>
              <a:rPr lang="zh-CN" altLang="en-US"/>
              <a:t>中 </a:t>
            </a:r>
            <a:r>
              <a:rPr lang="en-US" altLang="zh-CN"/>
              <a:t>File </a:t>
            </a:r>
            <a:r>
              <a:rPr lang="en-US" altLang="zh-CN">
                <a:sym typeface="Wingdings" panose="05000000000000000000" pitchFamily="2" charset="2"/>
              </a:rPr>
              <a:t>--&gt; Settings</a:t>
            </a:r>
          </a:p>
          <a:p>
            <a:pPr marL="342900" indent="-342900">
              <a:buAutoNum type="arabicPeriod"/>
            </a:pPr>
            <a:r>
              <a:rPr lang="zh-CN" altLang="en-US">
                <a:sym typeface="Wingdings" panose="05000000000000000000" pitchFamily="2" charset="2"/>
              </a:rPr>
              <a:t>搜索 </a:t>
            </a:r>
            <a:r>
              <a:rPr lang="en-US" altLang="zh-CN">
                <a:sym typeface="Wingdings" panose="05000000000000000000" pitchFamily="2" charset="2"/>
              </a:rPr>
              <a:t>maven </a:t>
            </a:r>
          </a:p>
          <a:p>
            <a:pPr marL="342900" indent="-342900">
              <a:buAutoNum type="arabicPeriod"/>
            </a:pPr>
            <a:r>
              <a:rPr lang="zh-CN" altLang="en-US">
                <a:sym typeface="Wingdings" panose="05000000000000000000" pitchFamily="2" charset="2"/>
              </a:rPr>
              <a:t>设置 </a:t>
            </a:r>
            <a:r>
              <a:rPr lang="en-US" altLang="zh-CN">
                <a:sym typeface="Wingdings" panose="05000000000000000000" pitchFamily="2" charset="2"/>
              </a:rPr>
              <a:t>IDEA </a:t>
            </a:r>
            <a:r>
              <a:rPr lang="zh-CN" altLang="en-US">
                <a:sym typeface="Wingdings" panose="05000000000000000000" pitchFamily="2" charset="2"/>
              </a:rPr>
              <a:t>使用本地安装的 </a:t>
            </a:r>
            <a:r>
              <a:rPr lang="en-US" altLang="zh-CN">
                <a:sym typeface="Wingdings" panose="05000000000000000000" pitchFamily="2" charset="2"/>
              </a:rPr>
              <a:t>Maven</a:t>
            </a:r>
            <a:r>
              <a:rPr lang="zh-CN" altLang="en-US">
                <a:sym typeface="Wingdings" panose="05000000000000000000" pitchFamily="2" charset="2"/>
              </a:rPr>
              <a:t>，并修改配置文件路径</a:t>
            </a:r>
            <a:endParaRPr lang="en-US" altLang="zh-CN">
              <a:sym typeface="Wingdings" panose="05000000000000000000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8595B-0903-4EF8-97A1-A14565C9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311" y="1146875"/>
            <a:ext cx="2101303" cy="3055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3EA7485-612E-45AA-B72A-ABD9CC4C0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67" y="4619441"/>
            <a:ext cx="5114133" cy="1165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D81B372-99C7-4F64-BA32-E28DD2497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7" y="3344291"/>
            <a:ext cx="6412688" cy="293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DB346F84-3CFD-4BB6-BA57-32481FB34600}"/>
              </a:ext>
            </a:extLst>
          </p:cNvPr>
          <p:cNvSpPr txBox="1">
            <a:spLocks/>
          </p:cNvSpPr>
          <p:nvPr/>
        </p:nvSpPr>
        <p:spPr>
          <a:xfrm>
            <a:off x="9343834" y="651847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02EE6653-F54C-4793-AE0C-B36910FF9EE4}"/>
              </a:ext>
            </a:extLst>
          </p:cNvPr>
          <p:cNvSpPr txBox="1">
            <a:spLocks/>
          </p:cNvSpPr>
          <p:nvPr/>
        </p:nvSpPr>
        <p:spPr>
          <a:xfrm>
            <a:off x="806674" y="2911810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AA0C496-C0B1-45FF-873B-F8371C8AF759}"/>
              </a:ext>
            </a:extLst>
          </p:cNvPr>
          <p:cNvSpPr txBox="1">
            <a:spLocks/>
          </p:cNvSpPr>
          <p:nvPr/>
        </p:nvSpPr>
        <p:spPr>
          <a:xfrm>
            <a:off x="7376446" y="4116016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0003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240645" cy="2248452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 </a:t>
            </a:r>
            <a:r>
              <a:rPr lang="zh-CN" altLang="en-US"/>
              <a:t>环境 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Maven </a:t>
            </a:r>
            <a:r>
              <a:rPr lang="zh-CN" altLang="en-US">
                <a:solidFill>
                  <a:srgbClr val="C00000"/>
                </a:solidFill>
              </a:rPr>
              <a:t>坐标详解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IDEA </a:t>
            </a:r>
            <a:r>
              <a:rPr lang="zh-CN" altLang="en-US"/>
              <a:t>创建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导入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8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391AAEF-BAFE-4D6F-BEB4-53335B54F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770224"/>
          </a:xfrm>
        </p:spPr>
        <p:txBody>
          <a:bodyPr/>
          <a:lstStyle/>
          <a:p>
            <a:r>
              <a:rPr lang="zh-CN" altLang="en-US"/>
              <a:t>什么是坐标？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Maven </a:t>
            </a:r>
            <a:r>
              <a:rPr lang="zh-CN" altLang="en-US"/>
              <a:t>中的坐标是</a:t>
            </a:r>
            <a:r>
              <a:rPr lang="zh-CN" altLang="en-US">
                <a:solidFill>
                  <a:srgbClr val="C00000"/>
                </a:solidFill>
              </a:rPr>
              <a:t>资源的唯一标识</a:t>
            </a:r>
            <a:endParaRPr lang="en-US" altLang="zh-CN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使用坐标来定义项目或引入项目中需要的依赖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Maven </a:t>
            </a:r>
            <a:r>
              <a:rPr lang="zh-CN" altLang="en-US"/>
              <a:t>坐标主要组成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groupId</a:t>
            </a:r>
            <a:r>
              <a:rPr lang="zh-CN" altLang="en-US"/>
              <a:t>：定义当前</a:t>
            </a:r>
            <a:r>
              <a:rPr lang="en-US" altLang="zh-CN"/>
              <a:t>Maven</a:t>
            </a:r>
            <a:r>
              <a:rPr lang="zh-CN" altLang="en-US"/>
              <a:t>项目隶属组织名称（通常是域名反写，例如：</a:t>
            </a:r>
            <a:r>
              <a:rPr lang="en-US" altLang="zh-CN"/>
              <a:t>com.itheima</a:t>
            </a:r>
            <a:r>
              <a:rPr lang="zh-CN" altLang="en-US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artifactId</a:t>
            </a:r>
            <a:r>
              <a:rPr lang="zh-CN" altLang="en-US"/>
              <a:t>：定义当前</a:t>
            </a:r>
            <a:r>
              <a:rPr lang="en-US" altLang="zh-CN"/>
              <a:t>Maven</a:t>
            </a:r>
            <a:r>
              <a:rPr lang="zh-CN" altLang="en-US"/>
              <a:t>项目名称（通常是模块名称，例如 </a:t>
            </a:r>
            <a:r>
              <a:rPr lang="en-US" altLang="zh-CN"/>
              <a:t>order-service</a:t>
            </a:r>
            <a:r>
              <a:rPr lang="zh-CN" altLang="en-US"/>
              <a:t>、</a:t>
            </a:r>
            <a:r>
              <a:rPr lang="en-US" altLang="zh-CN"/>
              <a:t>goods-service</a:t>
            </a:r>
            <a:r>
              <a:rPr lang="zh-CN" altLang="en-US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version</a:t>
            </a:r>
            <a:r>
              <a:rPr lang="zh-CN" altLang="en-US"/>
              <a:t>：定义当前项目版本号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89740FE9-2388-4225-9282-2FF53654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8193423" cy="517190"/>
          </a:xfrm>
        </p:spPr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坐标详解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106D962-0320-47C5-B175-0F5F8438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77" y="4607165"/>
            <a:ext cx="4831499" cy="131075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B474B9B-B94F-4C97-8ECB-E5485B6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48" y="4810977"/>
            <a:ext cx="3543607" cy="89923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661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Maven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3F908-848A-4405-A633-7AA95D03CAF8}"/>
              </a:ext>
            </a:extLst>
          </p:cNvPr>
          <p:cNvSpPr txBox="1"/>
          <p:nvPr/>
        </p:nvSpPr>
        <p:spPr>
          <a:xfrm>
            <a:off x="280391" y="1150064"/>
            <a:ext cx="7753899" cy="139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Maven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是专门用于管理和构建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Java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项目的工具，它的主要功能有：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提供了一套标准化的项目结构</a:t>
            </a: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提供了一套标准化的构建流程（编译，测试，打包，发布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……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）</a:t>
            </a: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提供了一套依赖管理机制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95AB8-D7E8-4D6E-9A4B-591D3B4568F0}"/>
              </a:ext>
            </a:extLst>
          </p:cNvPr>
          <p:cNvSpPr txBox="1"/>
          <p:nvPr/>
        </p:nvSpPr>
        <p:spPr>
          <a:xfrm>
            <a:off x="280390" y="2577204"/>
            <a:ext cx="309312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标准化的项目结构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224D5-9D0F-4758-BEA3-D9989BDB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97" y="3217633"/>
            <a:ext cx="1477756" cy="3811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087A2C-E1FB-4389-B962-2205F163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39" y="3134611"/>
            <a:ext cx="2281712" cy="5887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132419-34CC-4DE4-8171-3ADA9A00C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27" y="2971721"/>
            <a:ext cx="938159" cy="9145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FE69B4-3B85-44D7-9DCE-9B212A5E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14" y="4700586"/>
            <a:ext cx="1612294" cy="70583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EFD6A6A-8564-40A0-A363-659BAF263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39" y="4083380"/>
            <a:ext cx="3749325" cy="2222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63426E47-52EB-4369-8F1C-2AF5D37B1943}"/>
              </a:ext>
            </a:extLst>
          </p:cNvPr>
          <p:cNvSpPr/>
          <p:nvPr/>
        </p:nvSpPr>
        <p:spPr>
          <a:xfrm>
            <a:off x="2989665" y="5004054"/>
            <a:ext cx="469088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D714A7-E504-4819-BD04-0ABA5B215277}"/>
              </a:ext>
            </a:extLst>
          </p:cNvPr>
          <p:cNvCxnSpPr>
            <a:cxnSpLocks/>
          </p:cNvCxnSpPr>
          <p:nvPr/>
        </p:nvCxnSpPr>
        <p:spPr>
          <a:xfrm>
            <a:off x="5046952" y="4170365"/>
            <a:ext cx="5346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E212DA-B418-4F54-BD84-9EB2E551F704}"/>
              </a:ext>
            </a:extLst>
          </p:cNvPr>
          <p:cNvCxnSpPr>
            <a:cxnSpLocks/>
          </p:cNvCxnSpPr>
          <p:nvPr/>
        </p:nvCxnSpPr>
        <p:spPr>
          <a:xfrm>
            <a:off x="4435336" y="4402663"/>
            <a:ext cx="4566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0B8786E-16A2-4164-9CCA-255B5715750B}"/>
              </a:ext>
            </a:extLst>
          </p:cNvPr>
          <p:cNvCxnSpPr>
            <a:cxnSpLocks/>
          </p:cNvCxnSpPr>
          <p:nvPr/>
        </p:nvCxnSpPr>
        <p:spPr>
          <a:xfrm>
            <a:off x="4887004" y="6206310"/>
            <a:ext cx="4114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0A5292B-8BAD-4FE3-99E7-B3DB8A9C3D92}"/>
              </a:ext>
            </a:extLst>
          </p:cNvPr>
          <p:cNvCxnSpPr>
            <a:cxnSpLocks/>
          </p:cNvCxnSpPr>
          <p:nvPr/>
        </p:nvCxnSpPr>
        <p:spPr>
          <a:xfrm>
            <a:off x="4802396" y="4618686"/>
            <a:ext cx="3649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0F14481-FE27-45C0-AB71-BDE33E558885}"/>
              </a:ext>
            </a:extLst>
          </p:cNvPr>
          <p:cNvCxnSpPr>
            <a:cxnSpLocks/>
          </p:cNvCxnSpPr>
          <p:nvPr/>
        </p:nvCxnSpPr>
        <p:spPr>
          <a:xfrm>
            <a:off x="4743251" y="5534566"/>
            <a:ext cx="3708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ABB4D73-DAF7-4C42-AD80-E566BF18C5F7}"/>
              </a:ext>
            </a:extLst>
          </p:cNvPr>
          <p:cNvCxnSpPr>
            <a:cxnSpLocks/>
          </p:cNvCxnSpPr>
          <p:nvPr/>
        </p:nvCxnSpPr>
        <p:spPr>
          <a:xfrm>
            <a:off x="4887004" y="4859862"/>
            <a:ext cx="2943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7F4246-0C11-4442-94E1-778A77FB7C21}"/>
              </a:ext>
            </a:extLst>
          </p:cNvPr>
          <p:cNvCxnSpPr>
            <a:cxnSpLocks/>
          </p:cNvCxnSpPr>
          <p:nvPr/>
        </p:nvCxnSpPr>
        <p:spPr>
          <a:xfrm flipV="1">
            <a:off x="5277823" y="5080989"/>
            <a:ext cx="2552282" cy="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B9765C-55E6-4A28-96C7-A3F70C821AF5}"/>
              </a:ext>
            </a:extLst>
          </p:cNvPr>
          <p:cNvCxnSpPr>
            <a:cxnSpLocks/>
          </p:cNvCxnSpPr>
          <p:nvPr/>
        </p:nvCxnSpPr>
        <p:spPr>
          <a:xfrm>
            <a:off x="5190526" y="5318543"/>
            <a:ext cx="2639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6F4E43-881E-4C06-A9E1-AFDCEA8FB4B5}"/>
              </a:ext>
            </a:extLst>
          </p:cNvPr>
          <p:cNvCxnSpPr>
            <a:cxnSpLocks/>
          </p:cNvCxnSpPr>
          <p:nvPr/>
        </p:nvCxnSpPr>
        <p:spPr>
          <a:xfrm>
            <a:off x="4889248" y="5750257"/>
            <a:ext cx="2943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8DDCF9-31D8-429C-9CF9-5EBC2929BD6C}"/>
              </a:ext>
            </a:extLst>
          </p:cNvPr>
          <p:cNvCxnSpPr>
            <a:cxnSpLocks/>
          </p:cNvCxnSpPr>
          <p:nvPr/>
        </p:nvCxnSpPr>
        <p:spPr>
          <a:xfrm flipV="1">
            <a:off x="5280067" y="5971384"/>
            <a:ext cx="2552282" cy="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5B9CCA9-4678-4805-9C56-1B8955AB2BA7}"/>
              </a:ext>
            </a:extLst>
          </p:cNvPr>
          <p:cNvSpPr txBox="1"/>
          <p:nvPr/>
        </p:nvSpPr>
        <p:spPr>
          <a:xfrm>
            <a:off x="10393680" y="3975383"/>
            <a:ext cx="104884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项目名称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79DF0C6-DE70-401A-BAD2-B47FB89323EB}"/>
              </a:ext>
            </a:extLst>
          </p:cNvPr>
          <p:cNvSpPr txBox="1"/>
          <p:nvPr/>
        </p:nvSpPr>
        <p:spPr>
          <a:xfrm>
            <a:off x="9001956" y="4223523"/>
            <a:ext cx="184282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/>
                <a:ea typeface="Alibaba PuHuiTi B"/>
              </a:rPr>
              <a:t>源代码和测试代码目录</a:t>
            </a:r>
            <a:endParaRPr lang="en-US" altLang="zh-CN" sz="1200">
              <a:solidFill>
                <a:schemeClr val="tx2">
                  <a:lumMod val="60000"/>
                  <a:lumOff val="40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4148CD-42FA-4CEE-8E7B-D71577D5B3F1}"/>
              </a:ext>
            </a:extLst>
          </p:cNvPr>
          <p:cNvSpPr txBox="1"/>
          <p:nvPr/>
        </p:nvSpPr>
        <p:spPr>
          <a:xfrm>
            <a:off x="9001956" y="6001648"/>
            <a:ext cx="175018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/>
                <a:ea typeface="Alibaba PuHuiTi B"/>
              </a:rPr>
              <a:t>项目核心配置文件</a:t>
            </a:r>
            <a:endParaRPr lang="en-US" altLang="zh-CN" sz="1200">
              <a:solidFill>
                <a:schemeClr val="tx2">
                  <a:lumMod val="60000"/>
                  <a:lumOff val="40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D396BAB-EE9D-46DE-8DCC-2B2C15003307}"/>
              </a:ext>
            </a:extLst>
          </p:cNvPr>
          <p:cNvSpPr txBox="1"/>
          <p:nvPr/>
        </p:nvSpPr>
        <p:spPr>
          <a:xfrm>
            <a:off x="8412086" y="4431346"/>
            <a:ext cx="108155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阿里巴巴普惠体" panose="00020600040101010101"/>
                <a:ea typeface="Alibaba PuHuiTi B"/>
              </a:rPr>
              <a:t>源代码目录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21E1036-A1D1-40AF-9290-7D8647BDF5ED}"/>
              </a:ext>
            </a:extLst>
          </p:cNvPr>
          <p:cNvSpPr txBox="1"/>
          <p:nvPr/>
        </p:nvSpPr>
        <p:spPr>
          <a:xfrm>
            <a:off x="8412086" y="5343206"/>
            <a:ext cx="137906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阿里巴巴普惠体" panose="00020600040101010101"/>
                <a:ea typeface="Alibaba PuHuiTi B"/>
              </a:rPr>
              <a:t>测试代码目录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307626F-6006-42C9-8DF5-2DA716052952}"/>
              </a:ext>
            </a:extLst>
          </p:cNvPr>
          <p:cNvSpPr txBox="1"/>
          <p:nvPr/>
        </p:nvSpPr>
        <p:spPr>
          <a:xfrm>
            <a:off x="7830106" y="4678365"/>
            <a:ext cx="166353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源代码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Java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文件目录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FCB4069-5D69-4542-A272-86D8DC3AE64F}"/>
              </a:ext>
            </a:extLst>
          </p:cNvPr>
          <p:cNvSpPr txBox="1"/>
          <p:nvPr/>
        </p:nvSpPr>
        <p:spPr>
          <a:xfrm>
            <a:off x="7830105" y="4896773"/>
            <a:ext cx="20835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源代码配置文件目录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D097C6F-3E63-40D9-ACAE-AFDC523608CB}"/>
              </a:ext>
            </a:extLst>
          </p:cNvPr>
          <p:cNvSpPr txBox="1"/>
          <p:nvPr/>
        </p:nvSpPr>
        <p:spPr>
          <a:xfrm>
            <a:off x="7839854" y="5135607"/>
            <a:ext cx="20835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Web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项目核心目录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D4D3430-AA15-4B71-AC1F-12AE0F76B6AA}"/>
              </a:ext>
            </a:extLst>
          </p:cNvPr>
          <p:cNvSpPr txBox="1"/>
          <p:nvPr/>
        </p:nvSpPr>
        <p:spPr>
          <a:xfrm>
            <a:off x="7839854" y="5555874"/>
            <a:ext cx="23861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测试代码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Java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文件目录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582056-C8FE-429A-8B8B-FCDAE210F913}"/>
              </a:ext>
            </a:extLst>
          </p:cNvPr>
          <p:cNvSpPr txBox="1"/>
          <p:nvPr/>
        </p:nvSpPr>
        <p:spPr>
          <a:xfrm>
            <a:off x="7847359" y="5790217"/>
            <a:ext cx="23861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测试代码配置文件目录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6C582B-14BA-4E13-93D1-0E5E58837FCD}"/>
              </a:ext>
            </a:extLst>
          </p:cNvPr>
          <p:cNvSpPr txBox="1"/>
          <p:nvPr/>
        </p:nvSpPr>
        <p:spPr>
          <a:xfrm>
            <a:off x="7820053" y="3278850"/>
            <a:ext cx="390255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不同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IDE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之间，项目结构不一样，不通用</a:t>
            </a:r>
            <a:endParaRPr lang="en-US" altLang="zh-CN" sz="1400">
              <a:solidFill>
                <a:srgbClr val="C00000"/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989FEC4-15E2-44E2-AD44-4860784C7D53}"/>
              </a:ext>
            </a:extLst>
          </p:cNvPr>
          <p:cNvSpPr txBox="1"/>
          <p:nvPr/>
        </p:nvSpPr>
        <p:spPr>
          <a:xfrm>
            <a:off x="1288113" y="6370816"/>
            <a:ext cx="1127378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提供了一套标准化的项目结构，所有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IDE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使用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构建的项目结构完全一样，所有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IDE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创建的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项目可以通用</a:t>
            </a:r>
          </a:p>
        </p:txBody>
      </p:sp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4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458730" cy="2132315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 </a:t>
            </a:r>
            <a:r>
              <a:rPr lang="zh-CN" altLang="en-US"/>
              <a:t>环境 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坐标详解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IDEA </a:t>
            </a:r>
            <a:r>
              <a:rPr lang="zh-CN" altLang="en-US">
                <a:solidFill>
                  <a:srgbClr val="C00000"/>
                </a:solidFill>
              </a:rPr>
              <a:t>创建 </a:t>
            </a:r>
            <a:r>
              <a:rPr lang="en-US" altLang="zh-CN">
                <a:solidFill>
                  <a:srgbClr val="C00000"/>
                </a:solidFill>
              </a:rPr>
              <a:t>Maven </a:t>
            </a:r>
            <a:r>
              <a:rPr lang="zh-CN" altLang="en-US">
                <a:solidFill>
                  <a:srgbClr val="C00000"/>
                </a:solidFill>
              </a:rPr>
              <a:t>项目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IDEA </a:t>
            </a:r>
            <a:r>
              <a:rPr lang="zh-CN" altLang="en-US"/>
              <a:t>导入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3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89740FE9-2388-4225-9282-2FF53654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4516068" cy="517190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创建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391AAEF-BAFE-4D6F-BEB4-53335B54F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119420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创建模块，选择</a:t>
            </a:r>
            <a:r>
              <a:rPr lang="en-US" altLang="zh-CN"/>
              <a:t>Maven</a:t>
            </a:r>
            <a:r>
              <a:rPr lang="zh-CN" altLang="en-US"/>
              <a:t>，点击</a:t>
            </a:r>
            <a:r>
              <a:rPr lang="en-US" altLang="zh-CN"/>
              <a:t>Next</a:t>
            </a:r>
          </a:p>
          <a:p>
            <a:pPr marL="342900" indent="-342900">
              <a:buAutoNum type="arabicPeriod"/>
            </a:pPr>
            <a:r>
              <a:rPr lang="zh-CN" altLang="en-US"/>
              <a:t>填写模块名称，坐标信息，点击</a:t>
            </a:r>
            <a:r>
              <a:rPr lang="en-US" altLang="zh-CN"/>
              <a:t>finish</a:t>
            </a:r>
            <a:r>
              <a:rPr lang="zh-CN" altLang="en-US"/>
              <a:t>，创建完成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HelloWorld</a:t>
            </a:r>
            <a:r>
              <a:rPr lang="zh-CN" altLang="en-US"/>
              <a:t>，并运行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AE0F5A1-4AAF-4AED-A976-718CE9B9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95" y="1634996"/>
            <a:ext cx="3910710" cy="420684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43435BA-443F-496A-B8AA-2532901D5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873" y="3429000"/>
            <a:ext cx="5214809" cy="2427383"/>
          </a:xfrm>
          <a:prstGeom prst="rect">
            <a:avLst/>
          </a:prstGeom>
        </p:spPr>
      </p:pic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787CBF5-4C92-4EB3-B9E3-5F2E06FBBFC1}"/>
              </a:ext>
            </a:extLst>
          </p:cNvPr>
          <p:cNvSpPr txBox="1">
            <a:spLocks/>
          </p:cNvSpPr>
          <p:nvPr/>
        </p:nvSpPr>
        <p:spPr>
          <a:xfrm>
            <a:off x="8811174" y="1117806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EDFA2FB-463D-4A7D-9B09-252D425DAB7D}"/>
              </a:ext>
            </a:extLst>
          </p:cNvPr>
          <p:cNvSpPr txBox="1">
            <a:spLocks/>
          </p:cNvSpPr>
          <p:nvPr/>
        </p:nvSpPr>
        <p:spPr>
          <a:xfrm>
            <a:off x="2064953" y="4384096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7928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3458730" cy="2132315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 </a:t>
            </a:r>
            <a:r>
              <a:rPr lang="zh-CN" altLang="en-US"/>
              <a:t>环境 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坐标详解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创建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  <a:p>
            <a:r>
              <a:rPr lang="en-US" altLang="zh-CN">
                <a:solidFill>
                  <a:srgbClr val="AD2B26"/>
                </a:solidFill>
              </a:rPr>
              <a:t>IDEA </a:t>
            </a:r>
            <a:r>
              <a:rPr lang="zh-CN" altLang="en-US">
                <a:solidFill>
                  <a:srgbClr val="AD2B26"/>
                </a:solidFill>
              </a:rPr>
              <a:t>导入 </a:t>
            </a:r>
            <a:r>
              <a:rPr lang="en-US" altLang="zh-CN">
                <a:solidFill>
                  <a:srgbClr val="AD2B26"/>
                </a:solidFill>
              </a:rPr>
              <a:t>Maven </a:t>
            </a:r>
            <a:r>
              <a:rPr lang="zh-CN" altLang="en-US">
                <a:solidFill>
                  <a:srgbClr val="AD2B26"/>
                </a:solidFill>
              </a:rPr>
              <a:t>项目</a:t>
            </a:r>
            <a:endParaRPr lang="en-US" altLang="zh-CN">
              <a:solidFill>
                <a:srgbClr val="AD2B26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5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89740FE9-2388-4225-9282-2FF53654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4516068" cy="517190"/>
          </a:xfrm>
        </p:spPr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导入 </a:t>
            </a:r>
            <a:r>
              <a:rPr lang="en-US" altLang="zh-CN"/>
              <a:t>Maven </a:t>
            </a:r>
            <a:r>
              <a:rPr lang="zh-CN" altLang="en-US"/>
              <a:t>项目</a:t>
            </a:r>
            <a:endParaRPr lang="en-US" altLang="zh-CN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391AAEF-BAFE-4D6F-BEB4-53335B54F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4516068" cy="195721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选择右侧</a:t>
            </a:r>
            <a:r>
              <a:rPr lang="en-US" altLang="zh-CN"/>
              <a:t>Maven</a:t>
            </a:r>
            <a:r>
              <a:rPr lang="zh-CN" altLang="en-US"/>
              <a:t>面板，点击 </a:t>
            </a:r>
            <a:r>
              <a:rPr lang="en-US" altLang="zh-CN"/>
              <a:t>+ </a:t>
            </a:r>
            <a:r>
              <a:rPr lang="zh-CN" altLang="en-US"/>
              <a:t>号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选中对应项目的</a:t>
            </a:r>
            <a:r>
              <a:rPr lang="en-US" altLang="zh-CN"/>
              <a:t>pom.xml</a:t>
            </a:r>
            <a:r>
              <a:rPr lang="zh-CN" altLang="en-US"/>
              <a:t>文件，双击即可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如果没有</a:t>
            </a:r>
            <a:r>
              <a:rPr lang="en-US" altLang="zh-CN"/>
              <a:t>Maven</a:t>
            </a:r>
            <a:r>
              <a:rPr lang="zh-CN" altLang="en-US"/>
              <a:t>面板，选择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 </a:t>
            </a:r>
            <a:r>
              <a:rPr lang="en-US" altLang="zh-CN"/>
              <a:t>View </a:t>
            </a:r>
            <a:r>
              <a:rPr lang="en-US" altLang="zh-CN">
                <a:sym typeface="Wingdings" panose="05000000000000000000" pitchFamily="2" charset="2"/>
              </a:rPr>
              <a:t> Appearance  Tool Window Bars</a:t>
            </a:r>
            <a:endParaRPr lang="en-US" altLang="zh-CN"/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787CBF5-4C92-4EB3-B9E3-5F2E06FBBFC1}"/>
              </a:ext>
            </a:extLst>
          </p:cNvPr>
          <p:cNvSpPr txBox="1">
            <a:spLocks/>
          </p:cNvSpPr>
          <p:nvPr/>
        </p:nvSpPr>
        <p:spPr>
          <a:xfrm>
            <a:off x="482048" y="3429000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EDFA2FB-463D-4A7D-9B09-252D425DAB7D}"/>
              </a:ext>
            </a:extLst>
          </p:cNvPr>
          <p:cNvSpPr txBox="1">
            <a:spLocks/>
          </p:cNvSpPr>
          <p:nvPr/>
        </p:nvSpPr>
        <p:spPr>
          <a:xfrm>
            <a:off x="5096390" y="3411179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0B477B-A126-46E4-BAFE-F5696410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8" y="3944446"/>
            <a:ext cx="4016324" cy="16561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4E359F-B2E5-4ED4-A89D-D0BB52E4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66" y="3944446"/>
            <a:ext cx="3373503" cy="2679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9A6FB9-55F2-41EA-BF7C-2C2C9FF07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213" y="1533350"/>
            <a:ext cx="5125375" cy="2164668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67C51003-2817-41BF-B057-9F58433866BB}"/>
              </a:ext>
            </a:extLst>
          </p:cNvPr>
          <p:cNvSpPr txBox="1">
            <a:spLocks/>
          </p:cNvSpPr>
          <p:nvPr/>
        </p:nvSpPr>
        <p:spPr>
          <a:xfrm>
            <a:off x="6933601" y="997647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30690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DBA03-1635-4EFF-B80C-75C02036B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8397610" cy="1764605"/>
          </a:xfrm>
        </p:spPr>
        <p:txBody>
          <a:bodyPr/>
          <a:lstStyle/>
          <a:p>
            <a:r>
              <a:rPr lang="zh-CN" altLang="en-US"/>
              <a:t>选择 </a:t>
            </a:r>
            <a:r>
              <a:rPr lang="en-US" altLang="zh-CN"/>
              <a:t>IDEA</a:t>
            </a:r>
            <a:r>
              <a:rPr lang="zh-CN" altLang="en-US"/>
              <a:t>中 </a:t>
            </a:r>
            <a:r>
              <a:rPr lang="en-US" altLang="zh-CN"/>
              <a:t>File </a:t>
            </a:r>
            <a:r>
              <a:rPr lang="en-US" altLang="zh-CN">
                <a:sym typeface="Wingdings" panose="05000000000000000000" pitchFamily="2" charset="2"/>
              </a:rPr>
              <a:t>--&gt; Settings</a:t>
            </a:r>
          </a:p>
          <a:p>
            <a:r>
              <a:rPr lang="zh-CN" altLang="en-US"/>
              <a:t>选择 </a:t>
            </a:r>
            <a:r>
              <a:rPr lang="en-US" altLang="zh-CN"/>
              <a:t>Plugins</a:t>
            </a:r>
          </a:p>
          <a:p>
            <a:r>
              <a:rPr lang="zh-CN" altLang="en-US"/>
              <a:t>搜索 </a:t>
            </a:r>
            <a:r>
              <a:rPr lang="en-US" altLang="zh-CN"/>
              <a:t>Maven</a:t>
            </a:r>
            <a:r>
              <a:rPr lang="zh-CN" altLang="en-US"/>
              <a:t>，选择第一个 </a:t>
            </a:r>
            <a:r>
              <a:rPr lang="en-US" altLang="zh-CN"/>
              <a:t>Maven Helper</a:t>
            </a:r>
            <a:r>
              <a:rPr lang="zh-CN" altLang="en-US"/>
              <a:t>，点击</a:t>
            </a:r>
            <a:r>
              <a:rPr lang="en-US" altLang="zh-CN"/>
              <a:t>Install</a:t>
            </a:r>
            <a:r>
              <a:rPr lang="zh-CN" altLang="en-US"/>
              <a:t>安装，弹出面板中点击</a:t>
            </a:r>
            <a:r>
              <a:rPr lang="en-US" altLang="zh-CN"/>
              <a:t>Accept</a:t>
            </a:r>
          </a:p>
          <a:p>
            <a:r>
              <a:rPr lang="zh-CN" altLang="en-US"/>
              <a:t>重启 </a:t>
            </a:r>
            <a:r>
              <a:rPr lang="en-US" altLang="zh-CN"/>
              <a:t>IDEA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6E299-D269-4DA5-94FB-737355AEE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5631750" cy="517190"/>
          </a:xfrm>
        </p:spPr>
        <p:txBody>
          <a:bodyPr/>
          <a:lstStyle/>
          <a:p>
            <a:r>
              <a:rPr lang="zh-CN" altLang="en-US"/>
              <a:t>配置 </a:t>
            </a:r>
            <a:r>
              <a:rPr lang="en-US" altLang="zh-CN"/>
              <a:t>Maven-Helper </a:t>
            </a:r>
            <a:r>
              <a:rPr lang="zh-CN" altLang="en-US"/>
              <a:t>插件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3C5E4A-7B06-4AFE-BBA6-5FD6C21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688" y="1299764"/>
            <a:ext cx="2644369" cy="233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E6B948-BEFA-4338-9805-B8055722B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4" y="4138120"/>
            <a:ext cx="4447712" cy="1988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CD48D-A6C5-46E1-81D3-A0DD338BE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91" y="3698972"/>
            <a:ext cx="5542073" cy="1803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DC53C2-8AA3-41B8-885E-ABED3738E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13" y="5739767"/>
            <a:ext cx="4385511" cy="1020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F21682A5-E0F2-4B97-8769-A07A6D40750A}"/>
              </a:ext>
            </a:extLst>
          </p:cNvPr>
          <p:cNvSpPr txBox="1">
            <a:spLocks/>
          </p:cNvSpPr>
          <p:nvPr/>
        </p:nvSpPr>
        <p:spPr>
          <a:xfrm>
            <a:off x="9343834" y="651847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C46DBF82-70E1-4450-9BCD-2860319FCEA0}"/>
              </a:ext>
            </a:extLst>
          </p:cNvPr>
          <p:cNvSpPr txBox="1">
            <a:spLocks/>
          </p:cNvSpPr>
          <p:nvPr/>
        </p:nvSpPr>
        <p:spPr>
          <a:xfrm>
            <a:off x="762001" y="3608677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957BB534-C7D3-4034-98E3-49D4EC5EC7D3}"/>
              </a:ext>
            </a:extLst>
          </p:cNvPr>
          <p:cNvSpPr txBox="1">
            <a:spLocks/>
          </p:cNvSpPr>
          <p:nvPr/>
        </p:nvSpPr>
        <p:spPr>
          <a:xfrm>
            <a:off x="5209713" y="3238730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60E81465-0CF9-47D9-8612-8C95F52260A5}"/>
              </a:ext>
            </a:extLst>
          </p:cNvPr>
          <p:cNvSpPr txBox="1">
            <a:spLocks/>
          </p:cNvSpPr>
          <p:nvPr/>
        </p:nvSpPr>
        <p:spPr>
          <a:xfrm>
            <a:off x="5153137" y="5348518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57812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概念模型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安装配置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IDEA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</a:t>
            </a:r>
          </a:p>
          <a:p>
            <a:r>
              <a:rPr kumimoji="1" lang="zh-CN" altLang="en-US">
                <a:solidFill>
                  <a:srgbClr val="C00000"/>
                </a:solidFill>
              </a:rPr>
              <a:t>依赖管理</a:t>
            </a:r>
          </a:p>
        </p:txBody>
      </p:sp>
    </p:spTree>
    <p:extLst>
      <p:ext uri="{BB962C8B-B14F-4D97-AF65-F5344CB8AC3E}">
        <p14:creationId xmlns:p14="http://schemas.microsoft.com/office/powerpoint/2010/main" val="121854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依赖管理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B469ED0-4BA4-4662-9248-1D1904291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4160962" cy="517190"/>
          </a:xfrm>
        </p:spPr>
        <p:txBody>
          <a:bodyPr/>
          <a:lstStyle/>
          <a:p>
            <a:r>
              <a:rPr lang="zh-CN" altLang="en-US"/>
              <a:t>使用坐标导入 </a:t>
            </a:r>
            <a:r>
              <a:rPr lang="en-US" altLang="zh-CN"/>
              <a:t>jar </a:t>
            </a:r>
            <a:r>
              <a:rPr lang="zh-CN" altLang="en-US"/>
              <a:t>包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80981FD-BC57-4B1F-91E0-48FCF0FB0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6628954" cy="17729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pom.xml </a:t>
            </a:r>
            <a:r>
              <a:rPr lang="zh-CN" altLang="en-US"/>
              <a:t>中编写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标签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在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标签中 使用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引入坐标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342900" indent="-342900">
              <a:buAutoNum type="arabicPeriod"/>
            </a:pPr>
            <a:r>
              <a:rPr lang="zh-CN" altLang="en-US"/>
              <a:t>定义坐标的 </a:t>
            </a:r>
            <a:r>
              <a:rPr lang="en-US" altLang="zh-CN">
                <a:solidFill>
                  <a:srgbClr val="0033B3"/>
                </a:solidFill>
                <a:latin typeface="Arial Unicode MS"/>
              </a:rPr>
              <a:t>groupId</a:t>
            </a:r>
            <a:r>
              <a:rPr lang="zh-CN" altLang="en-US">
                <a:latin typeface="Arial Unicode MS"/>
              </a:rPr>
              <a:t>，</a:t>
            </a:r>
            <a:r>
              <a:rPr lang="en-US" altLang="zh-CN">
                <a:solidFill>
                  <a:srgbClr val="0033B3"/>
                </a:solidFill>
                <a:latin typeface="Arial Unicode MS"/>
              </a:rPr>
              <a:t>artifactId</a:t>
            </a:r>
            <a:r>
              <a:rPr lang="zh-CN" altLang="en-US">
                <a:latin typeface="Arial Unicode MS"/>
              </a:rPr>
              <a:t>，</a:t>
            </a:r>
            <a:r>
              <a:rPr lang="en-US" altLang="zh-CN">
                <a:solidFill>
                  <a:srgbClr val="0033B3"/>
                </a:solidFill>
                <a:latin typeface="Arial Unicode MS"/>
              </a:rPr>
              <a:t>version</a:t>
            </a:r>
          </a:p>
          <a:p>
            <a:pPr marL="342900" indent="-342900">
              <a:buAutoNum type="arabicPeriod"/>
            </a:pPr>
            <a:r>
              <a:rPr lang="zh-CN" altLang="en-US"/>
              <a:t>点击刷新按钮，使坐标生效</a:t>
            </a:r>
            <a:endParaRPr lang="zh-CN" altLang="zh-CN"/>
          </a:p>
          <a:p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A0EAB2-A113-4856-A7C4-726FB3B6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1362DF-126C-4027-AE37-C93D4E51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3828807"/>
            <a:ext cx="4900085" cy="19508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C200CA-462A-4A84-8039-23159DF3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78" y="3887498"/>
            <a:ext cx="2095682" cy="1508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E0C3735B-52FC-40E5-A51F-1344C6C73C6E}"/>
              </a:ext>
            </a:extLst>
          </p:cNvPr>
          <p:cNvSpPr txBox="1">
            <a:spLocks/>
          </p:cNvSpPr>
          <p:nvPr/>
        </p:nvSpPr>
        <p:spPr>
          <a:xfrm>
            <a:off x="2195450" y="3336020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AE770F8-E0A2-4E00-B260-19C8C9371D62}"/>
              </a:ext>
            </a:extLst>
          </p:cNvPr>
          <p:cNvSpPr txBox="1">
            <a:spLocks/>
          </p:cNvSpPr>
          <p:nvPr/>
        </p:nvSpPr>
        <p:spPr>
          <a:xfrm>
            <a:off x="8150778" y="3321471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0142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依赖管理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B469ED0-4BA4-4662-9248-1D1904291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使用坐标导入 </a:t>
            </a:r>
            <a:r>
              <a:rPr lang="en-US" altLang="zh-CN"/>
              <a:t>jar </a:t>
            </a:r>
            <a:r>
              <a:rPr lang="zh-CN" altLang="en-US"/>
              <a:t>包 </a:t>
            </a:r>
            <a:r>
              <a:rPr lang="en-US" altLang="zh-CN"/>
              <a:t>– </a:t>
            </a:r>
            <a:r>
              <a:rPr lang="zh-CN" altLang="en-US"/>
              <a:t>快捷方式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80981FD-BC57-4B1F-91E0-48FCF0FB0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6628954" cy="17729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pom.xml 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zh-CN" altLang="en-US"/>
              <a:t>按 </a:t>
            </a:r>
            <a:r>
              <a:rPr lang="en-US" altLang="zh-CN"/>
              <a:t>alt + insert</a:t>
            </a:r>
            <a:r>
              <a:rPr lang="zh-CN" altLang="en-US"/>
              <a:t>，选择 </a:t>
            </a:r>
            <a:r>
              <a:rPr lang="en-US" altLang="zh-CN"/>
              <a:t>Dependency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在</a:t>
            </a:r>
            <a:r>
              <a:rPr lang="zh-CN" altLang="en-US">
                <a:solidFill>
                  <a:srgbClr val="080808"/>
                </a:solidFill>
                <a:latin typeface="Arial Unicode MS"/>
              </a:rPr>
              <a:t>弹出的面板中搜索对应坐标，然后双击选中对应坐标</a:t>
            </a:r>
            <a:endParaRPr lang="en-US" altLang="zh-CN">
              <a:solidFill>
                <a:srgbClr val="080808"/>
              </a:solidFill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zh-CN" altLang="en-US"/>
              <a:t>点击刷新按钮，使坐标生效</a:t>
            </a:r>
            <a:endParaRPr lang="zh-CN" altLang="zh-CN"/>
          </a:p>
          <a:p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A0EAB2-A113-4856-A7C4-726FB3B6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6C200CA-462A-4A84-8039-23159DF3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00" y="1788053"/>
            <a:ext cx="2095682" cy="1508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1309FD-62B7-4173-AC0E-10FA59ADE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719" y="4089383"/>
            <a:ext cx="5837426" cy="2118544"/>
          </a:xfrm>
          <a:prstGeom prst="rect">
            <a:avLst/>
          </a:prstGeom>
        </p:spPr>
      </p:pic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7766BC8-D4BD-45ED-B0A9-ED0D3B0F4A9F}"/>
              </a:ext>
            </a:extLst>
          </p:cNvPr>
          <p:cNvSpPr txBox="1">
            <a:spLocks/>
          </p:cNvSpPr>
          <p:nvPr/>
        </p:nvSpPr>
        <p:spPr>
          <a:xfrm>
            <a:off x="950988" y="3572193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5622DC-63A0-4A2F-8487-37A650398F85}"/>
              </a:ext>
            </a:extLst>
          </p:cNvPr>
          <p:cNvSpPr txBox="1">
            <a:spLocks/>
          </p:cNvSpPr>
          <p:nvPr/>
        </p:nvSpPr>
        <p:spPr>
          <a:xfrm>
            <a:off x="4638726" y="3572193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1ABBD2B9-CEDC-465F-B4BA-91A828D3CEA8}"/>
              </a:ext>
            </a:extLst>
          </p:cNvPr>
          <p:cNvSpPr txBox="1">
            <a:spLocks/>
          </p:cNvSpPr>
          <p:nvPr/>
        </p:nvSpPr>
        <p:spPr>
          <a:xfrm>
            <a:off x="9136200" y="1291630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③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045FEA4-1A8A-4127-BE63-050198E99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88" y="4089383"/>
            <a:ext cx="2095682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3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依赖管理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B469ED0-4BA4-4662-9248-1D1904291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使用坐标导入 </a:t>
            </a:r>
            <a:r>
              <a:rPr lang="en-US" altLang="zh-CN"/>
              <a:t>jar </a:t>
            </a:r>
            <a:r>
              <a:rPr lang="zh-CN" altLang="en-US"/>
              <a:t>包 </a:t>
            </a:r>
            <a:r>
              <a:rPr lang="en-US" altLang="zh-CN"/>
              <a:t>– </a:t>
            </a:r>
            <a:r>
              <a:rPr lang="zh-CN" altLang="en-US"/>
              <a:t>自动导入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80981FD-BC57-4B1F-91E0-48FCF0FB0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6628954" cy="162980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选择 </a:t>
            </a:r>
            <a:r>
              <a:rPr lang="en-US" altLang="zh-CN"/>
              <a:t>IDEA</a:t>
            </a:r>
            <a:r>
              <a:rPr lang="zh-CN" altLang="en-US"/>
              <a:t>中 </a:t>
            </a:r>
            <a:r>
              <a:rPr lang="en-US" altLang="zh-CN"/>
              <a:t>File --&gt; Settings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在</a:t>
            </a:r>
            <a:r>
              <a:rPr lang="zh-CN" altLang="en-US">
                <a:solidFill>
                  <a:srgbClr val="080808"/>
                </a:solidFill>
                <a:latin typeface="Arial Unicode MS"/>
              </a:rPr>
              <a:t>弹出的面板中找到 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Build Tools</a:t>
            </a:r>
          </a:p>
          <a:p>
            <a:pPr marL="342900" indent="-342900">
              <a:buAutoNum type="arabicPeriod"/>
            </a:pPr>
            <a:r>
              <a:rPr lang="zh-CN" altLang="en-US"/>
              <a:t>选择 </a:t>
            </a:r>
            <a:r>
              <a:rPr lang="en-US" altLang="zh-CN"/>
              <a:t>Any changes</a:t>
            </a:r>
            <a:r>
              <a:rPr lang="zh-CN" altLang="en-US"/>
              <a:t>，点击 </a:t>
            </a:r>
            <a:r>
              <a:rPr lang="en-US" altLang="zh-CN"/>
              <a:t>ok </a:t>
            </a:r>
            <a:r>
              <a:rPr lang="zh-CN" altLang="en-US"/>
              <a:t>即可生效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A0EAB2-A113-4856-A7C4-726FB3B6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7766BC8-D4BD-45ED-B0A9-ED0D3B0F4A9F}"/>
              </a:ext>
            </a:extLst>
          </p:cNvPr>
          <p:cNvSpPr txBox="1">
            <a:spLocks/>
          </p:cNvSpPr>
          <p:nvPr/>
        </p:nvSpPr>
        <p:spPr>
          <a:xfrm>
            <a:off x="950988" y="3572193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5622DC-63A0-4A2F-8487-37A650398F85}"/>
              </a:ext>
            </a:extLst>
          </p:cNvPr>
          <p:cNvSpPr txBox="1">
            <a:spLocks/>
          </p:cNvSpPr>
          <p:nvPr/>
        </p:nvSpPr>
        <p:spPr>
          <a:xfrm>
            <a:off x="4638726" y="3572193"/>
            <a:ext cx="45766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A24287-A919-499F-A2D0-E59361B4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61" y="4089383"/>
            <a:ext cx="6326820" cy="23780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8CD0C9-ED72-4F2D-8C75-5A8E2A37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88" y="4089383"/>
            <a:ext cx="2644369" cy="233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60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DBA03-1635-4EFF-B80C-75C02036B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1646133"/>
            <a:ext cx="10803459" cy="517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通过设置坐标的依赖范围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(scope)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，可以设置 对应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jar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包的作用范围：编译环境、测试环境、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运行环境</a:t>
            </a:r>
            <a:endParaRPr lang="en-US" altLang="zh-CN" b="0" i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6E299-D269-4DA5-94FB-737355AEE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5631750" cy="517190"/>
          </a:xfrm>
        </p:spPr>
        <p:txBody>
          <a:bodyPr/>
          <a:lstStyle/>
          <a:p>
            <a:r>
              <a:rPr lang="zh-CN" altLang="en-US"/>
              <a:t>依赖范围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9B360-413C-4BFB-88AB-EABFAAD9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13" y="2201839"/>
            <a:ext cx="2743450" cy="1251170"/>
          </a:xfrm>
          <a:prstGeom prst="rect">
            <a:avLst/>
          </a:prstGeom>
        </p:spPr>
      </p:pic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1FD4E2B4-A5C2-4C7E-A226-E775BA68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8350"/>
              </p:ext>
            </p:extLst>
          </p:nvPr>
        </p:nvGraphicFramePr>
        <p:xfrm>
          <a:off x="1207113" y="3597436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712919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095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7785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955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44322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/>
                        <a:t>依赖范围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编译</a:t>
                      </a:r>
                      <a:r>
                        <a:rPr lang="en-US" altLang="zh-CN" sz="1600"/>
                        <a:t>classpath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测试</a:t>
                      </a:r>
                      <a:r>
                        <a:rPr lang="en-US" altLang="zh-CN" sz="1600"/>
                        <a:t>classpath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运行</a:t>
                      </a:r>
                      <a:r>
                        <a:rPr lang="en-US" altLang="zh-CN" sz="1600"/>
                        <a:t>classpath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compile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logback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test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Junit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5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provided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servlet-api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2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runtime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jdbc</a:t>
                      </a:r>
                      <a:r>
                        <a:rPr lang="zh-CN" altLang="en-US" sz="1400"/>
                        <a:t>驱动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system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存储在本地的</a:t>
                      </a:r>
                      <a:r>
                        <a:rPr lang="en-US" altLang="zh-CN" sz="1400"/>
                        <a:t>jar</a:t>
                      </a:r>
                      <a:r>
                        <a:rPr lang="zh-CN" altLang="en-US" sz="1400"/>
                        <a:t>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import</a:t>
                      </a:r>
                      <a:endParaRPr lang="zh-CN" altLang="en-US" sz="1600" b="1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引入</a:t>
                      </a:r>
                      <a:r>
                        <a:rPr lang="en-US" altLang="zh-CN" sz="1600"/>
                        <a:t>DependencyManagement</a:t>
                      </a:r>
                      <a:endParaRPr lang="zh-CN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75487"/>
                  </a:ext>
                </a:extLst>
              </a:tr>
            </a:tbl>
          </a:graphicData>
        </a:graphic>
      </p:graphicFrame>
      <p:sp>
        <p:nvSpPr>
          <p:cNvPr id="22" name="文本占位符 4">
            <a:extLst>
              <a:ext uri="{FF2B5EF4-FFF2-40B4-BE49-F238E27FC236}">
                <a16:creationId xmlns:a16="http://schemas.microsoft.com/office/drawing/2014/main" id="{0F016DA6-665A-423A-BFE0-115B9D9EF524}"/>
              </a:ext>
            </a:extLst>
          </p:cNvPr>
          <p:cNvSpPr txBox="1">
            <a:spLocks/>
          </p:cNvSpPr>
          <p:nvPr/>
        </p:nvSpPr>
        <p:spPr>
          <a:xfrm>
            <a:off x="710878" y="6174549"/>
            <a:ext cx="9205479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PingFang SC"/>
              </a:rPr>
              <a:t>&lt;scope&gt;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默认值：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compile</a:t>
            </a:r>
            <a:endParaRPr lang="zh-CN" altLang="en-US">
              <a:solidFill>
                <a:srgbClr val="000000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9643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Maven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3F908-848A-4405-A633-7AA95D03CAF8}"/>
              </a:ext>
            </a:extLst>
          </p:cNvPr>
          <p:cNvSpPr txBox="1"/>
          <p:nvPr/>
        </p:nvSpPr>
        <p:spPr>
          <a:xfrm>
            <a:off x="280391" y="1150064"/>
            <a:ext cx="7753899" cy="139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Maven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是专门用于管理和构建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Java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项目的工具，它的主要功能有：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提供了一套标准化的项目结构</a:t>
            </a: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提供了一套标准化的构建流程（编译，测试，打包，发布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……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）</a:t>
            </a: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提供了一套依赖管理机制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95AB8-D7E8-4D6E-9A4B-591D3B4568F0}"/>
              </a:ext>
            </a:extLst>
          </p:cNvPr>
          <p:cNvSpPr txBox="1"/>
          <p:nvPr/>
        </p:nvSpPr>
        <p:spPr>
          <a:xfrm>
            <a:off x="280390" y="2577204"/>
            <a:ext cx="281791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标准化的构建流程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FD6A6A-8564-40A0-A363-659BAF26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9" y="3429000"/>
            <a:ext cx="2103921" cy="1516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63426E47-52EB-4369-8F1C-2AF5D37B1943}"/>
              </a:ext>
            </a:extLst>
          </p:cNvPr>
          <p:cNvSpPr/>
          <p:nvPr/>
        </p:nvSpPr>
        <p:spPr>
          <a:xfrm>
            <a:off x="3445966" y="4034110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84AAD05-929B-4CF1-A7B7-5304041F3FEB}"/>
              </a:ext>
            </a:extLst>
          </p:cNvPr>
          <p:cNvSpPr txBox="1"/>
          <p:nvPr/>
        </p:nvSpPr>
        <p:spPr>
          <a:xfrm>
            <a:off x="4045208" y="4037840"/>
            <a:ext cx="64664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编译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62737AF3-CD5B-4681-BE0B-5A85BBE2D850}"/>
              </a:ext>
            </a:extLst>
          </p:cNvPr>
          <p:cNvSpPr/>
          <p:nvPr/>
        </p:nvSpPr>
        <p:spPr>
          <a:xfrm>
            <a:off x="4799807" y="4034110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EFCCF5-8BC1-45A4-8C04-E3D2A160C418}"/>
              </a:ext>
            </a:extLst>
          </p:cNvPr>
          <p:cNvSpPr txBox="1"/>
          <p:nvPr/>
        </p:nvSpPr>
        <p:spPr>
          <a:xfrm>
            <a:off x="5399049" y="4037840"/>
            <a:ext cx="64664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测试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CB022E2-6DFB-4C41-B7E6-118496655DCD}"/>
              </a:ext>
            </a:extLst>
          </p:cNvPr>
          <p:cNvSpPr/>
          <p:nvPr/>
        </p:nvSpPr>
        <p:spPr>
          <a:xfrm>
            <a:off x="6122629" y="4034110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06F030-7496-476C-BF54-F2A586C7822B}"/>
              </a:ext>
            </a:extLst>
          </p:cNvPr>
          <p:cNvSpPr txBox="1"/>
          <p:nvPr/>
        </p:nvSpPr>
        <p:spPr>
          <a:xfrm>
            <a:off x="6721871" y="4037840"/>
            <a:ext cx="64664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打包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270269E-7F23-40AE-8754-CD109E07FDFA}"/>
              </a:ext>
            </a:extLst>
          </p:cNvPr>
          <p:cNvSpPr/>
          <p:nvPr/>
        </p:nvSpPr>
        <p:spPr>
          <a:xfrm>
            <a:off x="7482444" y="4034110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58A1C0-8D9D-4156-AC4D-F60E5B83FC2D}"/>
              </a:ext>
            </a:extLst>
          </p:cNvPr>
          <p:cNvSpPr txBox="1"/>
          <p:nvPr/>
        </p:nvSpPr>
        <p:spPr>
          <a:xfrm>
            <a:off x="8081686" y="4037840"/>
            <a:ext cx="64664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发布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B1E2FD-5CCC-4784-81B6-9AB0DD77345F}"/>
              </a:ext>
            </a:extLst>
          </p:cNvPr>
          <p:cNvSpPr txBox="1"/>
          <p:nvPr/>
        </p:nvSpPr>
        <p:spPr>
          <a:xfrm>
            <a:off x="3166412" y="5417260"/>
            <a:ext cx="5859175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提供了一套简单的命令来完成项目构建</a:t>
            </a:r>
          </a:p>
        </p:txBody>
      </p:sp>
    </p:spTree>
    <p:extLst>
      <p:ext uri="{BB962C8B-B14F-4D97-AF65-F5344CB8AC3E}">
        <p14:creationId xmlns:p14="http://schemas.microsoft.com/office/powerpoint/2010/main" val="32439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33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Maven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3F908-848A-4405-A633-7AA95D03CAF8}"/>
              </a:ext>
            </a:extLst>
          </p:cNvPr>
          <p:cNvSpPr txBox="1"/>
          <p:nvPr/>
        </p:nvSpPr>
        <p:spPr>
          <a:xfrm>
            <a:off x="280391" y="1150064"/>
            <a:ext cx="7753899" cy="139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Maven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是专门用于管理和构建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Java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项目的工具，它的主要功能有：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提供了一套标准化的项目结构</a:t>
            </a: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提供了一套标准化的构建流程（编译，测试，打包，发布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……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）</a:t>
            </a: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提供了一套依赖管理机制</a:t>
            </a:r>
            <a:endParaRPr lang="en-US" altLang="zh-CN" sz="1400">
              <a:solidFill>
                <a:srgbClr val="C00000"/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95AB8-D7E8-4D6E-9A4B-591D3B4568F0}"/>
              </a:ext>
            </a:extLst>
          </p:cNvPr>
          <p:cNvSpPr txBox="1"/>
          <p:nvPr/>
        </p:nvSpPr>
        <p:spPr>
          <a:xfrm>
            <a:off x="280390" y="2577204"/>
            <a:ext cx="733665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依赖管理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35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依赖管理其实就是管理你项目所依赖的第三方资源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包、插件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D98767-4436-4B07-B2FC-B9CBF7ED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54" y="3834761"/>
            <a:ext cx="2758679" cy="960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51190C9-DC2A-40DF-841F-FAF98D92BF85}"/>
              </a:ext>
            </a:extLst>
          </p:cNvPr>
          <p:cNvSpPr txBox="1"/>
          <p:nvPr/>
        </p:nvSpPr>
        <p:spPr>
          <a:xfrm>
            <a:off x="5858087" y="3800650"/>
            <a:ext cx="2584577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下载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复制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包到项目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将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包加入工作环境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2DA3204-F824-4C03-948F-5A52CFB19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54" y="5648270"/>
            <a:ext cx="1612294" cy="70583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339A2C15-F9BB-4964-B65D-93C4EE856118}"/>
              </a:ext>
            </a:extLst>
          </p:cNvPr>
          <p:cNvSpPr/>
          <p:nvPr/>
        </p:nvSpPr>
        <p:spPr>
          <a:xfrm>
            <a:off x="4811994" y="4124290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D93A072-38F4-4F12-87C2-0BDAC986350C}"/>
              </a:ext>
            </a:extLst>
          </p:cNvPr>
          <p:cNvSpPr/>
          <p:nvPr/>
        </p:nvSpPr>
        <p:spPr>
          <a:xfrm>
            <a:off x="3720458" y="5901303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D9ED5B-FAB8-4CD5-8F23-7899B290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42" y="5685195"/>
            <a:ext cx="2819315" cy="734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E343705-EB89-4DE5-9B6A-9D57937BEEFA}"/>
              </a:ext>
            </a:extLst>
          </p:cNvPr>
          <p:cNvSpPr txBox="1"/>
          <p:nvPr/>
        </p:nvSpPr>
        <p:spPr>
          <a:xfrm>
            <a:off x="7809364" y="5657456"/>
            <a:ext cx="4382635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Maven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使用标准的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坐标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配置来管理各种依赖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只需要简单的配置就可以完成依赖管理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2170F-CDAD-4A2F-89C4-BD9DDC5EC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57" y="759959"/>
            <a:ext cx="4029324" cy="26690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AF55DE1-1C7B-443C-BE3E-A17EA21E76C7}"/>
              </a:ext>
            </a:extLst>
          </p:cNvPr>
          <p:cNvSpPr txBox="1"/>
          <p:nvPr/>
        </p:nvSpPr>
        <p:spPr>
          <a:xfrm>
            <a:off x="8581721" y="3316916"/>
            <a:ext cx="201821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常见的项目构建工具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213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 animBg="1"/>
      <p:bldP spid="20" grpId="0" animBg="1"/>
      <p:bldP spid="2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Maven </a:t>
            </a:r>
            <a:r>
              <a:rPr lang="zh-CN" altLang="en-US">
                <a:solidFill>
                  <a:srgbClr val="C00000"/>
                </a:solidFill>
              </a:rPr>
              <a:t>简介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Maven </a:t>
            </a:r>
            <a:r>
              <a:rPr lang="zh-CN" altLang="en-US"/>
              <a:t>安装配置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基本使用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  <a:p>
            <a:r>
              <a:rPr kumimoji="1" lang="zh-CN" altLang="en-US"/>
              <a:t>依赖管理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15428" y="3822487"/>
            <a:ext cx="4128459" cy="2400267"/>
          </a:xfrm>
          <a:prstGeom prst="roundRect">
            <a:avLst>
              <a:gd name="adj" fmla="val 8907"/>
            </a:avLst>
          </a:prstGeom>
          <a:gradFill flip="none" rotWithShape="1">
            <a:gsLst>
              <a:gs pos="32000">
                <a:srgbClr val="E3EFFF"/>
              </a:gs>
              <a:gs pos="70000">
                <a:srgbClr val="B7D2FE"/>
              </a:gs>
            </a:gsLst>
            <a:lin ang="5400000" scaled="1"/>
            <a:tileRect/>
          </a:gradFill>
          <a:ln w="1905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1715428" y="5352308"/>
            <a:ext cx="412845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432650" y="3943898"/>
            <a:ext cx="960107" cy="565383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项目对象模型</a:t>
            </a:r>
            <a:endParaRPr lang="en-US" altLang="zh-CN" sz="933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POM</a:t>
            </a:r>
            <a:r>
              <a:rPr lang="zh-CN" altLang="en-US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4138268" y="3947779"/>
            <a:ext cx="960107" cy="565383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依赖管理模型</a:t>
            </a:r>
            <a:endParaRPr lang="en-US" altLang="zh-CN" sz="933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Dependency</a:t>
            </a:r>
            <a:r>
              <a:rPr lang="zh-CN" altLang="en-US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432652" y="4675902"/>
            <a:ext cx="2665723" cy="565383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构建生命周期</a:t>
            </a:r>
            <a:r>
              <a:rPr lang="en-US" altLang="zh-CN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</a:t>
            </a:r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阶段</a:t>
            </a:r>
            <a:endParaRPr lang="en-US" altLang="zh-CN" sz="933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en-US" altLang="zh-CN" sz="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Build lifecycle &amp; phases</a:t>
            </a:r>
            <a:endParaRPr lang="zh-CN" altLang="en-US" sz="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432651" y="5404025"/>
            <a:ext cx="530916" cy="746164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插件</a:t>
            </a:r>
            <a:endParaRPr lang="zh-CN" altLang="en-US" sz="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564380" y="5404025"/>
            <a:ext cx="530916" cy="746164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插件</a:t>
            </a:r>
            <a:endParaRPr lang="zh-CN" altLang="en-US" sz="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143227" y="5404025"/>
            <a:ext cx="530916" cy="746164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插件</a:t>
            </a:r>
            <a:endParaRPr lang="zh-CN" altLang="en-US" sz="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853803" y="5404025"/>
            <a:ext cx="530916" cy="746164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33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插件</a:t>
            </a:r>
            <a:endParaRPr lang="zh-CN" altLang="en-US" sz="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0" name="圆柱形 79"/>
          <p:cNvSpPr>
            <a:spLocks noChangeAspect="1"/>
          </p:cNvSpPr>
          <p:nvPr/>
        </p:nvSpPr>
        <p:spPr>
          <a:xfrm>
            <a:off x="6177972" y="3872457"/>
            <a:ext cx="557535" cy="680541"/>
          </a:xfrm>
          <a:prstGeom prst="can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67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仓库</a:t>
            </a:r>
            <a:endParaRPr lang="en-US" altLang="zh-CN" sz="1067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3411196" y="4239299"/>
            <a:ext cx="70863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1139364" y="4239299"/>
            <a:ext cx="128469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109876" y="4239299"/>
            <a:ext cx="106869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4829838" y="5158161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4148417" y="5158161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428393" y="5158161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2712246" y="5158161"/>
            <a:ext cx="1" cy="3730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组合 197"/>
          <p:cNvGrpSpPr/>
          <p:nvPr/>
        </p:nvGrpSpPr>
        <p:grpSpPr>
          <a:xfrm>
            <a:off x="710880" y="3943898"/>
            <a:ext cx="924624" cy="867453"/>
            <a:chOff x="3010000" y="4231811"/>
            <a:chExt cx="620484" cy="650590"/>
          </a:xfrm>
        </p:grpSpPr>
        <p:grpSp>
          <p:nvGrpSpPr>
            <p:cNvPr id="199" name="组合 198"/>
            <p:cNvGrpSpPr/>
            <p:nvPr/>
          </p:nvGrpSpPr>
          <p:grpSpPr>
            <a:xfrm>
              <a:off x="3147436" y="4231811"/>
              <a:ext cx="345638" cy="432048"/>
              <a:chOff x="5436096" y="3399842"/>
              <a:chExt cx="432048" cy="540060"/>
            </a:xfrm>
            <a:solidFill>
              <a:schemeClr val="bg1"/>
            </a:solidFill>
          </p:grpSpPr>
          <p:sp>
            <p:nvSpPr>
              <p:cNvPr id="201" name="任意多边形 200"/>
              <p:cNvSpPr/>
              <p:nvPr/>
            </p:nvSpPr>
            <p:spPr>
              <a:xfrm>
                <a:off x="5436096" y="3399842"/>
                <a:ext cx="432048" cy="540060"/>
              </a:xfrm>
              <a:custGeom>
                <a:avLst/>
                <a:gdLst>
                  <a:gd name="connsiteX0" fmla="*/ 0 w 432048"/>
                  <a:gd name="connsiteY0" fmla="*/ 0 h 540060"/>
                  <a:gd name="connsiteX1" fmla="*/ 432048 w 432048"/>
                  <a:gd name="connsiteY1" fmla="*/ 0 h 540060"/>
                  <a:gd name="connsiteX2" fmla="*/ 432048 w 432048"/>
                  <a:gd name="connsiteY2" fmla="*/ 466319 h 540060"/>
                  <a:gd name="connsiteX3" fmla="*/ 323367 w 432048"/>
                  <a:gd name="connsiteY3" fmla="*/ 540060 h 540060"/>
                  <a:gd name="connsiteX4" fmla="*/ 0 w 432048"/>
                  <a:gd name="connsiteY4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048" h="540060">
                    <a:moveTo>
                      <a:pt x="0" y="0"/>
                    </a:moveTo>
                    <a:lnTo>
                      <a:pt x="432048" y="0"/>
                    </a:lnTo>
                    <a:lnTo>
                      <a:pt x="432048" y="466319"/>
                    </a:lnTo>
                    <a:lnTo>
                      <a:pt x="323367" y="540060"/>
                    </a:lnTo>
                    <a:lnTo>
                      <a:pt x="0" y="540060"/>
                    </a:lnTo>
                    <a:close/>
                  </a:path>
                </a:pathLst>
              </a:custGeom>
              <a:grpFill/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202" name="直接连接符 201"/>
              <p:cNvCxnSpPr>
                <a:stCxn id="201" idx="3"/>
              </p:cNvCxnSpPr>
              <p:nvPr/>
            </p:nvCxnSpPr>
            <p:spPr>
              <a:xfrm flipV="1">
                <a:off x="5759463" y="3877989"/>
                <a:ext cx="13574" cy="61913"/>
              </a:xfrm>
              <a:prstGeom prst="line">
                <a:avLst/>
              </a:prstGeom>
              <a:grpFill/>
              <a:ln w="1905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>
                <a:endCxn id="201" idx="2"/>
              </p:cNvCxnSpPr>
              <p:nvPr/>
            </p:nvCxnSpPr>
            <p:spPr>
              <a:xfrm flipV="1">
                <a:off x="5770656" y="3866161"/>
                <a:ext cx="97488" cy="18893"/>
              </a:xfrm>
              <a:prstGeom prst="line">
                <a:avLst/>
              </a:prstGeom>
              <a:grpFill/>
              <a:ln w="1905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5508103" y="3507854"/>
                <a:ext cx="288000" cy="0"/>
              </a:xfrm>
              <a:prstGeom prst="line">
                <a:avLst/>
              </a:prstGeom>
              <a:grpFill/>
              <a:ln w="1905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5508103" y="3579862"/>
                <a:ext cx="288000" cy="0"/>
              </a:xfrm>
              <a:prstGeom prst="line">
                <a:avLst/>
              </a:prstGeom>
              <a:grpFill/>
              <a:ln w="1905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5508103" y="3651870"/>
                <a:ext cx="288000" cy="0"/>
              </a:xfrm>
              <a:prstGeom prst="line">
                <a:avLst/>
              </a:prstGeom>
              <a:grpFill/>
              <a:ln w="1905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5"/>
            <p:cNvSpPr txBox="1"/>
            <p:nvPr/>
          </p:nvSpPr>
          <p:spPr>
            <a:xfrm>
              <a:off x="3010000" y="4650126"/>
              <a:ext cx="620484" cy="232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171450" indent="-1714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 sz="105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1067" b="1" dirty="0"/>
                <a:t>pom.xml</a:t>
              </a:r>
              <a:endParaRPr lang="zh-CN" altLang="zh-CN" sz="1067" b="1" dirty="0"/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简介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669BF79-26C6-4D92-9C69-980289B378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25843" y="1049535"/>
            <a:ext cx="3891750" cy="173422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Maven </a:t>
            </a:r>
            <a:r>
              <a:rPr lang="zh-CN" altLang="en-US"/>
              <a:t>作用：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标准化的项目结构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标准化的构建流程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/>
              <a:t>方便的依赖管理</a:t>
            </a:r>
            <a:endParaRPr lang="en-US" altLang="zh-CN" sz="1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89B887-45D9-43F5-AAE6-7737C89D5A85}"/>
              </a:ext>
            </a:extLst>
          </p:cNvPr>
          <p:cNvSpPr txBox="1"/>
          <p:nvPr/>
        </p:nvSpPr>
        <p:spPr>
          <a:xfrm>
            <a:off x="8125844" y="3783954"/>
            <a:ext cx="396743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项目对象模型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(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libaba PuHuiTi B"/>
              </a:rPr>
              <a:t>Project Object Model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依赖管理模型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(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libaba PuHuiTi B"/>
              </a:rPr>
              <a:t>Dependency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插件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(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libaba PuHuiTi B"/>
              </a:rPr>
              <a:t>Plugin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)</a:t>
            </a:r>
          </a:p>
        </p:txBody>
      </p:sp>
      <p:sp>
        <p:nvSpPr>
          <p:cNvPr id="31" name="文本占位符 8">
            <a:extLst>
              <a:ext uri="{FF2B5EF4-FFF2-40B4-BE49-F238E27FC236}">
                <a16:creationId xmlns:a16="http://schemas.microsoft.com/office/drawing/2014/main" id="{62B37036-9382-45AF-A546-4AF521D2A302}"/>
              </a:ext>
            </a:extLst>
          </p:cNvPr>
          <p:cNvSpPr txBox="1">
            <a:spLocks/>
          </p:cNvSpPr>
          <p:nvPr/>
        </p:nvSpPr>
        <p:spPr>
          <a:xfrm>
            <a:off x="915682" y="2987378"/>
            <a:ext cx="3891750" cy="44162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Maven </a:t>
            </a:r>
            <a:r>
              <a:rPr lang="zh-CN" altLang="en-US"/>
              <a:t>模型：</a:t>
            </a:r>
          </a:p>
        </p:txBody>
      </p:sp>
      <p:sp>
        <p:nvSpPr>
          <p:cNvPr id="32" name="文本占位符 8">
            <a:extLst>
              <a:ext uri="{FF2B5EF4-FFF2-40B4-BE49-F238E27FC236}">
                <a16:creationId xmlns:a16="http://schemas.microsoft.com/office/drawing/2014/main" id="{F97937D0-586C-4797-8C42-1AD8856619B0}"/>
              </a:ext>
            </a:extLst>
          </p:cNvPr>
          <p:cNvSpPr txBox="1">
            <a:spLocks/>
          </p:cNvSpPr>
          <p:nvPr/>
        </p:nvSpPr>
        <p:spPr>
          <a:xfrm>
            <a:off x="915682" y="1228418"/>
            <a:ext cx="6575420" cy="173422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C00000"/>
                </a:solidFill>
                <a:effectLst/>
                <a:latin typeface="-apple-system"/>
              </a:rPr>
              <a:t>Apache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>
                <a:solidFill>
                  <a:srgbClr val="C00000"/>
                </a:solidFill>
                <a:effectLst/>
                <a:latin typeface="-apple-system"/>
              </a:rPr>
              <a:t>Maven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是一个项目管理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和构建</a:t>
            </a:r>
            <a:r>
              <a:rPr lang="zh-CN" altLang="en-US" b="0" i="0">
                <a:solidFill>
                  <a:srgbClr val="C00000"/>
                </a:solidFill>
                <a:effectLst/>
                <a:latin typeface="-apple-system"/>
              </a:rPr>
              <a:t>工具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，它基于项目对象模型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(POM)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的概念，通过一小段描述信息来管理项目的构建、报告和文档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4D4D4D"/>
                </a:solidFill>
                <a:latin typeface="-apple-system"/>
              </a:rPr>
              <a:t>官网：</a:t>
            </a:r>
            <a:r>
              <a:rPr lang="en-US" altLang="zh-CN">
                <a:solidFill>
                  <a:srgbClr val="4D4D4D"/>
                </a:solidFill>
                <a:latin typeface="-apple-system"/>
                <a:hlinkClick r:id="rId3"/>
              </a:rPr>
              <a:t>http://maven.apache.org/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" grpId="0" build="p"/>
      <p:bldP spid="91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简介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B6FB3F71-AADC-4CB7-AB3C-75A38E61A74B}"/>
              </a:ext>
            </a:extLst>
          </p:cNvPr>
          <p:cNvSpPr/>
          <p:nvPr/>
        </p:nvSpPr>
        <p:spPr>
          <a:xfrm>
            <a:off x="5217110" y="1493667"/>
            <a:ext cx="1757779" cy="1109709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ea typeface="Alibaba PuHuiTi B"/>
            </a:endParaRPr>
          </a:p>
        </p:txBody>
      </p:sp>
      <p:sp>
        <p:nvSpPr>
          <p:cNvPr id="35" name="流程图: 磁盘 34">
            <a:extLst>
              <a:ext uri="{FF2B5EF4-FFF2-40B4-BE49-F238E27FC236}">
                <a16:creationId xmlns:a16="http://schemas.microsoft.com/office/drawing/2014/main" id="{9B32D548-6D3B-4D35-915D-B15DE4483186}"/>
              </a:ext>
            </a:extLst>
          </p:cNvPr>
          <p:cNvSpPr/>
          <p:nvPr/>
        </p:nvSpPr>
        <p:spPr>
          <a:xfrm>
            <a:off x="7056267" y="3226292"/>
            <a:ext cx="1757779" cy="1109709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流程图: 磁盘 35">
            <a:extLst>
              <a:ext uri="{FF2B5EF4-FFF2-40B4-BE49-F238E27FC236}">
                <a16:creationId xmlns:a16="http://schemas.microsoft.com/office/drawing/2014/main" id="{8D231924-D359-4A23-BB2A-6FFE42A948EE}"/>
              </a:ext>
            </a:extLst>
          </p:cNvPr>
          <p:cNvSpPr/>
          <p:nvPr/>
        </p:nvSpPr>
        <p:spPr>
          <a:xfrm>
            <a:off x="9053743" y="1493666"/>
            <a:ext cx="1757779" cy="110970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552234-A031-4475-9729-C02494056CEC}"/>
              </a:ext>
            </a:extLst>
          </p:cNvPr>
          <p:cNvCxnSpPr>
            <a:cxnSpLocks/>
          </p:cNvCxnSpPr>
          <p:nvPr/>
        </p:nvCxnSpPr>
        <p:spPr>
          <a:xfrm flipV="1">
            <a:off x="7148743" y="1977498"/>
            <a:ext cx="173114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0CB67F4-7007-4A10-A9D5-935DFE79B29F}"/>
              </a:ext>
            </a:extLst>
          </p:cNvPr>
          <p:cNvCxnSpPr>
            <a:cxnSpLocks/>
          </p:cNvCxnSpPr>
          <p:nvPr/>
        </p:nvCxnSpPr>
        <p:spPr>
          <a:xfrm flipH="1">
            <a:off x="7148743" y="2255667"/>
            <a:ext cx="1731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88D4A4-CBB1-4243-A41F-529CBEEF3AF9}"/>
              </a:ext>
            </a:extLst>
          </p:cNvPr>
          <p:cNvCxnSpPr>
            <a:cxnSpLocks/>
          </p:cNvCxnSpPr>
          <p:nvPr/>
        </p:nvCxnSpPr>
        <p:spPr>
          <a:xfrm>
            <a:off x="6326819" y="2694372"/>
            <a:ext cx="729448" cy="58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C845906-1B8A-4B39-AE0A-B6E8D48AB24F}"/>
              </a:ext>
            </a:extLst>
          </p:cNvPr>
          <p:cNvCxnSpPr>
            <a:cxnSpLocks/>
          </p:cNvCxnSpPr>
          <p:nvPr/>
        </p:nvCxnSpPr>
        <p:spPr>
          <a:xfrm flipH="1" flipV="1">
            <a:off x="6119674" y="2859718"/>
            <a:ext cx="691163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7680C8E-13E8-4ECD-B4FE-4EE628DC68CF}"/>
              </a:ext>
            </a:extLst>
          </p:cNvPr>
          <p:cNvCxnSpPr>
            <a:cxnSpLocks/>
          </p:cNvCxnSpPr>
          <p:nvPr/>
        </p:nvCxnSpPr>
        <p:spPr>
          <a:xfrm flipH="1">
            <a:off x="9128092" y="2875645"/>
            <a:ext cx="563364" cy="67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FEC07E6-42AD-4FB0-8EB5-AD7CC8DA9FCB}"/>
              </a:ext>
            </a:extLst>
          </p:cNvPr>
          <p:cNvCxnSpPr>
            <a:cxnSpLocks/>
          </p:cNvCxnSpPr>
          <p:nvPr/>
        </p:nvCxnSpPr>
        <p:spPr>
          <a:xfrm flipV="1">
            <a:off x="8912809" y="2726926"/>
            <a:ext cx="565213" cy="62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A546F4E-1BA7-4596-A464-7DF249990786}"/>
              </a:ext>
            </a:extLst>
          </p:cNvPr>
          <p:cNvSpPr/>
          <p:nvPr/>
        </p:nvSpPr>
        <p:spPr>
          <a:xfrm>
            <a:off x="1380478" y="1554700"/>
            <a:ext cx="1180730" cy="9876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项目</a:t>
            </a:r>
            <a:r>
              <a:rPr lang="en-US" altLang="zh-CN" sz="1400">
                <a:ea typeface="Alibaba PuHuiTi B"/>
              </a:rPr>
              <a:t>1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33C6C71-E243-4FF0-9AAA-71D7CB85D294}"/>
              </a:ext>
            </a:extLst>
          </p:cNvPr>
          <p:cNvSpPr/>
          <p:nvPr/>
        </p:nvSpPr>
        <p:spPr>
          <a:xfrm>
            <a:off x="1380478" y="2793506"/>
            <a:ext cx="1180730" cy="9876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项目</a:t>
            </a:r>
            <a:r>
              <a:rPr lang="en-US" altLang="zh-CN" sz="1400">
                <a:ea typeface="Alibaba PuHuiTi B"/>
              </a:rPr>
              <a:t>2</a:t>
            </a:r>
            <a:endParaRPr lang="zh-CN" altLang="en-US" sz="1400">
              <a:ea typeface="Alibaba PuHuiTi B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D141D9-F15B-4161-AC57-8471DE6AA830}"/>
              </a:ext>
            </a:extLst>
          </p:cNvPr>
          <p:cNvCxnSpPr>
            <a:cxnSpLocks/>
          </p:cNvCxnSpPr>
          <p:nvPr/>
        </p:nvCxnSpPr>
        <p:spPr>
          <a:xfrm flipV="1">
            <a:off x="3023586" y="1971575"/>
            <a:ext cx="173114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11BC08-C187-4C5B-840B-B8ED3E401CD8}"/>
              </a:ext>
            </a:extLst>
          </p:cNvPr>
          <p:cNvCxnSpPr>
            <a:cxnSpLocks/>
          </p:cNvCxnSpPr>
          <p:nvPr/>
        </p:nvCxnSpPr>
        <p:spPr>
          <a:xfrm flipH="1">
            <a:off x="3023586" y="2249744"/>
            <a:ext cx="1731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2D61EC-F8B3-407D-BCBA-B70A7A3DA5FA}"/>
              </a:ext>
            </a:extLst>
          </p:cNvPr>
          <p:cNvCxnSpPr>
            <a:cxnSpLocks/>
          </p:cNvCxnSpPr>
          <p:nvPr/>
        </p:nvCxnSpPr>
        <p:spPr>
          <a:xfrm flipV="1">
            <a:off x="3023586" y="2726927"/>
            <a:ext cx="1992297" cy="344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47A297-6F0C-43A6-A2A0-31516DB07330}"/>
              </a:ext>
            </a:extLst>
          </p:cNvPr>
          <p:cNvCxnSpPr>
            <a:cxnSpLocks/>
          </p:cNvCxnSpPr>
          <p:nvPr/>
        </p:nvCxnSpPr>
        <p:spPr>
          <a:xfrm flipH="1">
            <a:off x="3035885" y="3030802"/>
            <a:ext cx="2078762" cy="415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E785BAB-B403-4BD7-8873-6750196258BB}"/>
              </a:ext>
            </a:extLst>
          </p:cNvPr>
          <p:cNvSpPr txBox="1"/>
          <p:nvPr/>
        </p:nvSpPr>
        <p:spPr>
          <a:xfrm>
            <a:off x="4637471" y="915480"/>
            <a:ext cx="2917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ea typeface="Alibaba PuHuiTi B"/>
              </a:rPr>
              <a:t>本地仓库</a:t>
            </a:r>
            <a:endParaRPr lang="en-US" altLang="zh-CN" sz="1400">
              <a:ea typeface="Alibaba PuHuiTi B"/>
            </a:endParaRPr>
          </a:p>
          <a:p>
            <a:pPr algn="ctr"/>
            <a:r>
              <a:rPr lang="zh-CN" altLang="en-US" sz="1400">
                <a:ea typeface="Alibaba PuHuiTi B"/>
              </a:rPr>
              <a:t>（</a:t>
            </a:r>
            <a:r>
              <a:rPr lang="en-US" altLang="zh-CN" sz="1400">
                <a:ea typeface="Alibaba PuHuiTi B"/>
              </a:rPr>
              <a:t>Local Repository</a:t>
            </a:r>
            <a:r>
              <a:rPr lang="zh-CN" altLang="en-US" sz="1400">
                <a:ea typeface="Alibaba PuHuiTi B"/>
              </a:rPr>
              <a:t>）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972D4AA-06B1-4711-B951-35A4FCCA67D0}"/>
              </a:ext>
            </a:extLst>
          </p:cNvPr>
          <p:cNvSpPr txBox="1"/>
          <p:nvPr/>
        </p:nvSpPr>
        <p:spPr>
          <a:xfrm>
            <a:off x="9053742" y="908671"/>
            <a:ext cx="1757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ea typeface="Alibaba PuHuiTi B"/>
              </a:rPr>
              <a:t>中央仓库</a:t>
            </a:r>
            <a:endParaRPr lang="en-US" altLang="zh-CN" sz="1400">
              <a:ea typeface="Alibaba PuHuiTi B"/>
            </a:endParaRPr>
          </a:p>
          <a:p>
            <a:pPr algn="ctr"/>
            <a:r>
              <a:rPr lang="zh-CN" altLang="en-US" sz="1400">
                <a:ea typeface="Alibaba PuHuiTi B"/>
              </a:rPr>
              <a:t>（</a:t>
            </a:r>
            <a:r>
              <a:rPr lang="en-US" altLang="zh-CN" sz="1400">
                <a:ea typeface="Alibaba PuHuiTi B"/>
              </a:rPr>
              <a:t>Central Repository)</a:t>
            </a:r>
            <a:endParaRPr lang="zh-CN" altLang="en-US" sz="14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8017B3A-E81A-4874-A1C3-83259821122B}"/>
              </a:ext>
            </a:extLst>
          </p:cNvPr>
          <p:cNvSpPr txBox="1"/>
          <p:nvPr/>
        </p:nvSpPr>
        <p:spPr>
          <a:xfrm>
            <a:off x="7056267" y="4380582"/>
            <a:ext cx="1757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ea typeface="Alibaba PuHuiTi B"/>
              </a:rPr>
              <a:t>远程仓库（私服）</a:t>
            </a:r>
            <a:endParaRPr lang="en-US" altLang="zh-CN" sz="1400">
              <a:ea typeface="Alibaba PuHuiTi B"/>
            </a:endParaRPr>
          </a:p>
          <a:p>
            <a:pPr algn="ctr"/>
            <a:r>
              <a:rPr lang="zh-CN" altLang="en-US" sz="1400">
                <a:ea typeface="Alibaba PuHuiTi B"/>
              </a:rPr>
              <a:t>（</a:t>
            </a:r>
            <a:r>
              <a:rPr lang="en-US" altLang="zh-CN" sz="1400">
                <a:ea typeface="Alibaba PuHuiTi B"/>
              </a:rPr>
              <a:t>Remote Repository)</a:t>
            </a:r>
            <a:endParaRPr lang="zh-CN" altLang="en-US" sz="140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F543A51-373F-4193-BA10-EC8ED37E947F}"/>
              </a:ext>
            </a:extLst>
          </p:cNvPr>
          <p:cNvSpPr/>
          <p:nvPr/>
        </p:nvSpPr>
        <p:spPr>
          <a:xfrm>
            <a:off x="1850994" y="1149190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C6781AB-220D-4E28-BB12-0550F129E0B6}"/>
              </a:ext>
            </a:extLst>
          </p:cNvPr>
          <p:cNvSpPr/>
          <p:nvPr/>
        </p:nvSpPr>
        <p:spPr>
          <a:xfrm>
            <a:off x="5999825" y="2040374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2E66381-833C-4061-B014-2769C03AC9FC}"/>
              </a:ext>
            </a:extLst>
          </p:cNvPr>
          <p:cNvSpPr/>
          <p:nvPr/>
        </p:nvSpPr>
        <p:spPr>
          <a:xfrm>
            <a:off x="1850994" y="2249744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91CDB-DC78-445D-BA8D-05C946F9360D}"/>
              </a:ext>
            </a:extLst>
          </p:cNvPr>
          <p:cNvSpPr/>
          <p:nvPr/>
        </p:nvSpPr>
        <p:spPr>
          <a:xfrm>
            <a:off x="1829817" y="3503027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E52CACD-8CF2-44D1-9418-7BC174E10BE6}"/>
              </a:ext>
            </a:extLst>
          </p:cNvPr>
          <p:cNvSpPr txBox="1"/>
          <p:nvPr/>
        </p:nvSpPr>
        <p:spPr>
          <a:xfrm>
            <a:off x="1232066" y="3909851"/>
            <a:ext cx="8459390" cy="2832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仓库分类：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本地仓库：自己计算机上的一个目录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中央仓库：由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团队维护的全球唯一的仓库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地址：</a:t>
            </a:r>
            <a:r>
              <a:rPr lang="en-US" altLang="zh-CN" sz="1200">
                <a:hlinkClick r:id="rId3"/>
              </a:rPr>
              <a:t>https://repo1.maven.org/maven2/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远程仓库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私服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：一般由公司团队搭建的私有仓库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当项目中使用坐标引入对应依赖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包后，首先会查找本地仓库中是否有对应的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如果有，则在项目直接引用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如果没有，则去中央仓库中下载对应的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包到本地仓库。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还可以搭建远程仓库，将来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jar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包的查找顺序则变为：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</a:rPr>
              <a:t>本地仓库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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远程仓库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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中央仓库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781C256-0710-4828-B16C-2A661F1668EF}"/>
              </a:ext>
            </a:extLst>
          </p:cNvPr>
          <p:cNvSpPr/>
          <p:nvPr/>
        </p:nvSpPr>
        <p:spPr>
          <a:xfrm>
            <a:off x="822296" y="3503027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67EC9EA-6B71-43DF-9305-701147DAB4BE}"/>
              </a:ext>
            </a:extLst>
          </p:cNvPr>
          <p:cNvSpPr/>
          <p:nvPr/>
        </p:nvSpPr>
        <p:spPr>
          <a:xfrm>
            <a:off x="7894466" y="3781146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CBCF5C5-8912-44E6-8CB8-54AC0AC9DF70}"/>
              </a:ext>
            </a:extLst>
          </p:cNvPr>
          <p:cNvSpPr/>
          <p:nvPr/>
        </p:nvSpPr>
        <p:spPr>
          <a:xfrm>
            <a:off x="6326819" y="2050014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438092A-325C-4F50-9ACE-7E9C91E29D66}"/>
              </a:ext>
            </a:extLst>
          </p:cNvPr>
          <p:cNvSpPr/>
          <p:nvPr/>
        </p:nvSpPr>
        <p:spPr>
          <a:xfrm>
            <a:off x="2143863" y="3503027"/>
            <a:ext cx="239698" cy="2093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36" grpId="0" animBg="1"/>
      <p:bldP spid="31" grpId="0" animBg="1"/>
      <p:bldP spid="64" grpId="0" animBg="1"/>
      <p:bldP spid="81" grpId="0"/>
      <p:bldP spid="82" grpId="0"/>
      <p:bldP spid="83" grpId="0"/>
      <p:bldP spid="49" grpId="0" animBg="1"/>
      <p:bldP spid="86" grpId="0" animBg="1"/>
      <p:bldP spid="87" grpId="0" animBg="1"/>
      <p:bldP spid="88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Maven </a:t>
            </a:r>
            <a:r>
              <a:rPr lang="zh-CN" altLang="en-US">
                <a:solidFill>
                  <a:srgbClr val="C00000"/>
                </a:solidFill>
              </a:rPr>
              <a:t>安装配置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Maven </a:t>
            </a:r>
            <a:r>
              <a:rPr lang="zh-CN" altLang="en-US"/>
              <a:t>基本使用</a:t>
            </a:r>
            <a:endParaRPr lang="en-US" altLang="zh-CN"/>
          </a:p>
          <a:p>
            <a:r>
              <a:rPr lang="en-US" altLang="zh-CN"/>
              <a:t>IDEA </a:t>
            </a:r>
            <a:r>
              <a:rPr lang="zh-CN" altLang="en-US"/>
              <a:t>配置 </a:t>
            </a:r>
            <a:r>
              <a:rPr lang="en-US" altLang="zh-CN"/>
              <a:t>Maven</a:t>
            </a:r>
          </a:p>
          <a:p>
            <a:r>
              <a:rPr kumimoji="1" lang="zh-CN" altLang="en-US"/>
              <a:t>依赖管理</a:t>
            </a:r>
          </a:p>
        </p:txBody>
      </p:sp>
    </p:spTree>
    <p:extLst>
      <p:ext uri="{BB962C8B-B14F-4D97-AF65-F5344CB8AC3E}">
        <p14:creationId xmlns:p14="http://schemas.microsoft.com/office/powerpoint/2010/main" val="69206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安装配置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43BD8-72E6-4DE1-B21A-9A0CC5385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解压 </a:t>
            </a:r>
            <a:r>
              <a:rPr lang="en-US" altLang="zh-CN"/>
              <a:t>apache-maven-3.6.1.rar </a:t>
            </a:r>
            <a:r>
              <a:rPr lang="zh-CN" altLang="en-US"/>
              <a:t>既安装完成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配置环境变量 </a:t>
            </a:r>
            <a:r>
              <a:rPr lang="en-US" altLang="zh-CN"/>
              <a:t>MAVEN_HOME </a:t>
            </a:r>
            <a:r>
              <a:rPr lang="zh-CN" altLang="en-US"/>
              <a:t>为安装路径的</a:t>
            </a:r>
            <a:r>
              <a:rPr lang="en-US" altLang="zh-CN"/>
              <a:t>bin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配置本地仓库：修改 </a:t>
            </a:r>
            <a:r>
              <a:rPr lang="en-US" altLang="zh-CN"/>
              <a:t>conf/settings.xml </a:t>
            </a:r>
            <a:r>
              <a:rPr lang="zh-CN" altLang="en-US"/>
              <a:t>中的 </a:t>
            </a:r>
            <a:r>
              <a:rPr lang="en-US" altLang="zh-CN"/>
              <a:t>&lt;localRepository&gt; </a:t>
            </a:r>
            <a:r>
              <a:rPr lang="zh-CN" altLang="en-US"/>
              <a:t>为一个指定目录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配置阿里云私服：修改 </a:t>
            </a:r>
            <a:r>
              <a:rPr lang="en-US" altLang="zh-CN"/>
              <a:t>conf/settings.xml </a:t>
            </a:r>
            <a:r>
              <a:rPr lang="zh-CN" altLang="en-US"/>
              <a:t>中的 </a:t>
            </a:r>
            <a:r>
              <a:rPr lang="en-US" altLang="zh-CN"/>
              <a:t>&lt;mirrors&gt;</a:t>
            </a:r>
            <a:r>
              <a:rPr lang="zh-CN" altLang="en-US"/>
              <a:t>标签，为其添加如下子标签：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10FD0AA-5B1B-4010-9461-D2E9727F1BB5}"/>
              </a:ext>
            </a:extLst>
          </p:cNvPr>
          <p:cNvSpPr txBox="1"/>
          <p:nvPr/>
        </p:nvSpPr>
        <p:spPr>
          <a:xfrm>
            <a:off x="2628143" y="3598208"/>
            <a:ext cx="7048517" cy="199137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id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&gt;alimaven&lt;/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id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name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&gt;aliyun maven&lt;/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name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 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url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&gt;http://maven.aliyun.com/nexus/content/groups/public/&lt;/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url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mirrorOf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&gt;central&lt;/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mirrorOf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    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&lt;/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Alibaba PuHuiTi B"/>
              </a:rPr>
              <a:t>&gt;</a:t>
            </a:r>
            <a:endParaRPr lang="zh-CN" altLang="zh-CN" sz="2000">
              <a:latin typeface="Arial" panose="020B0604020202020204" pitchFamily="34" charset="0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5347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45660</TotalTime>
  <Words>1888</Words>
  <Application>Microsoft Office PowerPoint</Application>
  <PresentationFormat>宽屏</PresentationFormat>
  <Paragraphs>325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Alibaba PuHuiTi B</vt:lpstr>
      <vt:lpstr>Alibaba PuHuiTi M</vt:lpstr>
      <vt:lpstr>Alibaba PuHuiTi R</vt:lpstr>
      <vt:lpstr>-apple-system</vt:lpstr>
      <vt:lpstr>Arial Unicode MS</vt:lpstr>
      <vt:lpstr>PingFang SC</vt:lpstr>
      <vt:lpstr>阿里巴巴普惠体</vt:lpstr>
      <vt:lpstr>等线</vt:lpstr>
      <vt:lpstr>黑体</vt:lpstr>
      <vt:lpstr>思源黑体 CN Bold</vt:lpstr>
      <vt:lpstr>思源黑体 CN Normal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Maven</vt:lpstr>
      <vt:lpstr>PowerPoint 演示文稿</vt:lpstr>
      <vt:lpstr>PowerPoint 演示文稿</vt:lpstr>
      <vt:lpstr>PowerPoint 演示文稿</vt:lpstr>
      <vt:lpstr>PowerPoint 演示文稿</vt:lpstr>
      <vt:lpstr>Maven 简介</vt:lpstr>
      <vt:lpstr>Maven 简介</vt:lpstr>
      <vt:lpstr>PowerPoint 演示文稿</vt:lpstr>
      <vt:lpstr>Maven 安装配置</vt:lpstr>
      <vt:lpstr>PowerPoint 演示文稿</vt:lpstr>
      <vt:lpstr>Maven 基本使用</vt:lpstr>
      <vt:lpstr>Maven 基本使用</vt:lpstr>
      <vt:lpstr>Maven 基本使用</vt:lpstr>
      <vt:lpstr>Maven 基本使用</vt:lpstr>
      <vt:lpstr>PowerPoint 演示文稿</vt:lpstr>
      <vt:lpstr>IDEA 配置 Maven</vt:lpstr>
      <vt:lpstr>IDEA 配置 Maven</vt:lpstr>
      <vt:lpstr>IDEA 配置 Maven</vt:lpstr>
      <vt:lpstr>IDEA 配置 Maven</vt:lpstr>
      <vt:lpstr>IDEA 配置 Maven</vt:lpstr>
      <vt:lpstr>IDEA 配置 Maven</vt:lpstr>
      <vt:lpstr>IDEA 配置 Maven</vt:lpstr>
      <vt:lpstr>IDEA 配置 Maven</vt:lpstr>
      <vt:lpstr>IDEA 配置 Maven</vt:lpstr>
      <vt:lpstr>PowerPoint 演示文稿</vt:lpstr>
      <vt:lpstr>依赖管理</vt:lpstr>
      <vt:lpstr>依赖管理</vt:lpstr>
      <vt:lpstr>依赖管理</vt:lpstr>
      <vt:lpstr>依赖管理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996</cp:revision>
  <dcterms:created xsi:type="dcterms:W3CDTF">2020-03-31T02:23:27Z</dcterms:created>
  <dcterms:modified xsi:type="dcterms:W3CDTF">2021-06-27T14:00:45Z</dcterms:modified>
</cp:coreProperties>
</file>