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537" autoAdjust="0"/>
  </p:normalViewPr>
  <p:slideViewPr>
    <p:cSldViewPr snapToGrid="0">
      <p:cViewPr>
        <p:scale>
          <a:sx n="151" d="100"/>
          <a:sy n="151" d="100"/>
        </p:scale>
        <p:origin x="-234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2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7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6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8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9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5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FDDDF-A359-44BB-934A-37BDE794F160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8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Freeform 75"/>
          <p:cNvSpPr>
            <a:spLocks/>
          </p:cNvSpPr>
          <p:nvPr/>
        </p:nvSpPr>
        <p:spPr bwMode="auto">
          <a:xfrm>
            <a:off x="6091512" y="3498062"/>
            <a:ext cx="47081" cy="48102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188" name="Line 359"/>
          <p:cNvSpPr>
            <a:spLocks noChangeShapeType="1"/>
          </p:cNvSpPr>
          <p:nvPr/>
        </p:nvSpPr>
        <p:spPr bwMode="auto">
          <a:xfrm flipH="1">
            <a:off x="5805661" y="3520394"/>
            <a:ext cx="307710" cy="3436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981190" y="734430"/>
            <a:ext cx="8950650" cy="6038506"/>
            <a:chOff x="-651" y="0"/>
            <a:chExt cx="5323" cy="3515"/>
          </a:xfrm>
        </p:grpSpPr>
        <p:sp>
          <p:nvSpPr>
            <p:cNvPr id="5" name="AutoShape 7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4672" cy="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-651" y="77"/>
              <a:ext cx="5255" cy="3387"/>
              <a:chOff x="-712" y="-2"/>
              <a:chExt cx="5255" cy="3387"/>
            </a:xfrm>
          </p:grpSpPr>
          <p:sp>
            <p:nvSpPr>
              <p:cNvPr id="395" name="Freeform 9"/>
              <p:cNvSpPr>
                <a:spLocks/>
              </p:cNvSpPr>
              <p:nvPr/>
            </p:nvSpPr>
            <p:spPr bwMode="auto">
              <a:xfrm>
                <a:off x="4303" y="754"/>
                <a:ext cx="190" cy="969"/>
              </a:xfrm>
              <a:custGeom>
                <a:avLst/>
                <a:gdLst>
                  <a:gd name="T0" fmla="*/ 190 w 190"/>
                  <a:gd name="T1" fmla="*/ 969 h 969"/>
                  <a:gd name="T2" fmla="*/ 190 w 190"/>
                  <a:gd name="T3" fmla="*/ 0 h 969"/>
                  <a:gd name="T4" fmla="*/ 0 w 190"/>
                  <a:gd name="T5" fmla="*/ 0 h 969"/>
                  <a:gd name="T6" fmla="*/ 0 60000 65536"/>
                  <a:gd name="T7" fmla="*/ 0 60000 65536"/>
                  <a:gd name="T8" fmla="*/ 0 60000 65536"/>
                  <a:gd name="T9" fmla="*/ 0 w 190"/>
                  <a:gd name="T10" fmla="*/ 0 h 969"/>
                  <a:gd name="T11" fmla="*/ 190 w 190"/>
                  <a:gd name="T12" fmla="*/ 969 h 9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" h="969">
                    <a:moveTo>
                      <a:pt x="190" y="969"/>
                    </a:moveTo>
                    <a:lnTo>
                      <a:pt x="190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6" name="Freeform 10"/>
              <p:cNvSpPr>
                <a:spLocks/>
              </p:cNvSpPr>
              <p:nvPr/>
            </p:nvSpPr>
            <p:spPr bwMode="auto">
              <a:xfrm>
                <a:off x="1669" y="120"/>
                <a:ext cx="2715" cy="1269"/>
              </a:xfrm>
              <a:custGeom>
                <a:avLst/>
                <a:gdLst>
                  <a:gd name="T0" fmla="*/ 2632 w 2715"/>
                  <a:gd name="T1" fmla="*/ 551 h 1269"/>
                  <a:gd name="T2" fmla="*/ 2715 w 2715"/>
                  <a:gd name="T3" fmla="*/ 551 h 1269"/>
                  <a:gd name="T4" fmla="*/ 2715 w 2715"/>
                  <a:gd name="T5" fmla="*/ 0 h 1269"/>
                  <a:gd name="T6" fmla="*/ 0 w 2715"/>
                  <a:gd name="T7" fmla="*/ 0 h 1269"/>
                  <a:gd name="T8" fmla="*/ 0 w 2715"/>
                  <a:gd name="T9" fmla="*/ 1269 h 12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5"/>
                  <a:gd name="T16" fmla="*/ 0 h 1269"/>
                  <a:gd name="T17" fmla="*/ 2715 w 2715"/>
                  <a:gd name="T18" fmla="*/ 1269 h 12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5" h="1269">
                    <a:moveTo>
                      <a:pt x="2632" y="551"/>
                    </a:moveTo>
                    <a:lnTo>
                      <a:pt x="2715" y="551"/>
                    </a:lnTo>
                    <a:lnTo>
                      <a:pt x="2715" y="0"/>
                    </a:lnTo>
                    <a:lnTo>
                      <a:pt x="0" y="0"/>
                    </a:lnTo>
                    <a:lnTo>
                      <a:pt x="0" y="1269"/>
                    </a:lnTo>
                  </a:path>
                </a:pathLst>
              </a:custGeom>
              <a:noFill/>
              <a:ln w="635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7" name="Freeform 11"/>
              <p:cNvSpPr>
                <a:spLocks/>
              </p:cNvSpPr>
              <p:nvPr/>
            </p:nvSpPr>
            <p:spPr bwMode="auto">
              <a:xfrm>
                <a:off x="184" y="-2"/>
                <a:ext cx="2832" cy="1639"/>
              </a:xfrm>
              <a:custGeom>
                <a:avLst/>
                <a:gdLst>
                  <a:gd name="T0" fmla="*/ 0 w 3106"/>
                  <a:gd name="T1" fmla="*/ 181 h 1324"/>
                  <a:gd name="T2" fmla="*/ 2 w 3106"/>
                  <a:gd name="T3" fmla="*/ 0 h 1324"/>
                  <a:gd name="T4" fmla="*/ 3106 w 3106"/>
                  <a:gd name="T5" fmla="*/ 0 h 1324"/>
                  <a:gd name="T6" fmla="*/ 3106 w 3106"/>
                  <a:gd name="T7" fmla="*/ 1324 h 1324"/>
                  <a:gd name="T8" fmla="*/ 3025 w 3106"/>
                  <a:gd name="T9" fmla="*/ 1324 h 1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06"/>
                  <a:gd name="T16" fmla="*/ 0 h 1324"/>
                  <a:gd name="T17" fmla="*/ 3106 w 3106"/>
                  <a:gd name="T18" fmla="*/ 1324 h 1324"/>
                  <a:gd name="connsiteX0" fmla="*/ 0 w 11255"/>
                  <a:gd name="connsiteY0" fmla="*/ 1333 h 10000"/>
                  <a:gd name="connsiteX1" fmla="*/ 1261 w 11255"/>
                  <a:gd name="connsiteY1" fmla="*/ 0 h 10000"/>
                  <a:gd name="connsiteX2" fmla="*/ 11255 w 11255"/>
                  <a:gd name="connsiteY2" fmla="*/ 0 h 10000"/>
                  <a:gd name="connsiteX3" fmla="*/ 11255 w 11255"/>
                  <a:gd name="connsiteY3" fmla="*/ 10000 h 10000"/>
                  <a:gd name="connsiteX4" fmla="*/ 10994 w 11255"/>
                  <a:gd name="connsiteY4" fmla="*/ 10000 h 10000"/>
                  <a:gd name="connsiteX0" fmla="*/ 1 w 11256"/>
                  <a:gd name="connsiteY0" fmla="*/ 1333 h 10000"/>
                  <a:gd name="connsiteX1" fmla="*/ 0 w 11256"/>
                  <a:gd name="connsiteY1" fmla="*/ 50 h 10000"/>
                  <a:gd name="connsiteX2" fmla="*/ 11256 w 11256"/>
                  <a:gd name="connsiteY2" fmla="*/ 0 h 10000"/>
                  <a:gd name="connsiteX3" fmla="*/ 11256 w 11256"/>
                  <a:gd name="connsiteY3" fmla="*/ 10000 h 10000"/>
                  <a:gd name="connsiteX4" fmla="*/ 10995 w 11256"/>
                  <a:gd name="connsiteY4" fmla="*/ 10000 h 10000"/>
                  <a:gd name="connsiteX0" fmla="*/ 1 w 11256"/>
                  <a:gd name="connsiteY0" fmla="*/ 1283 h 9950"/>
                  <a:gd name="connsiteX1" fmla="*/ 0 w 11256"/>
                  <a:gd name="connsiteY1" fmla="*/ 0 h 9950"/>
                  <a:gd name="connsiteX2" fmla="*/ 8793 w 11256"/>
                  <a:gd name="connsiteY2" fmla="*/ 4 h 9950"/>
                  <a:gd name="connsiteX3" fmla="*/ 11256 w 11256"/>
                  <a:gd name="connsiteY3" fmla="*/ 9950 h 9950"/>
                  <a:gd name="connsiteX4" fmla="*/ 10995 w 11256"/>
                  <a:gd name="connsiteY4" fmla="*/ 9950 h 9950"/>
                  <a:gd name="connsiteX0" fmla="*/ 1 w 10000"/>
                  <a:gd name="connsiteY0" fmla="*/ 1289 h 12398"/>
                  <a:gd name="connsiteX1" fmla="*/ 0 w 10000"/>
                  <a:gd name="connsiteY1" fmla="*/ 0 h 12398"/>
                  <a:gd name="connsiteX2" fmla="*/ 7812 w 10000"/>
                  <a:gd name="connsiteY2" fmla="*/ 4 h 12398"/>
                  <a:gd name="connsiteX3" fmla="*/ 10000 w 10000"/>
                  <a:gd name="connsiteY3" fmla="*/ 10000 h 12398"/>
                  <a:gd name="connsiteX4" fmla="*/ 7808 w 10000"/>
                  <a:gd name="connsiteY4" fmla="*/ 12398 h 12398"/>
                  <a:gd name="connsiteX0" fmla="*/ 1 w 10000"/>
                  <a:gd name="connsiteY0" fmla="*/ 1289 h 12364"/>
                  <a:gd name="connsiteX1" fmla="*/ 0 w 10000"/>
                  <a:gd name="connsiteY1" fmla="*/ 0 h 12364"/>
                  <a:gd name="connsiteX2" fmla="*/ 7812 w 10000"/>
                  <a:gd name="connsiteY2" fmla="*/ 4 h 12364"/>
                  <a:gd name="connsiteX3" fmla="*/ 10000 w 10000"/>
                  <a:gd name="connsiteY3" fmla="*/ 10000 h 12364"/>
                  <a:gd name="connsiteX4" fmla="*/ 7827 w 10000"/>
                  <a:gd name="connsiteY4" fmla="*/ 12364 h 12364"/>
                  <a:gd name="connsiteX0" fmla="*/ 1 w 8075"/>
                  <a:gd name="connsiteY0" fmla="*/ 1289 h 12364"/>
                  <a:gd name="connsiteX1" fmla="*/ 0 w 8075"/>
                  <a:gd name="connsiteY1" fmla="*/ 0 h 12364"/>
                  <a:gd name="connsiteX2" fmla="*/ 7812 w 8075"/>
                  <a:gd name="connsiteY2" fmla="*/ 4 h 12364"/>
                  <a:gd name="connsiteX3" fmla="*/ 8075 w 8075"/>
                  <a:gd name="connsiteY3" fmla="*/ 12340 h 12364"/>
                  <a:gd name="connsiteX4" fmla="*/ 7827 w 8075"/>
                  <a:gd name="connsiteY4" fmla="*/ 12364 h 12364"/>
                  <a:gd name="connsiteX0" fmla="*/ 1 w 10000"/>
                  <a:gd name="connsiteY0" fmla="*/ 1043 h 10000"/>
                  <a:gd name="connsiteX1" fmla="*/ 0 w 10000"/>
                  <a:gd name="connsiteY1" fmla="*/ 0 h 10000"/>
                  <a:gd name="connsiteX2" fmla="*/ 9939 w 10000"/>
                  <a:gd name="connsiteY2" fmla="*/ 3 h 10000"/>
                  <a:gd name="connsiteX3" fmla="*/ 10000 w 10000"/>
                  <a:gd name="connsiteY3" fmla="*/ 9981 h 10000"/>
                  <a:gd name="connsiteX4" fmla="*/ 9693 w 10000"/>
                  <a:gd name="connsiteY4" fmla="*/ 10000 h 10000"/>
                  <a:gd name="connsiteX0" fmla="*/ 1 w 10000"/>
                  <a:gd name="connsiteY0" fmla="*/ 1043 h 10000"/>
                  <a:gd name="connsiteX1" fmla="*/ 0 w 10000"/>
                  <a:gd name="connsiteY1" fmla="*/ 0 h 10000"/>
                  <a:gd name="connsiteX2" fmla="*/ 9939 w 10000"/>
                  <a:gd name="connsiteY2" fmla="*/ 30 h 10000"/>
                  <a:gd name="connsiteX3" fmla="*/ 10000 w 10000"/>
                  <a:gd name="connsiteY3" fmla="*/ 9981 h 10000"/>
                  <a:gd name="connsiteX4" fmla="*/ 9693 w 10000"/>
                  <a:gd name="connsiteY4" fmla="*/ 10000 h 10000"/>
                  <a:gd name="connsiteX0" fmla="*/ 1 w 10000"/>
                  <a:gd name="connsiteY0" fmla="*/ 1043 h 10000"/>
                  <a:gd name="connsiteX1" fmla="*/ 0 w 10000"/>
                  <a:gd name="connsiteY1" fmla="*/ 0 h 10000"/>
                  <a:gd name="connsiteX2" fmla="*/ 9939 w 10000"/>
                  <a:gd name="connsiteY2" fmla="*/ 30 h 10000"/>
                  <a:gd name="connsiteX3" fmla="*/ 10000 w 10000"/>
                  <a:gd name="connsiteY3" fmla="*/ 9981 h 10000"/>
                  <a:gd name="connsiteX4" fmla="*/ 9693 w 10000"/>
                  <a:gd name="connsiteY4" fmla="*/ 10000 h 10000"/>
                  <a:gd name="connsiteX0" fmla="*/ 1 w 10000"/>
                  <a:gd name="connsiteY0" fmla="*/ 1043 h 10000"/>
                  <a:gd name="connsiteX1" fmla="*/ 0 w 10000"/>
                  <a:gd name="connsiteY1" fmla="*/ 0 h 10000"/>
                  <a:gd name="connsiteX2" fmla="*/ 9987 w 10000"/>
                  <a:gd name="connsiteY2" fmla="*/ 30 h 10000"/>
                  <a:gd name="connsiteX3" fmla="*/ 10000 w 10000"/>
                  <a:gd name="connsiteY3" fmla="*/ 9981 h 10000"/>
                  <a:gd name="connsiteX4" fmla="*/ 9693 w 10000"/>
                  <a:gd name="connsiteY4" fmla="*/ 10000 h 10000"/>
                  <a:gd name="connsiteX0" fmla="*/ 1 w 10000"/>
                  <a:gd name="connsiteY0" fmla="*/ 1043 h 10000"/>
                  <a:gd name="connsiteX1" fmla="*/ 0 w 10000"/>
                  <a:gd name="connsiteY1" fmla="*/ 0 h 10000"/>
                  <a:gd name="connsiteX2" fmla="*/ 9963 w 10000"/>
                  <a:gd name="connsiteY2" fmla="*/ 30 h 10000"/>
                  <a:gd name="connsiteX3" fmla="*/ 10000 w 10000"/>
                  <a:gd name="connsiteY3" fmla="*/ 9981 h 10000"/>
                  <a:gd name="connsiteX4" fmla="*/ 9693 w 10000"/>
                  <a:gd name="connsiteY4" fmla="*/ 10000 h 10000"/>
                  <a:gd name="connsiteX0" fmla="*/ 1 w 10000"/>
                  <a:gd name="connsiteY0" fmla="*/ 1043 h 10000"/>
                  <a:gd name="connsiteX1" fmla="*/ 0 w 10000"/>
                  <a:gd name="connsiteY1" fmla="*/ 0 h 10000"/>
                  <a:gd name="connsiteX2" fmla="*/ 9963 w 10000"/>
                  <a:gd name="connsiteY2" fmla="*/ 30 h 10000"/>
                  <a:gd name="connsiteX3" fmla="*/ 10000 w 10000"/>
                  <a:gd name="connsiteY3" fmla="*/ 9981 h 10000"/>
                  <a:gd name="connsiteX4" fmla="*/ 9693 w 10000"/>
                  <a:gd name="connsiteY4" fmla="*/ 10000 h 10000"/>
                  <a:gd name="connsiteX0" fmla="*/ 1 w 10056"/>
                  <a:gd name="connsiteY0" fmla="*/ 1043 h 10035"/>
                  <a:gd name="connsiteX1" fmla="*/ 0 w 10056"/>
                  <a:gd name="connsiteY1" fmla="*/ 0 h 10035"/>
                  <a:gd name="connsiteX2" fmla="*/ 9963 w 10056"/>
                  <a:gd name="connsiteY2" fmla="*/ 30 h 10035"/>
                  <a:gd name="connsiteX3" fmla="*/ 10056 w 10056"/>
                  <a:gd name="connsiteY3" fmla="*/ 10035 h 10035"/>
                  <a:gd name="connsiteX4" fmla="*/ 9693 w 10056"/>
                  <a:gd name="connsiteY4" fmla="*/ 10000 h 10035"/>
                  <a:gd name="connsiteX0" fmla="*/ 1 w 10056"/>
                  <a:gd name="connsiteY0" fmla="*/ 1043 h 10035"/>
                  <a:gd name="connsiteX1" fmla="*/ 0 w 10056"/>
                  <a:gd name="connsiteY1" fmla="*/ 0 h 10035"/>
                  <a:gd name="connsiteX2" fmla="*/ 9963 w 10056"/>
                  <a:gd name="connsiteY2" fmla="*/ 30 h 10035"/>
                  <a:gd name="connsiteX3" fmla="*/ 10056 w 10056"/>
                  <a:gd name="connsiteY3" fmla="*/ 10035 h 10035"/>
                  <a:gd name="connsiteX4" fmla="*/ 9693 w 10056"/>
                  <a:gd name="connsiteY4" fmla="*/ 10000 h 10035"/>
                  <a:gd name="connsiteX0" fmla="*/ 1 w 10040"/>
                  <a:gd name="connsiteY0" fmla="*/ 1043 h 10000"/>
                  <a:gd name="connsiteX1" fmla="*/ 0 w 10040"/>
                  <a:gd name="connsiteY1" fmla="*/ 0 h 10000"/>
                  <a:gd name="connsiteX2" fmla="*/ 9963 w 10040"/>
                  <a:gd name="connsiteY2" fmla="*/ 30 h 10000"/>
                  <a:gd name="connsiteX3" fmla="*/ 10040 w 10040"/>
                  <a:gd name="connsiteY3" fmla="*/ 9994 h 10000"/>
                  <a:gd name="connsiteX4" fmla="*/ 9693 w 10040"/>
                  <a:gd name="connsiteY4" fmla="*/ 10000 h 10000"/>
                  <a:gd name="connsiteX0" fmla="*/ 1 w 10032"/>
                  <a:gd name="connsiteY0" fmla="*/ 1043 h 10008"/>
                  <a:gd name="connsiteX1" fmla="*/ 0 w 10032"/>
                  <a:gd name="connsiteY1" fmla="*/ 0 h 10008"/>
                  <a:gd name="connsiteX2" fmla="*/ 9963 w 10032"/>
                  <a:gd name="connsiteY2" fmla="*/ 30 h 10008"/>
                  <a:gd name="connsiteX3" fmla="*/ 10032 w 10032"/>
                  <a:gd name="connsiteY3" fmla="*/ 10008 h 10008"/>
                  <a:gd name="connsiteX4" fmla="*/ 9693 w 10032"/>
                  <a:gd name="connsiteY4" fmla="*/ 10000 h 10008"/>
                  <a:gd name="connsiteX0" fmla="*/ 1 w 10032"/>
                  <a:gd name="connsiteY0" fmla="*/ 1043 h 10008"/>
                  <a:gd name="connsiteX1" fmla="*/ 0 w 10032"/>
                  <a:gd name="connsiteY1" fmla="*/ 0 h 10008"/>
                  <a:gd name="connsiteX2" fmla="*/ 9963 w 10032"/>
                  <a:gd name="connsiteY2" fmla="*/ 30 h 10008"/>
                  <a:gd name="connsiteX3" fmla="*/ 10032 w 10032"/>
                  <a:gd name="connsiteY3" fmla="*/ 10008 h 10008"/>
                  <a:gd name="connsiteX4" fmla="*/ 9693 w 10032"/>
                  <a:gd name="connsiteY4" fmla="*/ 10000 h 1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32" h="10008">
                    <a:moveTo>
                      <a:pt x="1" y="1043"/>
                    </a:moveTo>
                    <a:cubicBezTo>
                      <a:pt x="1" y="695"/>
                      <a:pt x="0" y="348"/>
                      <a:pt x="0" y="0"/>
                    </a:cubicBezTo>
                    <a:lnTo>
                      <a:pt x="9963" y="30"/>
                    </a:lnTo>
                    <a:cubicBezTo>
                      <a:pt x="9976" y="3492"/>
                      <a:pt x="10011" y="6763"/>
                      <a:pt x="10032" y="10008"/>
                    </a:cubicBezTo>
                    <a:lnTo>
                      <a:pt x="9693" y="10000"/>
                    </a:lnTo>
                  </a:path>
                </a:pathLst>
              </a:custGeom>
              <a:noFill/>
              <a:ln w="635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0" name="Freeform 14"/>
              <p:cNvSpPr>
                <a:spLocks/>
              </p:cNvSpPr>
              <p:nvPr/>
            </p:nvSpPr>
            <p:spPr bwMode="auto">
              <a:xfrm>
                <a:off x="3267" y="713"/>
                <a:ext cx="834" cy="1660"/>
              </a:xfrm>
              <a:custGeom>
                <a:avLst/>
                <a:gdLst>
                  <a:gd name="T0" fmla="*/ 504 w 849"/>
                  <a:gd name="T1" fmla="*/ 1479 h 1660"/>
                  <a:gd name="T2" fmla="*/ 504 w 849"/>
                  <a:gd name="T3" fmla="*/ 1660 h 1660"/>
                  <a:gd name="T4" fmla="*/ 849 w 849"/>
                  <a:gd name="T5" fmla="*/ 1660 h 1660"/>
                  <a:gd name="T6" fmla="*/ 849 w 849"/>
                  <a:gd name="T7" fmla="*/ 0 h 1660"/>
                  <a:gd name="T8" fmla="*/ 0 w 849"/>
                  <a:gd name="T9" fmla="*/ 0 h 1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9"/>
                  <a:gd name="T16" fmla="*/ 0 h 1660"/>
                  <a:gd name="T17" fmla="*/ 849 w 849"/>
                  <a:gd name="T18" fmla="*/ 1660 h 16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9" h="1660">
                    <a:moveTo>
                      <a:pt x="504" y="1479"/>
                    </a:moveTo>
                    <a:lnTo>
                      <a:pt x="504" y="1660"/>
                    </a:lnTo>
                    <a:lnTo>
                      <a:pt x="849" y="1660"/>
                    </a:lnTo>
                    <a:lnTo>
                      <a:pt x="849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1" name="Freeform 15"/>
              <p:cNvSpPr>
                <a:spLocks/>
              </p:cNvSpPr>
              <p:nvPr/>
            </p:nvSpPr>
            <p:spPr bwMode="auto">
              <a:xfrm>
                <a:off x="3267" y="780"/>
                <a:ext cx="504" cy="779"/>
              </a:xfrm>
              <a:custGeom>
                <a:avLst/>
                <a:gdLst>
                  <a:gd name="T0" fmla="*/ 504 w 504"/>
                  <a:gd name="T1" fmla="*/ 779 h 779"/>
                  <a:gd name="T2" fmla="*/ 504 w 504"/>
                  <a:gd name="T3" fmla="*/ 0 h 779"/>
                  <a:gd name="T4" fmla="*/ 0 w 504"/>
                  <a:gd name="T5" fmla="*/ 0 h 779"/>
                  <a:gd name="T6" fmla="*/ 0 60000 65536"/>
                  <a:gd name="T7" fmla="*/ 0 60000 65536"/>
                  <a:gd name="T8" fmla="*/ 0 60000 65536"/>
                  <a:gd name="T9" fmla="*/ 0 w 504"/>
                  <a:gd name="T10" fmla="*/ 0 h 779"/>
                  <a:gd name="T11" fmla="*/ 504 w 504"/>
                  <a:gd name="T12" fmla="*/ 779 h 7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4" h="779">
                    <a:moveTo>
                      <a:pt x="504" y="779"/>
                    </a:moveTo>
                    <a:lnTo>
                      <a:pt x="504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3" name="Freeform 17"/>
              <p:cNvSpPr>
                <a:spLocks/>
              </p:cNvSpPr>
              <p:nvPr/>
            </p:nvSpPr>
            <p:spPr bwMode="auto">
              <a:xfrm>
                <a:off x="2199" y="778"/>
                <a:ext cx="700" cy="1014"/>
              </a:xfrm>
              <a:custGeom>
                <a:avLst/>
                <a:gdLst>
                  <a:gd name="T0" fmla="*/ 0 w 700"/>
                  <a:gd name="T1" fmla="*/ 0 h 919"/>
                  <a:gd name="T2" fmla="*/ 700 w 700"/>
                  <a:gd name="T3" fmla="*/ 2 h 919"/>
                  <a:gd name="T4" fmla="*/ 700 w 700"/>
                  <a:gd name="T5" fmla="*/ 615 h 919"/>
                  <a:gd name="T6" fmla="*/ 253 w 700"/>
                  <a:gd name="T7" fmla="*/ 615 h 919"/>
                  <a:gd name="T8" fmla="*/ 253 w 700"/>
                  <a:gd name="T9" fmla="*/ 919 h 9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919"/>
                  <a:gd name="T17" fmla="*/ 700 w 700"/>
                  <a:gd name="T18" fmla="*/ 919 h 919"/>
                  <a:gd name="connsiteX0" fmla="*/ 0 w 10000"/>
                  <a:gd name="connsiteY0" fmla="*/ 0 h 10837"/>
                  <a:gd name="connsiteX1" fmla="*/ 10000 w 10000"/>
                  <a:gd name="connsiteY1" fmla="*/ 22 h 10837"/>
                  <a:gd name="connsiteX2" fmla="*/ 10000 w 10000"/>
                  <a:gd name="connsiteY2" fmla="*/ 6692 h 10837"/>
                  <a:gd name="connsiteX3" fmla="*/ 3614 w 10000"/>
                  <a:gd name="connsiteY3" fmla="*/ 6692 h 10837"/>
                  <a:gd name="connsiteX4" fmla="*/ 4305 w 10000"/>
                  <a:gd name="connsiteY4" fmla="*/ 10837 h 10837"/>
                  <a:gd name="connsiteX0" fmla="*/ 0 w 10000"/>
                  <a:gd name="connsiteY0" fmla="*/ 0 h 10837"/>
                  <a:gd name="connsiteX1" fmla="*/ 10000 w 10000"/>
                  <a:gd name="connsiteY1" fmla="*/ 22 h 10837"/>
                  <a:gd name="connsiteX2" fmla="*/ 10000 w 10000"/>
                  <a:gd name="connsiteY2" fmla="*/ 6692 h 10837"/>
                  <a:gd name="connsiteX3" fmla="*/ 4197 w 10000"/>
                  <a:gd name="connsiteY3" fmla="*/ 6740 h 10837"/>
                  <a:gd name="connsiteX4" fmla="*/ 4305 w 10000"/>
                  <a:gd name="connsiteY4" fmla="*/ 10837 h 10837"/>
                  <a:gd name="connsiteX0" fmla="*/ 0 w 10000"/>
                  <a:gd name="connsiteY0" fmla="*/ 0 h 10837"/>
                  <a:gd name="connsiteX1" fmla="*/ 10000 w 10000"/>
                  <a:gd name="connsiteY1" fmla="*/ 22 h 10837"/>
                  <a:gd name="connsiteX2" fmla="*/ 10000 w 10000"/>
                  <a:gd name="connsiteY2" fmla="*/ 6692 h 10837"/>
                  <a:gd name="connsiteX3" fmla="*/ 4262 w 10000"/>
                  <a:gd name="connsiteY3" fmla="*/ 6740 h 10837"/>
                  <a:gd name="connsiteX4" fmla="*/ 4305 w 10000"/>
                  <a:gd name="connsiteY4" fmla="*/ 10837 h 10837"/>
                  <a:gd name="connsiteX0" fmla="*/ 0 w 10000"/>
                  <a:gd name="connsiteY0" fmla="*/ 0 h 10821"/>
                  <a:gd name="connsiteX1" fmla="*/ 10000 w 10000"/>
                  <a:gd name="connsiteY1" fmla="*/ 22 h 10821"/>
                  <a:gd name="connsiteX2" fmla="*/ 10000 w 10000"/>
                  <a:gd name="connsiteY2" fmla="*/ 6692 h 10821"/>
                  <a:gd name="connsiteX3" fmla="*/ 4262 w 10000"/>
                  <a:gd name="connsiteY3" fmla="*/ 6740 h 10821"/>
                  <a:gd name="connsiteX4" fmla="*/ 4262 w 10000"/>
                  <a:gd name="connsiteY4" fmla="*/ 10821 h 10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821">
                    <a:moveTo>
                      <a:pt x="0" y="0"/>
                    </a:moveTo>
                    <a:lnTo>
                      <a:pt x="10000" y="22"/>
                    </a:lnTo>
                    <a:lnTo>
                      <a:pt x="10000" y="6692"/>
                    </a:lnTo>
                    <a:lnTo>
                      <a:pt x="4262" y="6740"/>
                    </a:lnTo>
                    <a:lnTo>
                      <a:pt x="4262" y="10821"/>
                    </a:lnTo>
                  </a:path>
                </a:pathLst>
              </a:custGeom>
              <a:noFill/>
              <a:ln w="635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4" name="Freeform 18"/>
              <p:cNvSpPr>
                <a:spLocks/>
              </p:cNvSpPr>
              <p:nvPr/>
            </p:nvSpPr>
            <p:spPr bwMode="auto">
              <a:xfrm>
                <a:off x="2203" y="713"/>
                <a:ext cx="767" cy="1240"/>
              </a:xfrm>
              <a:custGeom>
                <a:avLst/>
                <a:gdLst>
                  <a:gd name="T0" fmla="*/ 0 w 759"/>
                  <a:gd name="T1" fmla="*/ 0 h 1937"/>
                  <a:gd name="T2" fmla="*/ 759 w 759"/>
                  <a:gd name="T3" fmla="*/ 0 h 1937"/>
                  <a:gd name="T4" fmla="*/ 759 w 759"/>
                  <a:gd name="T5" fmla="*/ 1937 h 1937"/>
                  <a:gd name="T6" fmla="*/ 410 w 759"/>
                  <a:gd name="T7" fmla="*/ 1937 h 1937"/>
                  <a:gd name="T8" fmla="*/ 410 w 759"/>
                  <a:gd name="T9" fmla="*/ 1837 h 19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9"/>
                  <a:gd name="T16" fmla="*/ 0 h 1937"/>
                  <a:gd name="T17" fmla="*/ 759 w 759"/>
                  <a:gd name="T18" fmla="*/ 1937 h 1937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5402 w 10000"/>
                  <a:gd name="connsiteY3" fmla="*/ 10000 h 10000"/>
                  <a:gd name="connsiteX4" fmla="*/ 7731 w 10000"/>
                  <a:gd name="connsiteY4" fmla="*/ 6713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5402 w 10000"/>
                  <a:gd name="connsiteY3" fmla="*/ 10000 h 10000"/>
                  <a:gd name="connsiteX4" fmla="*/ 7447 w 10000"/>
                  <a:gd name="connsiteY4" fmla="*/ 6787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7417 w 10000"/>
                  <a:gd name="connsiteY3" fmla="*/ 7659 h 10000"/>
                  <a:gd name="connsiteX4" fmla="*/ 7447 w 10000"/>
                  <a:gd name="connsiteY4" fmla="*/ 6787 h 10000"/>
                  <a:gd name="connsiteX0" fmla="*/ 0 w 10015"/>
                  <a:gd name="connsiteY0" fmla="*/ 0 h 7659"/>
                  <a:gd name="connsiteX1" fmla="*/ 10000 w 10015"/>
                  <a:gd name="connsiteY1" fmla="*/ 0 h 7659"/>
                  <a:gd name="connsiteX2" fmla="*/ 10015 w 10015"/>
                  <a:gd name="connsiteY2" fmla="*/ 7659 h 7659"/>
                  <a:gd name="connsiteX3" fmla="*/ 7417 w 10015"/>
                  <a:gd name="connsiteY3" fmla="*/ 7659 h 7659"/>
                  <a:gd name="connsiteX4" fmla="*/ 7447 w 10015"/>
                  <a:gd name="connsiteY4" fmla="*/ 6787 h 7659"/>
                  <a:gd name="connsiteX0" fmla="*/ 0 w 10104"/>
                  <a:gd name="connsiteY0" fmla="*/ 30 h 10000"/>
                  <a:gd name="connsiteX1" fmla="*/ 10089 w 10104"/>
                  <a:gd name="connsiteY1" fmla="*/ 0 h 10000"/>
                  <a:gd name="connsiteX2" fmla="*/ 10104 w 10104"/>
                  <a:gd name="connsiteY2" fmla="*/ 10000 h 10000"/>
                  <a:gd name="connsiteX3" fmla="*/ 7510 w 10104"/>
                  <a:gd name="connsiteY3" fmla="*/ 10000 h 10000"/>
                  <a:gd name="connsiteX4" fmla="*/ 7540 w 10104"/>
                  <a:gd name="connsiteY4" fmla="*/ 8861 h 10000"/>
                  <a:gd name="connsiteX0" fmla="*/ 0 w 10104"/>
                  <a:gd name="connsiteY0" fmla="*/ 30 h 10000"/>
                  <a:gd name="connsiteX1" fmla="*/ 10089 w 10104"/>
                  <a:gd name="connsiteY1" fmla="*/ 0 h 10000"/>
                  <a:gd name="connsiteX2" fmla="*/ 10104 w 10104"/>
                  <a:gd name="connsiteY2" fmla="*/ 10000 h 10000"/>
                  <a:gd name="connsiteX3" fmla="*/ 7525 w 10104"/>
                  <a:gd name="connsiteY3" fmla="*/ 9338 h 10000"/>
                  <a:gd name="connsiteX4" fmla="*/ 7540 w 10104"/>
                  <a:gd name="connsiteY4" fmla="*/ 8861 h 10000"/>
                  <a:gd name="connsiteX0" fmla="*/ 0 w 10104"/>
                  <a:gd name="connsiteY0" fmla="*/ 30 h 9345"/>
                  <a:gd name="connsiteX1" fmla="*/ 10089 w 10104"/>
                  <a:gd name="connsiteY1" fmla="*/ 0 h 9345"/>
                  <a:gd name="connsiteX2" fmla="*/ 10104 w 10104"/>
                  <a:gd name="connsiteY2" fmla="*/ 9345 h 9345"/>
                  <a:gd name="connsiteX3" fmla="*/ 7525 w 10104"/>
                  <a:gd name="connsiteY3" fmla="*/ 9338 h 9345"/>
                  <a:gd name="connsiteX4" fmla="*/ 7540 w 10104"/>
                  <a:gd name="connsiteY4" fmla="*/ 8861 h 9345"/>
                  <a:gd name="connsiteX0" fmla="*/ 0 w 10000"/>
                  <a:gd name="connsiteY0" fmla="*/ 0 h 9968"/>
                  <a:gd name="connsiteX1" fmla="*/ 9985 w 10000"/>
                  <a:gd name="connsiteY1" fmla="*/ 1094 h 9968"/>
                  <a:gd name="connsiteX2" fmla="*/ 10000 w 10000"/>
                  <a:gd name="connsiteY2" fmla="*/ 9968 h 9968"/>
                  <a:gd name="connsiteX3" fmla="*/ 7448 w 10000"/>
                  <a:gd name="connsiteY3" fmla="*/ 9961 h 9968"/>
                  <a:gd name="connsiteX4" fmla="*/ 7462 w 10000"/>
                  <a:gd name="connsiteY4" fmla="*/ 9450 h 9968"/>
                  <a:gd name="connsiteX0" fmla="*/ 0 w 9922"/>
                  <a:gd name="connsiteY0" fmla="*/ 0 h 8935"/>
                  <a:gd name="connsiteX1" fmla="*/ 9907 w 9922"/>
                  <a:gd name="connsiteY1" fmla="*/ 33 h 8935"/>
                  <a:gd name="connsiteX2" fmla="*/ 9922 w 9922"/>
                  <a:gd name="connsiteY2" fmla="*/ 8935 h 8935"/>
                  <a:gd name="connsiteX3" fmla="*/ 7370 w 9922"/>
                  <a:gd name="connsiteY3" fmla="*/ 8928 h 8935"/>
                  <a:gd name="connsiteX4" fmla="*/ 7384 w 9922"/>
                  <a:gd name="connsiteY4" fmla="*/ 8415 h 8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2" h="8935">
                    <a:moveTo>
                      <a:pt x="0" y="0"/>
                    </a:moveTo>
                    <a:lnTo>
                      <a:pt x="9907" y="33"/>
                    </a:lnTo>
                    <a:cubicBezTo>
                      <a:pt x="9912" y="3611"/>
                      <a:pt x="9917" y="5357"/>
                      <a:pt x="9922" y="8935"/>
                    </a:cubicBezTo>
                    <a:lnTo>
                      <a:pt x="7370" y="8928"/>
                    </a:lnTo>
                    <a:cubicBezTo>
                      <a:pt x="7370" y="8686"/>
                      <a:pt x="7384" y="8657"/>
                      <a:pt x="7384" y="8415"/>
                    </a:cubicBezTo>
                  </a:path>
                </a:pathLst>
              </a:custGeom>
              <a:noFill/>
              <a:ln w="17463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7" name="Freeform 21"/>
              <p:cNvSpPr>
                <a:spLocks/>
              </p:cNvSpPr>
              <p:nvPr/>
            </p:nvSpPr>
            <p:spPr bwMode="auto">
              <a:xfrm>
                <a:off x="2092" y="621"/>
                <a:ext cx="107" cy="183"/>
              </a:xfrm>
              <a:custGeom>
                <a:avLst/>
                <a:gdLst>
                  <a:gd name="T0" fmla="*/ 107 w 107"/>
                  <a:gd name="T1" fmla="*/ 181 h 183"/>
                  <a:gd name="T2" fmla="*/ 107 w 107"/>
                  <a:gd name="T3" fmla="*/ 0 h 183"/>
                  <a:gd name="T4" fmla="*/ 0 w 107"/>
                  <a:gd name="T5" fmla="*/ 0 h 183"/>
                  <a:gd name="T6" fmla="*/ 0 w 107"/>
                  <a:gd name="T7" fmla="*/ 183 h 183"/>
                  <a:gd name="T8" fmla="*/ 107 w 107"/>
                  <a:gd name="T9" fmla="*/ 183 h 183"/>
                  <a:gd name="T10" fmla="*/ 107 w 107"/>
                  <a:gd name="T11" fmla="*/ 181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7"/>
                  <a:gd name="T19" fmla="*/ 0 h 183"/>
                  <a:gd name="T20" fmla="*/ 107 w 107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7" h="183">
                    <a:moveTo>
                      <a:pt x="107" y="181"/>
                    </a:moveTo>
                    <a:lnTo>
                      <a:pt x="107" y="0"/>
                    </a:lnTo>
                    <a:lnTo>
                      <a:pt x="0" y="0"/>
                    </a:lnTo>
                    <a:lnTo>
                      <a:pt x="0" y="183"/>
                    </a:lnTo>
                    <a:lnTo>
                      <a:pt x="107" y="183"/>
                    </a:lnTo>
                    <a:lnTo>
                      <a:pt x="107" y="1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8" name="Freeform 22"/>
              <p:cNvSpPr>
                <a:spLocks/>
              </p:cNvSpPr>
              <p:nvPr/>
            </p:nvSpPr>
            <p:spPr bwMode="auto">
              <a:xfrm>
                <a:off x="2092" y="621"/>
                <a:ext cx="107" cy="183"/>
              </a:xfrm>
              <a:custGeom>
                <a:avLst/>
                <a:gdLst>
                  <a:gd name="T0" fmla="*/ 107 w 107"/>
                  <a:gd name="T1" fmla="*/ 181 h 183"/>
                  <a:gd name="T2" fmla="*/ 107 w 107"/>
                  <a:gd name="T3" fmla="*/ 0 h 183"/>
                  <a:gd name="T4" fmla="*/ 0 w 107"/>
                  <a:gd name="T5" fmla="*/ 0 h 183"/>
                  <a:gd name="T6" fmla="*/ 0 w 107"/>
                  <a:gd name="T7" fmla="*/ 183 h 183"/>
                  <a:gd name="T8" fmla="*/ 107 w 107"/>
                  <a:gd name="T9" fmla="*/ 183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83"/>
                  <a:gd name="T17" fmla="*/ 107 w 107"/>
                  <a:gd name="T18" fmla="*/ 183 h 1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83">
                    <a:moveTo>
                      <a:pt x="107" y="181"/>
                    </a:moveTo>
                    <a:lnTo>
                      <a:pt x="107" y="0"/>
                    </a:lnTo>
                    <a:lnTo>
                      <a:pt x="0" y="0"/>
                    </a:lnTo>
                    <a:lnTo>
                      <a:pt x="0" y="183"/>
                    </a:lnTo>
                    <a:lnTo>
                      <a:pt x="107" y="183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2" name="Freeform 26"/>
              <p:cNvSpPr>
                <a:spLocks/>
              </p:cNvSpPr>
              <p:nvPr/>
            </p:nvSpPr>
            <p:spPr bwMode="auto">
              <a:xfrm rot="5400000" flipH="1">
                <a:off x="2696" y="3359"/>
                <a:ext cx="25" cy="27"/>
              </a:xfrm>
              <a:custGeom>
                <a:avLst/>
                <a:gdLst>
                  <a:gd name="T0" fmla="*/ 0 w 26"/>
                  <a:gd name="T1" fmla="*/ 0 h 26"/>
                  <a:gd name="T2" fmla="*/ 0 w 26"/>
                  <a:gd name="T3" fmla="*/ 26 h 26"/>
                  <a:gd name="T4" fmla="*/ 26 w 26"/>
                  <a:gd name="T5" fmla="*/ 13 h 26"/>
                  <a:gd name="T6" fmla="*/ 0 w 26"/>
                  <a:gd name="T7" fmla="*/ 0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"/>
                  <a:gd name="T13" fmla="*/ 0 h 26"/>
                  <a:gd name="T14" fmla="*/ 26 w 26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" h="26">
                    <a:moveTo>
                      <a:pt x="0" y="0"/>
                    </a:moveTo>
                    <a:lnTo>
                      <a:pt x="0" y="26"/>
                    </a:lnTo>
                    <a:lnTo>
                      <a:pt x="2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3" name="Freeform 27"/>
              <p:cNvSpPr>
                <a:spLocks/>
              </p:cNvSpPr>
              <p:nvPr/>
            </p:nvSpPr>
            <p:spPr bwMode="auto">
              <a:xfrm>
                <a:off x="3137" y="2817"/>
                <a:ext cx="26" cy="26"/>
              </a:xfrm>
              <a:custGeom>
                <a:avLst/>
                <a:gdLst>
                  <a:gd name="T0" fmla="*/ 0 w 26"/>
                  <a:gd name="T1" fmla="*/ 0 h 26"/>
                  <a:gd name="T2" fmla="*/ 0 w 26"/>
                  <a:gd name="T3" fmla="*/ 26 h 26"/>
                  <a:gd name="T4" fmla="*/ 26 w 26"/>
                  <a:gd name="T5" fmla="*/ 13 h 26"/>
                  <a:gd name="T6" fmla="*/ 0 w 26"/>
                  <a:gd name="T7" fmla="*/ 0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"/>
                  <a:gd name="T13" fmla="*/ 0 h 26"/>
                  <a:gd name="T14" fmla="*/ 26 w 26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" h="26">
                    <a:moveTo>
                      <a:pt x="0" y="0"/>
                    </a:moveTo>
                    <a:lnTo>
                      <a:pt x="0" y="26"/>
                    </a:lnTo>
                    <a:lnTo>
                      <a:pt x="2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4" name="Freeform 28"/>
              <p:cNvSpPr>
                <a:spLocks/>
              </p:cNvSpPr>
              <p:nvPr/>
            </p:nvSpPr>
            <p:spPr bwMode="auto">
              <a:xfrm>
                <a:off x="1333" y="1771"/>
                <a:ext cx="28" cy="28"/>
              </a:xfrm>
              <a:custGeom>
                <a:avLst/>
                <a:gdLst>
                  <a:gd name="T0" fmla="*/ 0 w 28"/>
                  <a:gd name="T1" fmla="*/ 0 h 28"/>
                  <a:gd name="T2" fmla="*/ 2 w 28"/>
                  <a:gd name="T3" fmla="*/ 28 h 28"/>
                  <a:gd name="T4" fmla="*/ 28 w 28"/>
                  <a:gd name="T5" fmla="*/ 15 h 28"/>
                  <a:gd name="T6" fmla="*/ 2 w 28"/>
                  <a:gd name="T7" fmla="*/ 2 h 28"/>
                  <a:gd name="T8" fmla="*/ 0 w 28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8"/>
                  <a:gd name="T17" fmla="*/ 28 w 2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8">
                    <a:moveTo>
                      <a:pt x="0" y="0"/>
                    </a:moveTo>
                    <a:lnTo>
                      <a:pt x="2" y="28"/>
                    </a:lnTo>
                    <a:lnTo>
                      <a:pt x="28" y="15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6" name="Freeform 30"/>
              <p:cNvSpPr>
                <a:spLocks/>
              </p:cNvSpPr>
              <p:nvPr/>
            </p:nvSpPr>
            <p:spPr bwMode="auto">
              <a:xfrm>
                <a:off x="-357" y="1363"/>
                <a:ext cx="100" cy="281"/>
              </a:xfrm>
              <a:custGeom>
                <a:avLst/>
                <a:gdLst>
                  <a:gd name="T0" fmla="*/ 100 w 100"/>
                  <a:gd name="T1" fmla="*/ 281 h 281"/>
                  <a:gd name="T2" fmla="*/ 100 w 100"/>
                  <a:gd name="T3" fmla="*/ 0 h 281"/>
                  <a:gd name="T4" fmla="*/ 0 w 100"/>
                  <a:gd name="T5" fmla="*/ 0 h 281"/>
                  <a:gd name="T6" fmla="*/ 0 w 100"/>
                  <a:gd name="T7" fmla="*/ 281 h 281"/>
                  <a:gd name="T8" fmla="*/ 100 w 100"/>
                  <a:gd name="T9" fmla="*/ 281 h 2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281"/>
                  <a:gd name="T17" fmla="*/ 100 w 100"/>
                  <a:gd name="T18" fmla="*/ 281 h 2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281">
                    <a:moveTo>
                      <a:pt x="100" y="281"/>
                    </a:moveTo>
                    <a:lnTo>
                      <a:pt x="100" y="0"/>
                    </a:lnTo>
                    <a:lnTo>
                      <a:pt x="0" y="0"/>
                    </a:lnTo>
                    <a:lnTo>
                      <a:pt x="0" y="281"/>
                    </a:lnTo>
                    <a:lnTo>
                      <a:pt x="100" y="2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7" name="Freeform 31"/>
              <p:cNvSpPr>
                <a:spLocks/>
              </p:cNvSpPr>
              <p:nvPr/>
            </p:nvSpPr>
            <p:spPr bwMode="auto">
              <a:xfrm>
                <a:off x="-372" y="1362"/>
                <a:ext cx="100" cy="281"/>
              </a:xfrm>
              <a:custGeom>
                <a:avLst/>
                <a:gdLst>
                  <a:gd name="T0" fmla="*/ 100 w 100"/>
                  <a:gd name="T1" fmla="*/ 281 h 281"/>
                  <a:gd name="T2" fmla="*/ 100 w 100"/>
                  <a:gd name="T3" fmla="*/ 0 h 281"/>
                  <a:gd name="T4" fmla="*/ 0 w 100"/>
                  <a:gd name="T5" fmla="*/ 0 h 281"/>
                  <a:gd name="T6" fmla="*/ 0 w 100"/>
                  <a:gd name="T7" fmla="*/ 281 h 281"/>
                  <a:gd name="T8" fmla="*/ 100 w 100"/>
                  <a:gd name="T9" fmla="*/ 281 h 2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281"/>
                  <a:gd name="T17" fmla="*/ 100 w 100"/>
                  <a:gd name="T18" fmla="*/ 281 h 2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281">
                    <a:moveTo>
                      <a:pt x="100" y="281"/>
                    </a:moveTo>
                    <a:lnTo>
                      <a:pt x="100" y="0"/>
                    </a:lnTo>
                    <a:lnTo>
                      <a:pt x="0" y="0"/>
                    </a:lnTo>
                    <a:lnTo>
                      <a:pt x="0" y="281"/>
                    </a:lnTo>
                    <a:lnTo>
                      <a:pt x="100" y="28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8" name="Rectangle 32"/>
              <p:cNvSpPr>
                <a:spLocks noChangeArrowheads="1"/>
              </p:cNvSpPr>
              <p:nvPr/>
            </p:nvSpPr>
            <p:spPr bwMode="auto">
              <a:xfrm>
                <a:off x="-355" y="1467"/>
                <a:ext cx="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419" name="Rectangle 33"/>
              <p:cNvSpPr>
                <a:spLocks noChangeArrowheads="1"/>
              </p:cNvSpPr>
              <p:nvPr/>
            </p:nvSpPr>
            <p:spPr bwMode="auto">
              <a:xfrm>
                <a:off x="-318" y="1467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420" name="Freeform 34"/>
              <p:cNvSpPr>
                <a:spLocks/>
              </p:cNvSpPr>
              <p:nvPr/>
            </p:nvSpPr>
            <p:spPr bwMode="auto">
              <a:xfrm>
                <a:off x="-712" y="1834"/>
                <a:ext cx="606" cy="633"/>
              </a:xfrm>
              <a:custGeom>
                <a:avLst/>
                <a:gdLst>
                  <a:gd name="T0" fmla="*/ 604 w 606"/>
                  <a:gd name="T1" fmla="*/ 631 h 633"/>
                  <a:gd name="T2" fmla="*/ 606 w 606"/>
                  <a:gd name="T3" fmla="*/ 0 h 633"/>
                  <a:gd name="T4" fmla="*/ 0 w 606"/>
                  <a:gd name="T5" fmla="*/ 0 h 633"/>
                  <a:gd name="T6" fmla="*/ 0 w 606"/>
                  <a:gd name="T7" fmla="*/ 633 h 633"/>
                  <a:gd name="T8" fmla="*/ 606 w 606"/>
                  <a:gd name="T9" fmla="*/ 633 h 633"/>
                  <a:gd name="T10" fmla="*/ 604 w 606"/>
                  <a:gd name="T11" fmla="*/ 631 h 6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6"/>
                  <a:gd name="T19" fmla="*/ 0 h 633"/>
                  <a:gd name="T20" fmla="*/ 606 w 606"/>
                  <a:gd name="T21" fmla="*/ 633 h 6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6" h="633">
                    <a:moveTo>
                      <a:pt x="604" y="631"/>
                    </a:moveTo>
                    <a:lnTo>
                      <a:pt x="606" y="0"/>
                    </a:lnTo>
                    <a:lnTo>
                      <a:pt x="0" y="0"/>
                    </a:lnTo>
                    <a:lnTo>
                      <a:pt x="0" y="633"/>
                    </a:lnTo>
                    <a:lnTo>
                      <a:pt x="606" y="633"/>
                    </a:lnTo>
                    <a:lnTo>
                      <a:pt x="604" y="6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1" name="Freeform 35"/>
              <p:cNvSpPr>
                <a:spLocks/>
              </p:cNvSpPr>
              <p:nvPr/>
            </p:nvSpPr>
            <p:spPr bwMode="auto">
              <a:xfrm>
                <a:off x="-128" y="1386"/>
                <a:ext cx="606" cy="633"/>
              </a:xfrm>
              <a:custGeom>
                <a:avLst/>
                <a:gdLst>
                  <a:gd name="T0" fmla="*/ 604 w 606"/>
                  <a:gd name="T1" fmla="*/ 631 h 633"/>
                  <a:gd name="T2" fmla="*/ 606 w 606"/>
                  <a:gd name="T3" fmla="*/ 0 h 633"/>
                  <a:gd name="T4" fmla="*/ 0 w 606"/>
                  <a:gd name="T5" fmla="*/ 0 h 633"/>
                  <a:gd name="T6" fmla="*/ 0 w 606"/>
                  <a:gd name="T7" fmla="*/ 633 h 633"/>
                  <a:gd name="T8" fmla="*/ 606 w 606"/>
                  <a:gd name="T9" fmla="*/ 633 h 6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6"/>
                  <a:gd name="T16" fmla="*/ 0 h 633"/>
                  <a:gd name="T17" fmla="*/ 606 w 606"/>
                  <a:gd name="T18" fmla="*/ 633 h 6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6" h="633">
                    <a:moveTo>
                      <a:pt x="604" y="631"/>
                    </a:moveTo>
                    <a:lnTo>
                      <a:pt x="606" y="0"/>
                    </a:lnTo>
                    <a:lnTo>
                      <a:pt x="0" y="0"/>
                    </a:lnTo>
                    <a:lnTo>
                      <a:pt x="0" y="633"/>
                    </a:lnTo>
                    <a:lnTo>
                      <a:pt x="606" y="63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2" name="Rectangle 36"/>
              <p:cNvSpPr>
                <a:spLocks noChangeArrowheads="1"/>
              </p:cNvSpPr>
              <p:nvPr/>
            </p:nvSpPr>
            <p:spPr bwMode="auto">
              <a:xfrm>
                <a:off x="44" y="1637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I</a:t>
                </a:r>
                <a:endParaRPr lang="en-US" altLang="zh-CN" dirty="0"/>
              </a:p>
            </p:txBody>
          </p:sp>
          <p:sp>
            <p:nvSpPr>
              <p:cNvPr id="423" name="Rectangle 37"/>
              <p:cNvSpPr>
                <a:spLocks noChangeArrowheads="1"/>
              </p:cNvSpPr>
              <p:nvPr/>
            </p:nvSpPr>
            <p:spPr bwMode="auto">
              <a:xfrm>
                <a:off x="57" y="163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n</a:t>
                </a:r>
                <a:endParaRPr lang="en-US" altLang="zh-CN" dirty="0"/>
              </a:p>
            </p:txBody>
          </p:sp>
          <p:sp>
            <p:nvSpPr>
              <p:cNvPr id="424" name="Rectangle 38"/>
              <p:cNvSpPr>
                <a:spLocks noChangeArrowheads="1"/>
              </p:cNvSpPr>
              <p:nvPr/>
            </p:nvSpPr>
            <p:spPr bwMode="auto">
              <a:xfrm>
                <a:off x="88" y="1637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425" name="Rectangle 39"/>
              <p:cNvSpPr>
                <a:spLocks noChangeArrowheads="1"/>
              </p:cNvSpPr>
              <p:nvPr/>
            </p:nvSpPr>
            <p:spPr bwMode="auto">
              <a:xfrm>
                <a:off x="114" y="1637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26" name="Rectangle 40"/>
              <p:cNvSpPr>
                <a:spLocks noChangeArrowheads="1"/>
              </p:cNvSpPr>
              <p:nvPr/>
            </p:nvSpPr>
            <p:spPr bwMode="auto">
              <a:xfrm>
                <a:off x="126" y="1637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427" name="Rectangle 41"/>
              <p:cNvSpPr>
                <a:spLocks noChangeArrowheads="1"/>
              </p:cNvSpPr>
              <p:nvPr/>
            </p:nvSpPr>
            <p:spPr bwMode="auto">
              <a:xfrm>
                <a:off x="144" y="163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u</a:t>
                </a:r>
                <a:endParaRPr lang="en-US" altLang="zh-CN" dirty="0"/>
              </a:p>
            </p:txBody>
          </p:sp>
          <p:sp>
            <p:nvSpPr>
              <p:cNvPr id="428" name="Rectangle 42"/>
              <p:cNvSpPr>
                <a:spLocks noChangeArrowheads="1"/>
              </p:cNvSpPr>
              <p:nvPr/>
            </p:nvSpPr>
            <p:spPr bwMode="auto">
              <a:xfrm>
                <a:off x="177" y="1637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429" name="Rectangle 43"/>
              <p:cNvSpPr>
                <a:spLocks noChangeArrowheads="1"/>
              </p:cNvSpPr>
              <p:nvPr/>
            </p:nvSpPr>
            <p:spPr bwMode="auto">
              <a:xfrm>
                <a:off x="202" y="1637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" name="Rectangle 44"/>
              <p:cNvSpPr>
                <a:spLocks noChangeArrowheads="1"/>
              </p:cNvSpPr>
              <p:nvPr/>
            </p:nvSpPr>
            <p:spPr bwMode="auto">
              <a:xfrm>
                <a:off x="219" y="1637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1" name="Rectangle 45"/>
              <p:cNvSpPr>
                <a:spLocks noChangeArrowheads="1"/>
              </p:cNvSpPr>
              <p:nvPr/>
            </p:nvSpPr>
            <p:spPr bwMode="auto">
              <a:xfrm>
                <a:off x="232" y="163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432" name="Rectangle 46"/>
              <p:cNvSpPr>
                <a:spLocks noChangeArrowheads="1"/>
              </p:cNvSpPr>
              <p:nvPr/>
            </p:nvSpPr>
            <p:spPr bwMode="auto">
              <a:xfrm>
                <a:off x="262" y="163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n</a:t>
                </a:r>
                <a:endParaRPr lang="en-US" altLang="zh-CN" dirty="0"/>
              </a:p>
            </p:txBody>
          </p:sp>
          <p:sp>
            <p:nvSpPr>
              <p:cNvPr id="433" name="Rectangle 47"/>
              <p:cNvSpPr>
                <a:spLocks noChangeArrowheads="1"/>
              </p:cNvSpPr>
              <p:nvPr/>
            </p:nvSpPr>
            <p:spPr bwMode="auto">
              <a:xfrm>
                <a:off x="691" y="1640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4" name="Rectangle 48"/>
              <p:cNvSpPr>
                <a:spLocks noChangeArrowheads="1"/>
              </p:cNvSpPr>
              <p:nvPr/>
            </p:nvSpPr>
            <p:spPr bwMode="auto">
              <a:xfrm>
                <a:off x="79" y="1700"/>
                <a:ext cx="45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M</a:t>
                </a:r>
                <a:endParaRPr lang="en-US" altLang="zh-CN" dirty="0"/>
              </a:p>
            </p:txBody>
          </p:sp>
          <p:sp>
            <p:nvSpPr>
              <p:cNvPr id="435" name="Rectangle 49"/>
              <p:cNvSpPr>
                <a:spLocks noChangeArrowheads="1"/>
              </p:cNvSpPr>
              <p:nvPr/>
            </p:nvSpPr>
            <p:spPr bwMode="auto">
              <a:xfrm>
                <a:off x="123" y="170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36" name="Rectangle 50"/>
              <p:cNvSpPr>
                <a:spLocks noChangeArrowheads="1"/>
              </p:cNvSpPr>
              <p:nvPr/>
            </p:nvSpPr>
            <p:spPr bwMode="auto">
              <a:xfrm>
                <a:off x="150" y="1700"/>
                <a:ext cx="7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437" name="Rectangle 51"/>
              <p:cNvSpPr>
                <a:spLocks noChangeArrowheads="1"/>
              </p:cNvSpPr>
              <p:nvPr/>
            </p:nvSpPr>
            <p:spPr bwMode="auto">
              <a:xfrm>
                <a:off x="199" y="170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438" name="Rectangle 52"/>
              <p:cNvSpPr>
                <a:spLocks noChangeArrowheads="1"/>
              </p:cNvSpPr>
              <p:nvPr/>
            </p:nvSpPr>
            <p:spPr bwMode="auto">
              <a:xfrm>
                <a:off x="227" y="1700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39" name="Rectangle 53"/>
              <p:cNvSpPr>
                <a:spLocks noChangeArrowheads="1"/>
              </p:cNvSpPr>
              <p:nvPr/>
            </p:nvSpPr>
            <p:spPr bwMode="auto">
              <a:xfrm>
                <a:off x="244" y="1700"/>
                <a:ext cx="5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y</a:t>
                </a:r>
                <a:endParaRPr lang="en-US" altLang="zh-CN" dirty="0"/>
              </a:p>
            </p:txBody>
          </p:sp>
          <p:sp>
            <p:nvSpPr>
              <p:cNvPr id="440" name="Rectangle 54"/>
              <p:cNvSpPr>
                <a:spLocks noChangeArrowheads="1"/>
              </p:cNvSpPr>
              <p:nvPr/>
            </p:nvSpPr>
            <p:spPr bwMode="auto">
              <a:xfrm rot="16200000">
                <a:off x="615" y="1507"/>
                <a:ext cx="25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Instruction</a:t>
                </a:r>
                <a:endParaRPr lang="en-US" altLang="zh-CN" dirty="0"/>
              </a:p>
            </p:txBody>
          </p:sp>
          <p:sp>
            <p:nvSpPr>
              <p:cNvPr id="451" name="Freeform 65"/>
              <p:cNvSpPr>
                <a:spLocks/>
              </p:cNvSpPr>
              <p:nvPr/>
            </p:nvSpPr>
            <p:spPr bwMode="auto">
              <a:xfrm>
                <a:off x="3468" y="1559"/>
                <a:ext cx="606" cy="633"/>
              </a:xfrm>
              <a:custGeom>
                <a:avLst/>
                <a:gdLst>
                  <a:gd name="T0" fmla="*/ 606 w 606"/>
                  <a:gd name="T1" fmla="*/ 633 h 633"/>
                  <a:gd name="T2" fmla="*/ 606 w 606"/>
                  <a:gd name="T3" fmla="*/ 0 h 633"/>
                  <a:gd name="T4" fmla="*/ 0 w 606"/>
                  <a:gd name="T5" fmla="*/ 0 h 633"/>
                  <a:gd name="T6" fmla="*/ 0 w 606"/>
                  <a:gd name="T7" fmla="*/ 633 h 633"/>
                  <a:gd name="T8" fmla="*/ 606 w 606"/>
                  <a:gd name="T9" fmla="*/ 633 h 6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6"/>
                  <a:gd name="T16" fmla="*/ 0 h 633"/>
                  <a:gd name="T17" fmla="*/ 606 w 606"/>
                  <a:gd name="T18" fmla="*/ 633 h 6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6" h="633">
                    <a:moveTo>
                      <a:pt x="606" y="633"/>
                    </a:moveTo>
                    <a:lnTo>
                      <a:pt x="606" y="0"/>
                    </a:lnTo>
                    <a:lnTo>
                      <a:pt x="0" y="0"/>
                    </a:lnTo>
                    <a:lnTo>
                      <a:pt x="0" y="633"/>
                    </a:lnTo>
                    <a:lnTo>
                      <a:pt x="606" y="6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2" name="Freeform 66"/>
              <p:cNvSpPr>
                <a:spLocks/>
              </p:cNvSpPr>
              <p:nvPr/>
            </p:nvSpPr>
            <p:spPr bwMode="auto">
              <a:xfrm>
                <a:off x="3468" y="1559"/>
                <a:ext cx="606" cy="633"/>
              </a:xfrm>
              <a:custGeom>
                <a:avLst/>
                <a:gdLst>
                  <a:gd name="T0" fmla="*/ 606 w 606"/>
                  <a:gd name="T1" fmla="*/ 633 h 633"/>
                  <a:gd name="T2" fmla="*/ 606 w 606"/>
                  <a:gd name="T3" fmla="*/ 0 h 633"/>
                  <a:gd name="T4" fmla="*/ 0 w 606"/>
                  <a:gd name="T5" fmla="*/ 0 h 633"/>
                  <a:gd name="T6" fmla="*/ 0 w 606"/>
                  <a:gd name="T7" fmla="*/ 633 h 633"/>
                  <a:gd name="T8" fmla="*/ 606 w 606"/>
                  <a:gd name="T9" fmla="*/ 633 h 6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6"/>
                  <a:gd name="T16" fmla="*/ 0 h 633"/>
                  <a:gd name="T17" fmla="*/ 606 w 606"/>
                  <a:gd name="T18" fmla="*/ 633 h 6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6" h="633">
                    <a:moveTo>
                      <a:pt x="606" y="633"/>
                    </a:moveTo>
                    <a:lnTo>
                      <a:pt x="606" y="0"/>
                    </a:lnTo>
                    <a:lnTo>
                      <a:pt x="0" y="0"/>
                    </a:lnTo>
                    <a:lnTo>
                      <a:pt x="0" y="633"/>
                    </a:lnTo>
                    <a:lnTo>
                      <a:pt x="606" y="63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3" name="Freeform 67"/>
              <p:cNvSpPr>
                <a:spLocks/>
              </p:cNvSpPr>
              <p:nvPr/>
            </p:nvSpPr>
            <p:spPr bwMode="auto">
              <a:xfrm>
                <a:off x="1333" y="1448"/>
                <a:ext cx="28" cy="28"/>
              </a:xfrm>
              <a:custGeom>
                <a:avLst/>
                <a:gdLst>
                  <a:gd name="T0" fmla="*/ 0 w 28"/>
                  <a:gd name="T1" fmla="*/ 0 h 28"/>
                  <a:gd name="T2" fmla="*/ 2 w 28"/>
                  <a:gd name="T3" fmla="*/ 28 h 28"/>
                  <a:gd name="T4" fmla="*/ 28 w 28"/>
                  <a:gd name="T5" fmla="*/ 15 h 28"/>
                  <a:gd name="T6" fmla="*/ 2 w 28"/>
                  <a:gd name="T7" fmla="*/ 2 h 28"/>
                  <a:gd name="T8" fmla="*/ 0 w 28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8"/>
                  <a:gd name="T17" fmla="*/ 28 w 2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8">
                    <a:moveTo>
                      <a:pt x="0" y="0"/>
                    </a:moveTo>
                    <a:lnTo>
                      <a:pt x="2" y="28"/>
                    </a:lnTo>
                    <a:lnTo>
                      <a:pt x="28" y="15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4" name="Freeform 68"/>
              <p:cNvSpPr>
                <a:spLocks/>
              </p:cNvSpPr>
              <p:nvPr/>
            </p:nvSpPr>
            <p:spPr bwMode="auto">
              <a:xfrm>
                <a:off x="1333" y="1932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2 w 28"/>
                  <a:gd name="T3" fmla="*/ 29 h 29"/>
                  <a:gd name="T4" fmla="*/ 28 w 28"/>
                  <a:gd name="T5" fmla="*/ 16 h 29"/>
                  <a:gd name="T6" fmla="*/ 2 w 28"/>
                  <a:gd name="T7" fmla="*/ 2 h 29"/>
                  <a:gd name="T8" fmla="*/ 0 w 28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9"/>
                  <a:gd name="T17" fmla="*/ 28 w 28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9">
                    <a:moveTo>
                      <a:pt x="0" y="0"/>
                    </a:moveTo>
                    <a:lnTo>
                      <a:pt x="2" y="29"/>
                    </a:lnTo>
                    <a:lnTo>
                      <a:pt x="28" y="1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5" name="Freeform 69"/>
              <p:cNvSpPr>
                <a:spLocks/>
              </p:cNvSpPr>
              <p:nvPr/>
            </p:nvSpPr>
            <p:spPr bwMode="auto">
              <a:xfrm>
                <a:off x="-213" y="767"/>
                <a:ext cx="290" cy="736"/>
              </a:xfrm>
              <a:custGeom>
                <a:avLst/>
                <a:gdLst>
                  <a:gd name="T0" fmla="*/ 273 w 273"/>
                  <a:gd name="T1" fmla="*/ 0 h 736"/>
                  <a:gd name="T2" fmla="*/ 0 w 273"/>
                  <a:gd name="T3" fmla="*/ 3 h 736"/>
                  <a:gd name="T4" fmla="*/ 0 w 273"/>
                  <a:gd name="T5" fmla="*/ 736 h 736"/>
                  <a:gd name="T6" fmla="*/ 0 60000 65536"/>
                  <a:gd name="T7" fmla="*/ 0 60000 65536"/>
                  <a:gd name="T8" fmla="*/ 0 60000 65536"/>
                  <a:gd name="T9" fmla="*/ 0 w 273"/>
                  <a:gd name="T10" fmla="*/ 0 h 736"/>
                  <a:gd name="T11" fmla="*/ 273 w 273"/>
                  <a:gd name="T12" fmla="*/ 736 h 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3" h="736">
                    <a:moveTo>
                      <a:pt x="273" y="0"/>
                    </a:moveTo>
                    <a:lnTo>
                      <a:pt x="0" y="3"/>
                    </a:lnTo>
                    <a:lnTo>
                      <a:pt x="0" y="736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6" name="Line 70"/>
              <p:cNvSpPr>
                <a:spLocks noChangeShapeType="1"/>
              </p:cNvSpPr>
              <p:nvPr/>
            </p:nvSpPr>
            <p:spPr bwMode="auto">
              <a:xfrm flipH="1">
                <a:off x="-21" y="1090"/>
                <a:ext cx="98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" name="Freeform 71"/>
              <p:cNvSpPr>
                <a:spLocks/>
              </p:cNvSpPr>
              <p:nvPr/>
            </p:nvSpPr>
            <p:spPr bwMode="auto">
              <a:xfrm>
                <a:off x="98" y="658"/>
                <a:ext cx="177" cy="544"/>
              </a:xfrm>
              <a:custGeom>
                <a:avLst/>
                <a:gdLst>
                  <a:gd name="T0" fmla="*/ 0 w 177"/>
                  <a:gd name="T1" fmla="*/ 0 h 544"/>
                  <a:gd name="T2" fmla="*/ 0 w 177"/>
                  <a:gd name="T3" fmla="*/ 221 h 544"/>
                  <a:gd name="T4" fmla="*/ 57 w 177"/>
                  <a:gd name="T5" fmla="*/ 273 h 544"/>
                  <a:gd name="T6" fmla="*/ 0 w 177"/>
                  <a:gd name="T7" fmla="*/ 325 h 544"/>
                  <a:gd name="T8" fmla="*/ 0 w 177"/>
                  <a:gd name="T9" fmla="*/ 544 h 544"/>
                  <a:gd name="T10" fmla="*/ 177 w 177"/>
                  <a:gd name="T11" fmla="*/ 378 h 544"/>
                  <a:gd name="T12" fmla="*/ 177 w 177"/>
                  <a:gd name="T13" fmla="*/ 166 h 544"/>
                  <a:gd name="T14" fmla="*/ 0 w 177"/>
                  <a:gd name="T15" fmla="*/ 3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7"/>
                  <a:gd name="T25" fmla="*/ 0 h 544"/>
                  <a:gd name="T26" fmla="*/ 177 w 177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7" h="544">
                    <a:moveTo>
                      <a:pt x="0" y="0"/>
                    </a:moveTo>
                    <a:lnTo>
                      <a:pt x="0" y="221"/>
                    </a:lnTo>
                    <a:lnTo>
                      <a:pt x="57" y="273"/>
                    </a:lnTo>
                    <a:lnTo>
                      <a:pt x="0" y="325"/>
                    </a:lnTo>
                    <a:lnTo>
                      <a:pt x="0" y="544"/>
                    </a:lnTo>
                    <a:lnTo>
                      <a:pt x="177" y="378"/>
                    </a:lnTo>
                    <a:lnTo>
                      <a:pt x="177" y="166"/>
                    </a:lnTo>
                    <a:lnTo>
                      <a:pt x="0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8" name="Rectangle 72"/>
              <p:cNvSpPr>
                <a:spLocks noChangeArrowheads="1"/>
              </p:cNvSpPr>
              <p:nvPr/>
            </p:nvSpPr>
            <p:spPr bwMode="auto">
              <a:xfrm>
                <a:off x="168" y="898"/>
                <a:ext cx="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A</a:t>
                </a:r>
                <a:endParaRPr lang="en-US" altLang="zh-CN" dirty="0"/>
              </a:p>
            </p:txBody>
          </p:sp>
          <p:sp>
            <p:nvSpPr>
              <p:cNvPr id="459" name="Rectangle 73"/>
              <p:cNvSpPr>
                <a:spLocks noChangeArrowheads="1"/>
              </p:cNvSpPr>
              <p:nvPr/>
            </p:nvSpPr>
            <p:spPr bwMode="auto">
              <a:xfrm>
                <a:off x="203" y="898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460" name="Rectangle 74"/>
              <p:cNvSpPr>
                <a:spLocks noChangeArrowheads="1"/>
              </p:cNvSpPr>
              <p:nvPr/>
            </p:nvSpPr>
            <p:spPr bwMode="auto">
              <a:xfrm>
                <a:off x="232" y="898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d</a:t>
                </a:r>
                <a:endParaRPr lang="en-US" altLang="zh-CN" dirty="0"/>
              </a:p>
            </p:txBody>
          </p:sp>
          <p:sp>
            <p:nvSpPr>
              <p:cNvPr id="461" name="Freeform 75"/>
              <p:cNvSpPr>
                <a:spLocks/>
              </p:cNvSpPr>
              <p:nvPr/>
            </p:nvSpPr>
            <p:spPr bwMode="auto">
              <a:xfrm>
                <a:off x="2310" y="1736"/>
                <a:ext cx="28" cy="28"/>
              </a:xfrm>
              <a:custGeom>
                <a:avLst/>
                <a:gdLst>
                  <a:gd name="T0" fmla="*/ 0 w 28"/>
                  <a:gd name="T1" fmla="*/ 0 h 28"/>
                  <a:gd name="T2" fmla="*/ 0 w 28"/>
                  <a:gd name="T3" fmla="*/ 28 h 28"/>
                  <a:gd name="T4" fmla="*/ 28 w 28"/>
                  <a:gd name="T5" fmla="*/ 15 h 28"/>
                  <a:gd name="T6" fmla="*/ 0 w 28"/>
                  <a:gd name="T7" fmla="*/ 0 h 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28"/>
                  <a:gd name="T14" fmla="*/ 28 w 28"/>
                  <a:gd name="T15" fmla="*/ 28 h 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28">
                    <a:moveTo>
                      <a:pt x="0" y="0"/>
                    </a:moveTo>
                    <a:lnTo>
                      <a:pt x="0" y="28"/>
                    </a:lnTo>
                    <a:lnTo>
                      <a:pt x="28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2" name="Freeform 76"/>
              <p:cNvSpPr>
                <a:spLocks/>
              </p:cNvSpPr>
              <p:nvPr/>
            </p:nvSpPr>
            <p:spPr bwMode="auto">
              <a:xfrm>
                <a:off x="2453" y="1931"/>
                <a:ext cx="27" cy="27"/>
              </a:xfrm>
              <a:custGeom>
                <a:avLst/>
                <a:gdLst>
                  <a:gd name="T0" fmla="*/ 0 w 28"/>
                  <a:gd name="T1" fmla="*/ 0 h 26"/>
                  <a:gd name="T2" fmla="*/ 0 w 28"/>
                  <a:gd name="T3" fmla="*/ 26 h 26"/>
                  <a:gd name="T4" fmla="*/ 28 w 28"/>
                  <a:gd name="T5" fmla="*/ 13 h 26"/>
                  <a:gd name="T6" fmla="*/ 0 w 28"/>
                  <a:gd name="T7" fmla="*/ 0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26"/>
                  <a:gd name="T14" fmla="*/ 28 w 28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26">
                    <a:moveTo>
                      <a:pt x="0" y="0"/>
                    </a:moveTo>
                    <a:lnTo>
                      <a:pt x="0" y="26"/>
                    </a:lnTo>
                    <a:lnTo>
                      <a:pt x="28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3" name="Freeform 77"/>
              <p:cNvSpPr>
                <a:spLocks/>
              </p:cNvSpPr>
              <p:nvPr/>
            </p:nvSpPr>
            <p:spPr bwMode="auto">
              <a:xfrm>
                <a:off x="2564" y="1853"/>
                <a:ext cx="26" cy="28"/>
              </a:xfrm>
              <a:custGeom>
                <a:avLst/>
                <a:gdLst>
                  <a:gd name="T0" fmla="*/ 0 w 26"/>
                  <a:gd name="T1" fmla="*/ 0 h 28"/>
                  <a:gd name="T2" fmla="*/ 0 w 26"/>
                  <a:gd name="T3" fmla="*/ 28 h 28"/>
                  <a:gd name="T4" fmla="*/ 26 w 26"/>
                  <a:gd name="T5" fmla="*/ 15 h 28"/>
                  <a:gd name="T6" fmla="*/ 0 w 26"/>
                  <a:gd name="T7" fmla="*/ 2 h 28"/>
                  <a:gd name="T8" fmla="*/ 0 w 26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28"/>
                  <a:gd name="T17" fmla="*/ 26 w 26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28">
                    <a:moveTo>
                      <a:pt x="0" y="0"/>
                    </a:moveTo>
                    <a:lnTo>
                      <a:pt x="0" y="28"/>
                    </a:lnTo>
                    <a:lnTo>
                      <a:pt x="26" y="1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4" name="Line 78"/>
              <p:cNvSpPr>
                <a:spLocks noChangeShapeType="1"/>
              </p:cNvSpPr>
              <p:nvPr/>
            </p:nvSpPr>
            <p:spPr bwMode="auto">
              <a:xfrm flipH="1" flipV="1">
                <a:off x="2547" y="1869"/>
                <a:ext cx="21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5" name="Freeform 79"/>
              <p:cNvSpPr>
                <a:spLocks/>
              </p:cNvSpPr>
              <p:nvPr/>
            </p:nvSpPr>
            <p:spPr bwMode="auto">
              <a:xfrm>
                <a:off x="2552" y="1529"/>
                <a:ext cx="26" cy="28"/>
              </a:xfrm>
              <a:custGeom>
                <a:avLst/>
                <a:gdLst>
                  <a:gd name="T0" fmla="*/ 0 w 26"/>
                  <a:gd name="T1" fmla="*/ 0 h 28"/>
                  <a:gd name="T2" fmla="*/ 0 w 26"/>
                  <a:gd name="T3" fmla="*/ 28 h 28"/>
                  <a:gd name="T4" fmla="*/ 26 w 26"/>
                  <a:gd name="T5" fmla="*/ 15 h 28"/>
                  <a:gd name="T6" fmla="*/ 0 w 26"/>
                  <a:gd name="T7" fmla="*/ 2 h 28"/>
                  <a:gd name="T8" fmla="*/ 0 w 26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28"/>
                  <a:gd name="T17" fmla="*/ 26 w 26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28">
                    <a:moveTo>
                      <a:pt x="0" y="0"/>
                    </a:moveTo>
                    <a:lnTo>
                      <a:pt x="0" y="28"/>
                    </a:lnTo>
                    <a:lnTo>
                      <a:pt x="26" y="1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6" name="Freeform 80"/>
              <p:cNvSpPr>
                <a:spLocks/>
              </p:cNvSpPr>
              <p:nvPr/>
            </p:nvSpPr>
            <p:spPr bwMode="auto">
              <a:xfrm>
                <a:off x="4410" y="1760"/>
                <a:ext cx="29" cy="28"/>
              </a:xfrm>
              <a:custGeom>
                <a:avLst/>
                <a:gdLst>
                  <a:gd name="T0" fmla="*/ 0 w 29"/>
                  <a:gd name="T1" fmla="*/ 0 h 28"/>
                  <a:gd name="T2" fmla="*/ 3 w 29"/>
                  <a:gd name="T3" fmla="*/ 28 h 28"/>
                  <a:gd name="T4" fmla="*/ 29 w 29"/>
                  <a:gd name="T5" fmla="*/ 15 h 28"/>
                  <a:gd name="T6" fmla="*/ 3 w 29"/>
                  <a:gd name="T7" fmla="*/ 2 h 28"/>
                  <a:gd name="T8" fmla="*/ 0 w 29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28"/>
                  <a:gd name="T17" fmla="*/ 29 w 29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28">
                    <a:moveTo>
                      <a:pt x="0" y="0"/>
                    </a:moveTo>
                    <a:lnTo>
                      <a:pt x="3" y="28"/>
                    </a:lnTo>
                    <a:lnTo>
                      <a:pt x="29" y="15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7" name="Freeform 81"/>
              <p:cNvSpPr>
                <a:spLocks/>
              </p:cNvSpPr>
              <p:nvPr/>
            </p:nvSpPr>
            <p:spPr bwMode="auto">
              <a:xfrm>
                <a:off x="4410" y="2002"/>
                <a:ext cx="29" cy="28"/>
              </a:xfrm>
              <a:custGeom>
                <a:avLst/>
                <a:gdLst>
                  <a:gd name="T0" fmla="*/ 0 w 29"/>
                  <a:gd name="T1" fmla="*/ 0 h 28"/>
                  <a:gd name="T2" fmla="*/ 3 w 29"/>
                  <a:gd name="T3" fmla="*/ 28 h 28"/>
                  <a:gd name="T4" fmla="*/ 29 w 29"/>
                  <a:gd name="T5" fmla="*/ 13 h 28"/>
                  <a:gd name="T6" fmla="*/ 3 w 29"/>
                  <a:gd name="T7" fmla="*/ 0 h 28"/>
                  <a:gd name="T8" fmla="*/ 0 w 29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28"/>
                  <a:gd name="T17" fmla="*/ 29 w 29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28">
                    <a:moveTo>
                      <a:pt x="0" y="0"/>
                    </a:moveTo>
                    <a:lnTo>
                      <a:pt x="3" y="28"/>
                    </a:lnTo>
                    <a:lnTo>
                      <a:pt x="29" y="1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8" name="Freeform 82"/>
              <p:cNvSpPr>
                <a:spLocks/>
              </p:cNvSpPr>
              <p:nvPr/>
            </p:nvSpPr>
            <p:spPr bwMode="auto">
              <a:xfrm>
                <a:off x="3438" y="2063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0 w 28"/>
                  <a:gd name="T3" fmla="*/ 29 h 29"/>
                  <a:gd name="T4" fmla="*/ 28 w 28"/>
                  <a:gd name="T5" fmla="*/ 13 h 29"/>
                  <a:gd name="T6" fmla="*/ 0 w 28"/>
                  <a:gd name="T7" fmla="*/ 0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29"/>
                  <a:gd name="T14" fmla="*/ 28 w 28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29">
                    <a:moveTo>
                      <a:pt x="0" y="0"/>
                    </a:moveTo>
                    <a:lnTo>
                      <a:pt x="0" y="29"/>
                    </a:lnTo>
                    <a:lnTo>
                      <a:pt x="28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2" name="Rectangle 96"/>
              <p:cNvSpPr>
                <a:spLocks noChangeArrowheads="1"/>
              </p:cNvSpPr>
              <p:nvPr/>
            </p:nvSpPr>
            <p:spPr bwMode="auto">
              <a:xfrm>
                <a:off x="1555" y="2458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0" name="Line 104"/>
              <p:cNvSpPr>
                <a:spLocks noChangeShapeType="1"/>
              </p:cNvSpPr>
              <p:nvPr/>
            </p:nvSpPr>
            <p:spPr bwMode="auto">
              <a:xfrm flipV="1">
                <a:off x="2197" y="2156"/>
                <a:ext cx="126" cy="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" name="Rectangle 105"/>
              <p:cNvSpPr>
                <a:spLocks noChangeArrowheads="1"/>
              </p:cNvSpPr>
              <p:nvPr/>
            </p:nvSpPr>
            <p:spPr bwMode="auto">
              <a:xfrm rot="16200000">
                <a:off x="4413" y="1597"/>
                <a:ext cx="7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EB7500"/>
                    </a:solidFill>
                  </a:rPr>
                  <a:t>M</a:t>
                </a:r>
                <a:endParaRPr lang="en-US" altLang="zh-CN" dirty="0"/>
              </a:p>
            </p:txBody>
          </p:sp>
          <p:sp>
            <p:nvSpPr>
              <p:cNvPr id="492" name="Rectangle 106"/>
              <p:cNvSpPr>
                <a:spLocks noChangeArrowheads="1"/>
              </p:cNvSpPr>
              <p:nvPr/>
            </p:nvSpPr>
            <p:spPr bwMode="auto">
              <a:xfrm rot="16200000">
                <a:off x="4420" y="156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93" name="Rectangle 107"/>
              <p:cNvSpPr>
                <a:spLocks noChangeArrowheads="1"/>
              </p:cNvSpPr>
              <p:nvPr/>
            </p:nvSpPr>
            <p:spPr bwMode="auto">
              <a:xfrm rot="16200000">
                <a:off x="4412" y="1522"/>
                <a:ext cx="7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EB7500"/>
                    </a:solidFill>
                  </a:rPr>
                  <a:t>m</a:t>
                </a:r>
                <a:endParaRPr lang="en-US" altLang="zh-CN" dirty="0"/>
              </a:p>
            </p:txBody>
          </p:sp>
          <p:sp>
            <p:nvSpPr>
              <p:cNvPr id="494" name="Rectangle 108"/>
              <p:cNvSpPr>
                <a:spLocks noChangeArrowheads="1"/>
              </p:cNvSpPr>
              <p:nvPr/>
            </p:nvSpPr>
            <p:spPr bwMode="auto">
              <a:xfrm rot="16200000">
                <a:off x="4428" y="1491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95" name="Rectangle 109"/>
              <p:cNvSpPr>
                <a:spLocks noChangeArrowheads="1"/>
              </p:cNvSpPr>
              <p:nvPr/>
            </p:nvSpPr>
            <p:spPr bwMode="auto">
              <a:xfrm rot="16200000">
                <a:off x="4420" y="147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496" name="Rectangle 110"/>
              <p:cNvSpPr>
                <a:spLocks noChangeArrowheads="1"/>
              </p:cNvSpPr>
              <p:nvPr/>
            </p:nvSpPr>
            <p:spPr bwMode="auto">
              <a:xfrm rot="16200000">
                <a:off x="4415" y="1435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97" name="Rectangle 111"/>
              <p:cNvSpPr>
                <a:spLocks noChangeArrowheads="1"/>
              </p:cNvSpPr>
              <p:nvPr/>
            </p:nvSpPr>
            <p:spPr bwMode="auto">
              <a:xfrm rot="16200000">
                <a:off x="4420" y="140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98" name="Rectangle 112"/>
              <p:cNvSpPr>
                <a:spLocks noChangeArrowheads="1"/>
              </p:cNvSpPr>
              <p:nvPr/>
            </p:nvSpPr>
            <p:spPr bwMode="auto">
              <a:xfrm rot="16200000">
                <a:off x="4419" y="1369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516" name="Rectangle 130"/>
              <p:cNvSpPr>
                <a:spLocks noChangeArrowheads="1"/>
              </p:cNvSpPr>
              <p:nvPr/>
            </p:nvSpPr>
            <p:spPr bwMode="auto">
              <a:xfrm>
                <a:off x="2703" y="1317"/>
                <a:ext cx="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517" name="Rectangle 131"/>
              <p:cNvSpPr>
                <a:spLocks noChangeArrowheads="1"/>
              </p:cNvSpPr>
              <p:nvPr/>
            </p:nvSpPr>
            <p:spPr bwMode="auto">
              <a:xfrm>
                <a:off x="2737" y="131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518" name="Rectangle 132"/>
              <p:cNvSpPr>
                <a:spLocks noChangeArrowheads="1"/>
              </p:cNvSpPr>
              <p:nvPr/>
            </p:nvSpPr>
            <p:spPr bwMode="auto">
              <a:xfrm>
                <a:off x="2768" y="1317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519" name="Rectangle 133"/>
              <p:cNvSpPr>
                <a:spLocks noChangeArrowheads="1"/>
              </p:cNvSpPr>
              <p:nvPr/>
            </p:nvSpPr>
            <p:spPr bwMode="auto">
              <a:xfrm>
                <a:off x="2807" y="1317"/>
                <a:ext cx="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520" name="Rectangle 134"/>
              <p:cNvSpPr>
                <a:spLocks noChangeArrowheads="1"/>
              </p:cNvSpPr>
              <p:nvPr/>
            </p:nvSpPr>
            <p:spPr bwMode="auto">
              <a:xfrm>
                <a:off x="2842" y="1317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2862" y="1317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522" name="Freeform 136"/>
              <p:cNvSpPr>
                <a:spLocks/>
              </p:cNvSpPr>
              <p:nvPr/>
            </p:nvSpPr>
            <p:spPr bwMode="auto">
              <a:xfrm>
                <a:off x="-222" y="1486"/>
                <a:ext cx="26" cy="27"/>
              </a:xfrm>
              <a:custGeom>
                <a:avLst/>
                <a:gdLst>
                  <a:gd name="T0" fmla="*/ 13 w 26"/>
                  <a:gd name="T1" fmla="*/ 27 h 27"/>
                  <a:gd name="T2" fmla="*/ 15 w 26"/>
                  <a:gd name="T3" fmla="*/ 27 h 27"/>
                  <a:gd name="T4" fmla="*/ 17 w 26"/>
                  <a:gd name="T5" fmla="*/ 27 h 27"/>
                  <a:gd name="T6" fmla="*/ 20 w 26"/>
                  <a:gd name="T7" fmla="*/ 27 h 27"/>
                  <a:gd name="T8" fmla="*/ 22 w 26"/>
                  <a:gd name="T9" fmla="*/ 24 h 27"/>
                  <a:gd name="T10" fmla="*/ 24 w 26"/>
                  <a:gd name="T11" fmla="*/ 22 h 27"/>
                  <a:gd name="T12" fmla="*/ 24 w 26"/>
                  <a:gd name="T13" fmla="*/ 20 h 27"/>
                  <a:gd name="T14" fmla="*/ 26 w 26"/>
                  <a:gd name="T15" fmla="*/ 18 h 27"/>
                  <a:gd name="T16" fmla="*/ 26 w 26"/>
                  <a:gd name="T17" fmla="*/ 16 h 27"/>
                  <a:gd name="T18" fmla="*/ 26 w 26"/>
                  <a:gd name="T19" fmla="*/ 14 h 27"/>
                  <a:gd name="T20" fmla="*/ 26 w 26"/>
                  <a:gd name="T21" fmla="*/ 11 h 27"/>
                  <a:gd name="T22" fmla="*/ 26 w 26"/>
                  <a:gd name="T23" fmla="*/ 9 h 27"/>
                  <a:gd name="T24" fmla="*/ 24 w 26"/>
                  <a:gd name="T25" fmla="*/ 7 h 27"/>
                  <a:gd name="T26" fmla="*/ 22 w 26"/>
                  <a:gd name="T27" fmla="*/ 5 h 27"/>
                  <a:gd name="T28" fmla="*/ 22 w 26"/>
                  <a:gd name="T29" fmla="*/ 3 h 27"/>
                  <a:gd name="T30" fmla="*/ 20 w 26"/>
                  <a:gd name="T31" fmla="*/ 3 h 27"/>
                  <a:gd name="T32" fmla="*/ 17 w 26"/>
                  <a:gd name="T33" fmla="*/ 0 h 27"/>
                  <a:gd name="T34" fmla="*/ 15 w 26"/>
                  <a:gd name="T35" fmla="*/ 0 h 27"/>
                  <a:gd name="T36" fmla="*/ 13 w 26"/>
                  <a:gd name="T37" fmla="*/ 0 h 27"/>
                  <a:gd name="T38" fmla="*/ 11 w 26"/>
                  <a:gd name="T39" fmla="*/ 0 h 27"/>
                  <a:gd name="T40" fmla="*/ 9 w 26"/>
                  <a:gd name="T41" fmla="*/ 0 h 27"/>
                  <a:gd name="T42" fmla="*/ 6 w 26"/>
                  <a:gd name="T43" fmla="*/ 3 h 27"/>
                  <a:gd name="T44" fmla="*/ 4 w 26"/>
                  <a:gd name="T45" fmla="*/ 3 h 27"/>
                  <a:gd name="T46" fmla="*/ 4 w 26"/>
                  <a:gd name="T47" fmla="*/ 5 h 27"/>
                  <a:gd name="T48" fmla="*/ 2 w 26"/>
                  <a:gd name="T49" fmla="*/ 7 h 27"/>
                  <a:gd name="T50" fmla="*/ 0 w 26"/>
                  <a:gd name="T51" fmla="*/ 7 h 27"/>
                  <a:gd name="T52" fmla="*/ 0 w 26"/>
                  <a:gd name="T53" fmla="*/ 9 h 27"/>
                  <a:gd name="T54" fmla="*/ 0 w 26"/>
                  <a:gd name="T55" fmla="*/ 11 h 27"/>
                  <a:gd name="T56" fmla="*/ 0 w 26"/>
                  <a:gd name="T57" fmla="*/ 14 h 27"/>
                  <a:gd name="T58" fmla="*/ 0 w 26"/>
                  <a:gd name="T59" fmla="*/ 16 h 27"/>
                  <a:gd name="T60" fmla="*/ 0 w 26"/>
                  <a:gd name="T61" fmla="*/ 18 h 27"/>
                  <a:gd name="T62" fmla="*/ 0 w 26"/>
                  <a:gd name="T63" fmla="*/ 20 h 27"/>
                  <a:gd name="T64" fmla="*/ 2 w 26"/>
                  <a:gd name="T65" fmla="*/ 22 h 27"/>
                  <a:gd name="T66" fmla="*/ 4 w 26"/>
                  <a:gd name="T67" fmla="*/ 24 h 27"/>
                  <a:gd name="T68" fmla="*/ 6 w 26"/>
                  <a:gd name="T69" fmla="*/ 27 h 27"/>
                  <a:gd name="T70" fmla="*/ 9 w 26"/>
                  <a:gd name="T71" fmla="*/ 27 h 27"/>
                  <a:gd name="T72" fmla="*/ 11 w 26"/>
                  <a:gd name="T73" fmla="*/ 27 h 27"/>
                  <a:gd name="T74" fmla="*/ 13 w 26"/>
                  <a:gd name="T75" fmla="*/ 27 h 2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6"/>
                  <a:gd name="T115" fmla="*/ 0 h 27"/>
                  <a:gd name="T116" fmla="*/ 26 w 26"/>
                  <a:gd name="T117" fmla="*/ 27 h 2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6" h="27">
                    <a:moveTo>
                      <a:pt x="13" y="27"/>
                    </a:moveTo>
                    <a:lnTo>
                      <a:pt x="15" y="27"/>
                    </a:lnTo>
                    <a:lnTo>
                      <a:pt x="17" y="27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4" y="22"/>
                    </a:lnTo>
                    <a:lnTo>
                      <a:pt x="24" y="20"/>
                    </a:lnTo>
                    <a:lnTo>
                      <a:pt x="26" y="18"/>
                    </a:lnTo>
                    <a:lnTo>
                      <a:pt x="26" y="16"/>
                    </a:lnTo>
                    <a:lnTo>
                      <a:pt x="26" y="14"/>
                    </a:lnTo>
                    <a:lnTo>
                      <a:pt x="26" y="11"/>
                    </a:lnTo>
                    <a:lnTo>
                      <a:pt x="26" y="9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3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6" y="27"/>
                    </a:lnTo>
                    <a:lnTo>
                      <a:pt x="9" y="27"/>
                    </a:lnTo>
                    <a:lnTo>
                      <a:pt x="11" y="27"/>
                    </a:lnTo>
                    <a:lnTo>
                      <a:pt x="13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3" name="Freeform 137"/>
              <p:cNvSpPr>
                <a:spLocks/>
              </p:cNvSpPr>
              <p:nvPr/>
            </p:nvSpPr>
            <p:spPr bwMode="auto">
              <a:xfrm>
                <a:off x="66" y="754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0 w 28"/>
                  <a:gd name="T3" fmla="*/ 29 h 29"/>
                  <a:gd name="T4" fmla="*/ 28 w 28"/>
                  <a:gd name="T5" fmla="*/ 16 h 29"/>
                  <a:gd name="T6" fmla="*/ 0 w 28"/>
                  <a:gd name="T7" fmla="*/ 2 h 29"/>
                  <a:gd name="T8" fmla="*/ 0 w 28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9"/>
                  <a:gd name="T17" fmla="*/ 28 w 28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9">
                    <a:moveTo>
                      <a:pt x="0" y="0"/>
                    </a:moveTo>
                    <a:lnTo>
                      <a:pt x="0" y="29"/>
                    </a:lnTo>
                    <a:lnTo>
                      <a:pt x="28" y="1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4" name="Freeform 138"/>
              <p:cNvSpPr>
                <a:spLocks/>
              </p:cNvSpPr>
              <p:nvPr/>
            </p:nvSpPr>
            <p:spPr bwMode="auto">
              <a:xfrm>
                <a:off x="66" y="1077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0 w 28"/>
                  <a:gd name="T3" fmla="*/ 29 h 29"/>
                  <a:gd name="T4" fmla="*/ 28 w 28"/>
                  <a:gd name="T5" fmla="*/ 15 h 29"/>
                  <a:gd name="T6" fmla="*/ 0 w 28"/>
                  <a:gd name="T7" fmla="*/ 2 h 29"/>
                  <a:gd name="T8" fmla="*/ 0 w 28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9"/>
                  <a:gd name="T17" fmla="*/ 28 w 28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9">
                    <a:moveTo>
                      <a:pt x="0" y="0"/>
                    </a:moveTo>
                    <a:lnTo>
                      <a:pt x="0" y="29"/>
                    </a:lnTo>
                    <a:lnTo>
                      <a:pt x="28" y="1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5" name="Rectangle 139"/>
              <p:cNvSpPr>
                <a:spLocks noChangeArrowheads="1"/>
              </p:cNvSpPr>
              <p:nvPr/>
            </p:nvSpPr>
            <p:spPr bwMode="auto">
              <a:xfrm>
                <a:off x="-76" y="106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1</a:t>
                </a:r>
                <a:endParaRPr lang="en-US" altLang="zh-CN" dirty="0"/>
              </a:p>
            </p:txBody>
          </p:sp>
          <p:sp>
            <p:nvSpPr>
              <p:cNvPr id="526" name="Line 140"/>
              <p:cNvSpPr>
                <a:spLocks noChangeShapeType="1"/>
              </p:cNvSpPr>
              <p:nvPr/>
            </p:nvSpPr>
            <p:spPr bwMode="auto">
              <a:xfrm flipH="1">
                <a:off x="2199" y="926"/>
                <a:ext cx="351" cy="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8" name="Freeform 142"/>
              <p:cNvSpPr>
                <a:spLocks/>
              </p:cNvSpPr>
              <p:nvPr/>
            </p:nvSpPr>
            <p:spPr bwMode="auto">
              <a:xfrm>
                <a:off x="2584" y="820"/>
                <a:ext cx="236" cy="543"/>
              </a:xfrm>
              <a:custGeom>
                <a:avLst/>
                <a:gdLst>
                  <a:gd name="T0" fmla="*/ 0 w 336"/>
                  <a:gd name="T1" fmla="*/ 0 h 543"/>
                  <a:gd name="T2" fmla="*/ 0 w 336"/>
                  <a:gd name="T3" fmla="*/ 220 h 543"/>
                  <a:gd name="T4" fmla="*/ 55 w 336"/>
                  <a:gd name="T5" fmla="*/ 272 h 543"/>
                  <a:gd name="T6" fmla="*/ 0 w 336"/>
                  <a:gd name="T7" fmla="*/ 323 h 543"/>
                  <a:gd name="T8" fmla="*/ 0 w 336"/>
                  <a:gd name="T9" fmla="*/ 543 h 543"/>
                  <a:gd name="T10" fmla="*/ 336 w 336"/>
                  <a:gd name="T11" fmla="*/ 377 h 543"/>
                  <a:gd name="T12" fmla="*/ 336 w 336"/>
                  <a:gd name="T13" fmla="*/ 166 h 543"/>
                  <a:gd name="T14" fmla="*/ 0 w 336"/>
                  <a:gd name="T15" fmla="*/ 0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6"/>
                  <a:gd name="T25" fmla="*/ 0 h 543"/>
                  <a:gd name="T26" fmla="*/ 336 w 336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6" h="543">
                    <a:moveTo>
                      <a:pt x="0" y="0"/>
                    </a:moveTo>
                    <a:lnTo>
                      <a:pt x="0" y="220"/>
                    </a:lnTo>
                    <a:lnTo>
                      <a:pt x="55" y="272"/>
                    </a:lnTo>
                    <a:lnTo>
                      <a:pt x="0" y="323"/>
                    </a:lnTo>
                    <a:lnTo>
                      <a:pt x="0" y="543"/>
                    </a:lnTo>
                    <a:lnTo>
                      <a:pt x="336" y="377"/>
                    </a:lnTo>
                    <a:lnTo>
                      <a:pt x="336" y="166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1" name="Line 145"/>
              <p:cNvSpPr>
                <a:spLocks noChangeShapeType="1"/>
              </p:cNvSpPr>
              <p:nvPr/>
            </p:nvSpPr>
            <p:spPr bwMode="auto">
              <a:xfrm>
                <a:off x="-270" y="1502"/>
                <a:ext cx="1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" name="Freeform 146"/>
              <p:cNvSpPr>
                <a:spLocks/>
              </p:cNvSpPr>
              <p:nvPr/>
            </p:nvSpPr>
            <p:spPr bwMode="auto">
              <a:xfrm>
                <a:off x="-159" y="1486"/>
                <a:ext cx="29" cy="29"/>
              </a:xfrm>
              <a:custGeom>
                <a:avLst/>
                <a:gdLst>
                  <a:gd name="T0" fmla="*/ 0 w 29"/>
                  <a:gd name="T1" fmla="*/ 0 h 29"/>
                  <a:gd name="T2" fmla="*/ 0 w 29"/>
                  <a:gd name="T3" fmla="*/ 29 h 29"/>
                  <a:gd name="T4" fmla="*/ 29 w 29"/>
                  <a:gd name="T5" fmla="*/ 14 h 29"/>
                  <a:gd name="T6" fmla="*/ 0 w 29"/>
                  <a:gd name="T7" fmla="*/ 0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"/>
                  <a:gd name="T13" fmla="*/ 0 h 29"/>
                  <a:gd name="T14" fmla="*/ 29 w 29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" h="29">
                    <a:moveTo>
                      <a:pt x="0" y="0"/>
                    </a:moveTo>
                    <a:lnTo>
                      <a:pt x="0" y="29"/>
                    </a:lnTo>
                    <a:lnTo>
                      <a:pt x="29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3" name="Freeform 147"/>
              <p:cNvSpPr>
                <a:spLocks/>
              </p:cNvSpPr>
              <p:nvPr/>
            </p:nvSpPr>
            <p:spPr bwMode="auto">
              <a:xfrm>
                <a:off x="553" y="1671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0 w 28"/>
                  <a:gd name="T3" fmla="*/ 29 h 29"/>
                  <a:gd name="T4" fmla="*/ 28 w 28"/>
                  <a:gd name="T5" fmla="*/ 14 h 29"/>
                  <a:gd name="T6" fmla="*/ 0 w 28"/>
                  <a:gd name="T7" fmla="*/ 0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29"/>
                  <a:gd name="T14" fmla="*/ 28 w 28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29">
                    <a:moveTo>
                      <a:pt x="0" y="0"/>
                    </a:moveTo>
                    <a:lnTo>
                      <a:pt x="0" y="29"/>
                    </a:lnTo>
                    <a:lnTo>
                      <a:pt x="28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4" name="Freeform 148"/>
              <p:cNvSpPr>
                <a:spLocks/>
              </p:cNvSpPr>
              <p:nvPr/>
            </p:nvSpPr>
            <p:spPr bwMode="auto">
              <a:xfrm>
                <a:off x="2062" y="2317"/>
                <a:ext cx="29" cy="28"/>
              </a:xfrm>
              <a:custGeom>
                <a:avLst/>
                <a:gdLst>
                  <a:gd name="T0" fmla="*/ 0 w 29"/>
                  <a:gd name="T1" fmla="*/ 0 h 28"/>
                  <a:gd name="T2" fmla="*/ 3 w 29"/>
                  <a:gd name="T3" fmla="*/ 28 h 28"/>
                  <a:gd name="T4" fmla="*/ 29 w 29"/>
                  <a:gd name="T5" fmla="*/ 15 h 28"/>
                  <a:gd name="T6" fmla="*/ 3 w 29"/>
                  <a:gd name="T7" fmla="*/ 0 h 28"/>
                  <a:gd name="T8" fmla="*/ 0 w 29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28"/>
                  <a:gd name="T17" fmla="*/ 29 w 29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28">
                    <a:moveTo>
                      <a:pt x="0" y="0"/>
                    </a:moveTo>
                    <a:lnTo>
                      <a:pt x="3" y="28"/>
                    </a:lnTo>
                    <a:lnTo>
                      <a:pt x="29" y="15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0" name="Freeform 174"/>
              <p:cNvSpPr>
                <a:spLocks/>
              </p:cNvSpPr>
              <p:nvPr/>
            </p:nvSpPr>
            <p:spPr bwMode="auto">
              <a:xfrm>
                <a:off x="2553" y="906"/>
                <a:ext cx="27" cy="34"/>
              </a:xfrm>
              <a:custGeom>
                <a:avLst/>
                <a:gdLst>
                  <a:gd name="T0" fmla="*/ 0 w 28"/>
                  <a:gd name="T1" fmla="*/ 0 h 28"/>
                  <a:gd name="T2" fmla="*/ 0 w 28"/>
                  <a:gd name="T3" fmla="*/ 28 h 28"/>
                  <a:gd name="T4" fmla="*/ 28 w 28"/>
                  <a:gd name="T5" fmla="*/ 15 h 28"/>
                  <a:gd name="T6" fmla="*/ 0 w 28"/>
                  <a:gd name="T7" fmla="*/ 0 h 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28"/>
                  <a:gd name="T14" fmla="*/ 28 w 28"/>
                  <a:gd name="T15" fmla="*/ 28 h 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28">
                    <a:moveTo>
                      <a:pt x="0" y="0"/>
                    </a:moveTo>
                    <a:lnTo>
                      <a:pt x="0" y="28"/>
                    </a:lnTo>
                    <a:lnTo>
                      <a:pt x="28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1" name="Freeform 175"/>
              <p:cNvSpPr>
                <a:spLocks/>
              </p:cNvSpPr>
              <p:nvPr/>
            </p:nvSpPr>
            <p:spPr bwMode="auto">
              <a:xfrm>
                <a:off x="2550" y="1237"/>
                <a:ext cx="27" cy="27"/>
              </a:xfrm>
              <a:custGeom>
                <a:avLst/>
                <a:gdLst>
                  <a:gd name="T0" fmla="*/ 0 w 28"/>
                  <a:gd name="T1" fmla="*/ 0 h 28"/>
                  <a:gd name="T2" fmla="*/ 0 w 28"/>
                  <a:gd name="T3" fmla="*/ 28 h 28"/>
                  <a:gd name="T4" fmla="*/ 28 w 28"/>
                  <a:gd name="T5" fmla="*/ 15 h 28"/>
                  <a:gd name="T6" fmla="*/ 0 w 28"/>
                  <a:gd name="T7" fmla="*/ 0 h 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28"/>
                  <a:gd name="T14" fmla="*/ 28 w 28"/>
                  <a:gd name="T15" fmla="*/ 28 h 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28">
                    <a:moveTo>
                      <a:pt x="0" y="0"/>
                    </a:moveTo>
                    <a:lnTo>
                      <a:pt x="0" y="28"/>
                    </a:lnTo>
                    <a:lnTo>
                      <a:pt x="28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2" name="Freeform 176"/>
              <p:cNvSpPr>
                <a:spLocks/>
              </p:cNvSpPr>
              <p:nvPr/>
            </p:nvSpPr>
            <p:spPr bwMode="auto">
              <a:xfrm>
                <a:off x="4443" y="1725"/>
                <a:ext cx="100" cy="340"/>
              </a:xfrm>
              <a:custGeom>
                <a:avLst/>
                <a:gdLst>
                  <a:gd name="T0" fmla="*/ 0 w 100"/>
                  <a:gd name="T1" fmla="*/ 48 h 340"/>
                  <a:gd name="T2" fmla="*/ 0 w 100"/>
                  <a:gd name="T3" fmla="*/ 42 h 340"/>
                  <a:gd name="T4" fmla="*/ 2 w 100"/>
                  <a:gd name="T5" fmla="*/ 33 h 340"/>
                  <a:gd name="T6" fmla="*/ 7 w 100"/>
                  <a:gd name="T7" fmla="*/ 26 h 340"/>
                  <a:gd name="T8" fmla="*/ 9 w 100"/>
                  <a:gd name="T9" fmla="*/ 20 h 340"/>
                  <a:gd name="T10" fmla="*/ 15 w 100"/>
                  <a:gd name="T11" fmla="*/ 13 h 340"/>
                  <a:gd name="T12" fmla="*/ 20 w 100"/>
                  <a:gd name="T13" fmla="*/ 9 h 340"/>
                  <a:gd name="T14" fmla="*/ 26 w 100"/>
                  <a:gd name="T15" fmla="*/ 4 h 340"/>
                  <a:gd name="T16" fmla="*/ 35 w 100"/>
                  <a:gd name="T17" fmla="*/ 2 h 340"/>
                  <a:gd name="T18" fmla="*/ 41 w 100"/>
                  <a:gd name="T19" fmla="*/ 0 h 340"/>
                  <a:gd name="T20" fmla="*/ 50 w 100"/>
                  <a:gd name="T21" fmla="*/ 0 h 340"/>
                  <a:gd name="T22" fmla="*/ 59 w 100"/>
                  <a:gd name="T23" fmla="*/ 0 h 340"/>
                  <a:gd name="T24" fmla="*/ 65 w 100"/>
                  <a:gd name="T25" fmla="*/ 2 h 340"/>
                  <a:gd name="T26" fmla="*/ 74 w 100"/>
                  <a:gd name="T27" fmla="*/ 4 h 340"/>
                  <a:gd name="T28" fmla="*/ 81 w 100"/>
                  <a:gd name="T29" fmla="*/ 9 h 340"/>
                  <a:gd name="T30" fmla="*/ 85 w 100"/>
                  <a:gd name="T31" fmla="*/ 13 h 340"/>
                  <a:gd name="T32" fmla="*/ 92 w 100"/>
                  <a:gd name="T33" fmla="*/ 20 h 340"/>
                  <a:gd name="T34" fmla="*/ 94 w 100"/>
                  <a:gd name="T35" fmla="*/ 26 h 340"/>
                  <a:gd name="T36" fmla="*/ 98 w 100"/>
                  <a:gd name="T37" fmla="*/ 33 h 340"/>
                  <a:gd name="T38" fmla="*/ 100 w 100"/>
                  <a:gd name="T39" fmla="*/ 42 h 340"/>
                  <a:gd name="T40" fmla="*/ 100 w 100"/>
                  <a:gd name="T41" fmla="*/ 50 h 340"/>
                  <a:gd name="T42" fmla="*/ 100 w 100"/>
                  <a:gd name="T43" fmla="*/ 290 h 340"/>
                  <a:gd name="T44" fmla="*/ 100 w 100"/>
                  <a:gd name="T45" fmla="*/ 299 h 340"/>
                  <a:gd name="T46" fmla="*/ 98 w 100"/>
                  <a:gd name="T47" fmla="*/ 308 h 340"/>
                  <a:gd name="T48" fmla="*/ 94 w 100"/>
                  <a:gd name="T49" fmla="*/ 314 h 340"/>
                  <a:gd name="T50" fmla="*/ 92 w 100"/>
                  <a:gd name="T51" fmla="*/ 321 h 340"/>
                  <a:gd name="T52" fmla="*/ 85 w 100"/>
                  <a:gd name="T53" fmla="*/ 327 h 340"/>
                  <a:gd name="T54" fmla="*/ 81 w 100"/>
                  <a:gd name="T55" fmla="*/ 332 h 340"/>
                  <a:gd name="T56" fmla="*/ 74 w 100"/>
                  <a:gd name="T57" fmla="*/ 336 h 340"/>
                  <a:gd name="T58" fmla="*/ 65 w 100"/>
                  <a:gd name="T59" fmla="*/ 338 h 340"/>
                  <a:gd name="T60" fmla="*/ 59 w 100"/>
                  <a:gd name="T61" fmla="*/ 340 h 340"/>
                  <a:gd name="T62" fmla="*/ 50 w 100"/>
                  <a:gd name="T63" fmla="*/ 340 h 340"/>
                  <a:gd name="T64" fmla="*/ 41 w 100"/>
                  <a:gd name="T65" fmla="*/ 340 h 340"/>
                  <a:gd name="T66" fmla="*/ 35 w 100"/>
                  <a:gd name="T67" fmla="*/ 338 h 340"/>
                  <a:gd name="T68" fmla="*/ 26 w 100"/>
                  <a:gd name="T69" fmla="*/ 336 h 340"/>
                  <a:gd name="T70" fmla="*/ 20 w 100"/>
                  <a:gd name="T71" fmla="*/ 332 h 340"/>
                  <a:gd name="T72" fmla="*/ 15 w 100"/>
                  <a:gd name="T73" fmla="*/ 327 h 340"/>
                  <a:gd name="T74" fmla="*/ 9 w 100"/>
                  <a:gd name="T75" fmla="*/ 321 h 340"/>
                  <a:gd name="T76" fmla="*/ 7 w 100"/>
                  <a:gd name="T77" fmla="*/ 314 h 340"/>
                  <a:gd name="T78" fmla="*/ 2 w 100"/>
                  <a:gd name="T79" fmla="*/ 308 h 340"/>
                  <a:gd name="T80" fmla="*/ 0 w 100"/>
                  <a:gd name="T81" fmla="*/ 299 h 340"/>
                  <a:gd name="T82" fmla="*/ 0 w 100"/>
                  <a:gd name="T83" fmla="*/ 290 h 340"/>
                  <a:gd name="T84" fmla="*/ 0 w 100"/>
                  <a:gd name="T85" fmla="*/ 50 h 340"/>
                  <a:gd name="T86" fmla="*/ 0 w 100"/>
                  <a:gd name="T87" fmla="*/ 48 h 34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00"/>
                  <a:gd name="T133" fmla="*/ 0 h 340"/>
                  <a:gd name="T134" fmla="*/ 100 w 100"/>
                  <a:gd name="T135" fmla="*/ 340 h 34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00" h="340">
                    <a:moveTo>
                      <a:pt x="0" y="48"/>
                    </a:moveTo>
                    <a:lnTo>
                      <a:pt x="0" y="42"/>
                    </a:lnTo>
                    <a:lnTo>
                      <a:pt x="2" y="33"/>
                    </a:lnTo>
                    <a:lnTo>
                      <a:pt x="7" y="26"/>
                    </a:lnTo>
                    <a:lnTo>
                      <a:pt x="9" y="20"/>
                    </a:lnTo>
                    <a:lnTo>
                      <a:pt x="15" y="13"/>
                    </a:lnTo>
                    <a:lnTo>
                      <a:pt x="20" y="9"/>
                    </a:lnTo>
                    <a:lnTo>
                      <a:pt x="26" y="4"/>
                    </a:lnTo>
                    <a:lnTo>
                      <a:pt x="35" y="2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4" y="4"/>
                    </a:lnTo>
                    <a:lnTo>
                      <a:pt x="81" y="9"/>
                    </a:lnTo>
                    <a:lnTo>
                      <a:pt x="85" y="13"/>
                    </a:lnTo>
                    <a:lnTo>
                      <a:pt x="92" y="20"/>
                    </a:lnTo>
                    <a:lnTo>
                      <a:pt x="94" y="26"/>
                    </a:lnTo>
                    <a:lnTo>
                      <a:pt x="98" y="33"/>
                    </a:lnTo>
                    <a:lnTo>
                      <a:pt x="100" y="42"/>
                    </a:lnTo>
                    <a:lnTo>
                      <a:pt x="100" y="50"/>
                    </a:lnTo>
                    <a:lnTo>
                      <a:pt x="100" y="290"/>
                    </a:lnTo>
                    <a:lnTo>
                      <a:pt x="100" y="299"/>
                    </a:lnTo>
                    <a:lnTo>
                      <a:pt x="98" y="308"/>
                    </a:lnTo>
                    <a:lnTo>
                      <a:pt x="94" y="314"/>
                    </a:lnTo>
                    <a:lnTo>
                      <a:pt x="92" y="321"/>
                    </a:lnTo>
                    <a:lnTo>
                      <a:pt x="85" y="327"/>
                    </a:lnTo>
                    <a:lnTo>
                      <a:pt x="81" y="332"/>
                    </a:lnTo>
                    <a:lnTo>
                      <a:pt x="74" y="336"/>
                    </a:lnTo>
                    <a:lnTo>
                      <a:pt x="65" y="338"/>
                    </a:lnTo>
                    <a:lnTo>
                      <a:pt x="59" y="340"/>
                    </a:lnTo>
                    <a:lnTo>
                      <a:pt x="50" y="340"/>
                    </a:lnTo>
                    <a:lnTo>
                      <a:pt x="41" y="340"/>
                    </a:lnTo>
                    <a:lnTo>
                      <a:pt x="35" y="338"/>
                    </a:lnTo>
                    <a:lnTo>
                      <a:pt x="26" y="336"/>
                    </a:lnTo>
                    <a:lnTo>
                      <a:pt x="20" y="332"/>
                    </a:lnTo>
                    <a:lnTo>
                      <a:pt x="15" y="327"/>
                    </a:lnTo>
                    <a:lnTo>
                      <a:pt x="9" y="321"/>
                    </a:lnTo>
                    <a:lnTo>
                      <a:pt x="7" y="314"/>
                    </a:lnTo>
                    <a:lnTo>
                      <a:pt x="2" y="308"/>
                    </a:lnTo>
                    <a:lnTo>
                      <a:pt x="0" y="299"/>
                    </a:lnTo>
                    <a:lnTo>
                      <a:pt x="0" y="290"/>
                    </a:lnTo>
                    <a:lnTo>
                      <a:pt x="0" y="5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3" name="Freeform 177"/>
              <p:cNvSpPr>
                <a:spLocks/>
              </p:cNvSpPr>
              <p:nvPr/>
            </p:nvSpPr>
            <p:spPr bwMode="auto">
              <a:xfrm>
                <a:off x="4443" y="1725"/>
                <a:ext cx="100" cy="340"/>
              </a:xfrm>
              <a:custGeom>
                <a:avLst/>
                <a:gdLst>
                  <a:gd name="T0" fmla="*/ 0 w 100"/>
                  <a:gd name="T1" fmla="*/ 48 h 340"/>
                  <a:gd name="T2" fmla="*/ 0 w 100"/>
                  <a:gd name="T3" fmla="*/ 42 h 340"/>
                  <a:gd name="T4" fmla="*/ 2 w 100"/>
                  <a:gd name="T5" fmla="*/ 33 h 340"/>
                  <a:gd name="T6" fmla="*/ 7 w 100"/>
                  <a:gd name="T7" fmla="*/ 26 h 340"/>
                  <a:gd name="T8" fmla="*/ 9 w 100"/>
                  <a:gd name="T9" fmla="*/ 20 h 340"/>
                  <a:gd name="T10" fmla="*/ 15 w 100"/>
                  <a:gd name="T11" fmla="*/ 13 h 340"/>
                  <a:gd name="T12" fmla="*/ 20 w 100"/>
                  <a:gd name="T13" fmla="*/ 9 h 340"/>
                  <a:gd name="T14" fmla="*/ 26 w 100"/>
                  <a:gd name="T15" fmla="*/ 4 h 340"/>
                  <a:gd name="T16" fmla="*/ 35 w 100"/>
                  <a:gd name="T17" fmla="*/ 2 h 340"/>
                  <a:gd name="T18" fmla="*/ 41 w 100"/>
                  <a:gd name="T19" fmla="*/ 0 h 340"/>
                  <a:gd name="T20" fmla="*/ 50 w 100"/>
                  <a:gd name="T21" fmla="*/ 0 h 340"/>
                  <a:gd name="T22" fmla="*/ 59 w 100"/>
                  <a:gd name="T23" fmla="*/ 0 h 340"/>
                  <a:gd name="T24" fmla="*/ 65 w 100"/>
                  <a:gd name="T25" fmla="*/ 2 h 340"/>
                  <a:gd name="T26" fmla="*/ 74 w 100"/>
                  <a:gd name="T27" fmla="*/ 4 h 340"/>
                  <a:gd name="T28" fmla="*/ 81 w 100"/>
                  <a:gd name="T29" fmla="*/ 9 h 340"/>
                  <a:gd name="T30" fmla="*/ 85 w 100"/>
                  <a:gd name="T31" fmla="*/ 13 h 340"/>
                  <a:gd name="T32" fmla="*/ 92 w 100"/>
                  <a:gd name="T33" fmla="*/ 20 h 340"/>
                  <a:gd name="T34" fmla="*/ 94 w 100"/>
                  <a:gd name="T35" fmla="*/ 26 h 340"/>
                  <a:gd name="T36" fmla="*/ 98 w 100"/>
                  <a:gd name="T37" fmla="*/ 33 h 340"/>
                  <a:gd name="T38" fmla="*/ 100 w 100"/>
                  <a:gd name="T39" fmla="*/ 42 h 340"/>
                  <a:gd name="T40" fmla="*/ 100 w 100"/>
                  <a:gd name="T41" fmla="*/ 50 h 340"/>
                  <a:gd name="T42" fmla="*/ 100 w 100"/>
                  <a:gd name="T43" fmla="*/ 290 h 340"/>
                  <a:gd name="T44" fmla="*/ 100 w 100"/>
                  <a:gd name="T45" fmla="*/ 299 h 340"/>
                  <a:gd name="T46" fmla="*/ 98 w 100"/>
                  <a:gd name="T47" fmla="*/ 308 h 340"/>
                  <a:gd name="T48" fmla="*/ 94 w 100"/>
                  <a:gd name="T49" fmla="*/ 314 h 340"/>
                  <a:gd name="T50" fmla="*/ 92 w 100"/>
                  <a:gd name="T51" fmla="*/ 321 h 340"/>
                  <a:gd name="T52" fmla="*/ 85 w 100"/>
                  <a:gd name="T53" fmla="*/ 327 h 340"/>
                  <a:gd name="T54" fmla="*/ 81 w 100"/>
                  <a:gd name="T55" fmla="*/ 332 h 340"/>
                  <a:gd name="T56" fmla="*/ 74 w 100"/>
                  <a:gd name="T57" fmla="*/ 336 h 340"/>
                  <a:gd name="T58" fmla="*/ 65 w 100"/>
                  <a:gd name="T59" fmla="*/ 338 h 340"/>
                  <a:gd name="T60" fmla="*/ 59 w 100"/>
                  <a:gd name="T61" fmla="*/ 340 h 340"/>
                  <a:gd name="T62" fmla="*/ 50 w 100"/>
                  <a:gd name="T63" fmla="*/ 340 h 340"/>
                  <a:gd name="T64" fmla="*/ 41 w 100"/>
                  <a:gd name="T65" fmla="*/ 340 h 340"/>
                  <a:gd name="T66" fmla="*/ 35 w 100"/>
                  <a:gd name="T67" fmla="*/ 338 h 340"/>
                  <a:gd name="T68" fmla="*/ 26 w 100"/>
                  <a:gd name="T69" fmla="*/ 336 h 340"/>
                  <a:gd name="T70" fmla="*/ 20 w 100"/>
                  <a:gd name="T71" fmla="*/ 332 h 340"/>
                  <a:gd name="T72" fmla="*/ 15 w 100"/>
                  <a:gd name="T73" fmla="*/ 327 h 340"/>
                  <a:gd name="T74" fmla="*/ 9 w 100"/>
                  <a:gd name="T75" fmla="*/ 321 h 340"/>
                  <a:gd name="T76" fmla="*/ 7 w 100"/>
                  <a:gd name="T77" fmla="*/ 314 h 340"/>
                  <a:gd name="T78" fmla="*/ 2 w 100"/>
                  <a:gd name="T79" fmla="*/ 308 h 340"/>
                  <a:gd name="T80" fmla="*/ 0 w 100"/>
                  <a:gd name="T81" fmla="*/ 299 h 340"/>
                  <a:gd name="T82" fmla="*/ 0 w 100"/>
                  <a:gd name="T83" fmla="*/ 290 h 340"/>
                  <a:gd name="T84" fmla="*/ 0 w 100"/>
                  <a:gd name="T85" fmla="*/ 50 h 3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0"/>
                  <a:gd name="T130" fmla="*/ 0 h 340"/>
                  <a:gd name="T131" fmla="*/ 100 w 100"/>
                  <a:gd name="T132" fmla="*/ 340 h 34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0" h="340">
                    <a:moveTo>
                      <a:pt x="0" y="48"/>
                    </a:moveTo>
                    <a:lnTo>
                      <a:pt x="0" y="42"/>
                    </a:lnTo>
                    <a:lnTo>
                      <a:pt x="2" y="33"/>
                    </a:lnTo>
                    <a:lnTo>
                      <a:pt x="7" y="26"/>
                    </a:lnTo>
                    <a:lnTo>
                      <a:pt x="9" y="20"/>
                    </a:lnTo>
                    <a:lnTo>
                      <a:pt x="15" y="13"/>
                    </a:lnTo>
                    <a:lnTo>
                      <a:pt x="20" y="9"/>
                    </a:lnTo>
                    <a:lnTo>
                      <a:pt x="26" y="4"/>
                    </a:lnTo>
                    <a:lnTo>
                      <a:pt x="35" y="2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4" y="4"/>
                    </a:lnTo>
                    <a:lnTo>
                      <a:pt x="81" y="9"/>
                    </a:lnTo>
                    <a:lnTo>
                      <a:pt x="85" y="13"/>
                    </a:lnTo>
                    <a:lnTo>
                      <a:pt x="92" y="20"/>
                    </a:lnTo>
                    <a:lnTo>
                      <a:pt x="94" y="26"/>
                    </a:lnTo>
                    <a:lnTo>
                      <a:pt x="98" y="33"/>
                    </a:lnTo>
                    <a:lnTo>
                      <a:pt x="100" y="42"/>
                    </a:lnTo>
                    <a:lnTo>
                      <a:pt x="100" y="50"/>
                    </a:lnTo>
                    <a:lnTo>
                      <a:pt x="100" y="290"/>
                    </a:lnTo>
                    <a:lnTo>
                      <a:pt x="100" y="299"/>
                    </a:lnTo>
                    <a:lnTo>
                      <a:pt x="98" y="308"/>
                    </a:lnTo>
                    <a:lnTo>
                      <a:pt x="94" y="314"/>
                    </a:lnTo>
                    <a:lnTo>
                      <a:pt x="92" y="321"/>
                    </a:lnTo>
                    <a:lnTo>
                      <a:pt x="85" y="327"/>
                    </a:lnTo>
                    <a:lnTo>
                      <a:pt x="81" y="332"/>
                    </a:lnTo>
                    <a:lnTo>
                      <a:pt x="74" y="336"/>
                    </a:lnTo>
                    <a:lnTo>
                      <a:pt x="65" y="338"/>
                    </a:lnTo>
                    <a:lnTo>
                      <a:pt x="59" y="340"/>
                    </a:lnTo>
                    <a:lnTo>
                      <a:pt x="50" y="340"/>
                    </a:lnTo>
                    <a:lnTo>
                      <a:pt x="41" y="340"/>
                    </a:lnTo>
                    <a:lnTo>
                      <a:pt x="35" y="338"/>
                    </a:lnTo>
                    <a:lnTo>
                      <a:pt x="26" y="336"/>
                    </a:lnTo>
                    <a:lnTo>
                      <a:pt x="20" y="332"/>
                    </a:lnTo>
                    <a:lnTo>
                      <a:pt x="15" y="327"/>
                    </a:lnTo>
                    <a:lnTo>
                      <a:pt x="9" y="321"/>
                    </a:lnTo>
                    <a:lnTo>
                      <a:pt x="7" y="314"/>
                    </a:lnTo>
                    <a:lnTo>
                      <a:pt x="2" y="308"/>
                    </a:lnTo>
                    <a:lnTo>
                      <a:pt x="0" y="299"/>
                    </a:lnTo>
                    <a:lnTo>
                      <a:pt x="0" y="290"/>
                    </a:lnTo>
                    <a:lnTo>
                      <a:pt x="0" y="5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1" name="Rectangle 185"/>
              <p:cNvSpPr>
                <a:spLocks noChangeArrowheads="1"/>
              </p:cNvSpPr>
              <p:nvPr/>
            </p:nvSpPr>
            <p:spPr bwMode="auto">
              <a:xfrm>
                <a:off x="2432" y="2624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3" name="Rectangle 187"/>
              <p:cNvSpPr>
                <a:spLocks noChangeArrowheads="1"/>
              </p:cNvSpPr>
              <p:nvPr/>
            </p:nvSpPr>
            <p:spPr bwMode="auto">
              <a:xfrm>
                <a:off x="2425" y="2679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8" name="Rectangle 192"/>
              <p:cNvSpPr>
                <a:spLocks noChangeArrowheads="1"/>
              </p:cNvSpPr>
              <p:nvPr/>
            </p:nvSpPr>
            <p:spPr bwMode="auto">
              <a:xfrm>
                <a:off x="2659" y="1060"/>
                <a:ext cx="94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Add</a:t>
                </a:r>
                <a:endParaRPr lang="en-US" altLang="zh-CN" dirty="0"/>
              </a:p>
            </p:txBody>
          </p:sp>
          <p:sp>
            <p:nvSpPr>
              <p:cNvPr id="584" name="Rectangle 198"/>
              <p:cNvSpPr>
                <a:spLocks noChangeArrowheads="1"/>
              </p:cNvSpPr>
              <p:nvPr/>
            </p:nvSpPr>
            <p:spPr bwMode="auto">
              <a:xfrm>
                <a:off x="2807" y="1032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1" name="Freeform 205"/>
              <p:cNvSpPr>
                <a:spLocks/>
              </p:cNvSpPr>
              <p:nvPr/>
            </p:nvSpPr>
            <p:spPr bwMode="auto">
              <a:xfrm>
                <a:off x="1333" y="1609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2 w 28"/>
                  <a:gd name="T3" fmla="*/ 29 h 29"/>
                  <a:gd name="T4" fmla="*/ 28 w 28"/>
                  <a:gd name="T5" fmla="*/ 16 h 29"/>
                  <a:gd name="T6" fmla="*/ 2 w 28"/>
                  <a:gd name="T7" fmla="*/ 3 h 29"/>
                  <a:gd name="T8" fmla="*/ 0 w 28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9"/>
                  <a:gd name="T17" fmla="*/ 28 w 28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9">
                    <a:moveTo>
                      <a:pt x="0" y="0"/>
                    </a:moveTo>
                    <a:lnTo>
                      <a:pt x="2" y="29"/>
                    </a:lnTo>
                    <a:lnTo>
                      <a:pt x="28" y="16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2" name="Freeform 206"/>
              <p:cNvSpPr>
                <a:spLocks/>
              </p:cNvSpPr>
              <p:nvPr/>
            </p:nvSpPr>
            <p:spPr bwMode="auto">
              <a:xfrm>
                <a:off x="1365" y="1389"/>
                <a:ext cx="605" cy="633"/>
              </a:xfrm>
              <a:custGeom>
                <a:avLst/>
                <a:gdLst>
                  <a:gd name="T0" fmla="*/ 605 w 605"/>
                  <a:gd name="T1" fmla="*/ 631 h 633"/>
                  <a:gd name="T2" fmla="*/ 605 w 605"/>
                  <a:gd name="T3" fmla="*/ 0 h 633"/>
                  <a:gd name="T4" fmla="*/ 0 w 605"/>
                  <a:gd name="T5" fmla="*/ 0 h 633"/>
                  <a:gd name="T6" fmla="*/ 0 w 605"/>
                  <a:gd name="T7" fmla="*/ 633 h 633"/>
                  <a:gd name="T8" fmla="*/ 605 w 605"/>
                  <a:gd name="T9" fmla="*/ 633 h 633"/>
                  <a:gd name="T10" fmla="*/ 605 w 605"/>
                  <a:gd name="T11" fmla="*/ 631 h 6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5"/>
                  <a:gd name="T19" fmla="*/ 0 h 633"/>
                  <a:gd name="T20" fmla="*/ 605 w 605"/>
                  <a:gd name="T21" fmla="*/ 633 h 6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5" h="633">
                    <a:moveTo>
                      <a:pt x="605" y="631"/>
                    </a:moveTo>
                    <a:lnTo>
                      <a:pt x="605" y="0"/>
                    </a:lnTo>
                    <a:lnTo>
                      <a:pt x="0" y="0"/>
                    </a:lnTo>
                    <a:lnTo>
                      <a:pt x="0" y="633"/>
                    </a:lnTo>
                    <a:lnTo>
                      <a:pt x="605" y="633"/>
                    </a:lnTo>
                    <a:lnTo>
                      <a:pt x="605" y="6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3" name="Freeform 207"/>
              <p:cNvSpPr>
                <a:spLocks/>
              </p:cNvSpPr>
              <p:nvPr/>
            </p:nvSpPr>
            <p:spPr bwMode="auto">
              <a:xfrm>
                <a:off x="1365" y="1389"/>
                <a:ext cx="605" cy="633"/>
              </a:xfrm>
              <a:custGeom>
                <a:avLst/>
                <a:gdLst>
                  <a:gd name="T0" fmla="*/ 605 w 605"/>
                  <a:gd name="T1" fmla="*/ 631 h 633"/>
                  <a:gd name="T2" fmla="*/ 605 w 605"/>
                  <a:gd name="T3" fmla="*/ 0 h 633"/>
                  <a:gd name="T4" fmla="*/ 0 w 605"/>
                  <a:gd name="T5" fmla="*/ 0 h 633"/>
                  <a:gd name="T6" fmla="*/ 0 w 605"/>
                  <a:gd name="T7" fmla="*/ 633 h 633"/>
                  <a:gd name="T8" fmla="*/ 605 w 605"/>
                  <a:gd name="T9" fmla="*/ 633 h 6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5"/>
                  <a:gd name="T16" fmla="*/ 0 h 633"/>
                  <a:gd name="T17" fmla="*/ 605 w 605"/>
                  <a:gd name="T18" fmla="*/ 633 h 6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5" h="633">
                    <a:moveTo>
                      <a:pt x="605" y="631"/>
                    </a:moveTo>
                    <a:lnTo>
                      <a:pt x="605" y="0"/>
                    </a:lnTo>
                    <a:lnTo>
                      <a:pt x="0" y="0"/>
                    </a:lnTo>
                    <a:lnTo>
                      <a:pt x="0" y="633"/>
                    </a:lnTo>
                    <a:lnTo>
                      <a:pt x="605" y="63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4" name="Rectangle 208"/>
              <p:cNvSpPr>
                <a:spLocks noChangeArrowheads="1"/>
              </p:cNvSpPr>
              <p:nvPr/>
            </p:nvSpPr>
            <p:spPr bwMode="auto">
              <a:xfrm>
                <a:off x="1551" y="1673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</p:grpSp>
        <p:grpSp>
          <p:nvGrpSpPr>
            <p:cNvPr id="7" name="Group 209"/>
            <p:cNvGrpSpPr>
              <a:grpSpLocks/>
            </p:cNvGrpSpPr>
            <p:nvPr/>
          </p:nvGrpSpPr>
          <p:grpSpPr bwMode="auto">
            <a:xfrm>
              <a:off x="855" y="1219"/>
              <a:ext cx="3810" cy="1944"/>
              <a:chOff x="-380" y="844"/>
              <a:chExt cx="3810" cy="1944"/>
            </a:xfrm>
          </p:grpSpPr>
          <p:sp>
            <p:nvSpPr>
              <p:cNvPr id="195" name="Rectangle 210"/>
              <p:cNvSpPr>
                <a:spLocks noChangeArrowheads="1"/>
              </p:cNvSpPr>
              <p:nvPr/>
            </p:nvSpPr>
            <p:spPr bwMode="auto">
              <a:xfrm>
                <a:off x="416" y="137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196" name="Rectangle 211"/>
              <p:cNvSpPr>
                <a:spLocks noChangeArrowheads="1"/>
              </p:cNvSpPr>
              <p:nvPr/>
            </p:nvSpPr>
            <p:spPr bwMode="auto">
              <a:xfrm>
                <a:off x="447" y="1377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197" name="Rectangle 212"/>
              <p:cNvSpPr>
                <a:spLocks noChangeArrowheads="1"/>
              </p:cNvSpPr>
              <p:nvPr/>
            </p:nvSpPr>
            <p:spPr bwMode="auto">
              <a:xfrm>
                <a:off x="477" y="1377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198" name="Rectangle 213"/>
              <p:cNvSpPr>
                <a:spLocks noChangeArrowheads="1"/>
              </p:cNvSpPr>
              <p:nvPr/>
            </p:nvSpPr>
            <p:spPr bwMode="auto">
              <a:xfrm>
                <a:off x="488" y="1377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199" name="Rectangle 214"/>
              <p:cNvSpPr>
                <a:spLocks noChangeArrowheads="1"/>
              </p:cNvSpPr>
              <p:nvPr/>
            </p:nvSpPr>
            <p:spPr bwMode="auto">
              <a:xfrm>
                <a:off x="514" y="1377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00" name="Rectangle 215"/>
              <p:cNvSpPr>
                <a:spLocks noChangeArrowheads="1"/>
              </p:cNvSpPr>
              <p:nvPr/>
            </p:nvSpPr>
            <p:spPr bwMode="auto">
              <a:xfrm>
                <a:off x="530" y="137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e</a:t>
                </a:r>
                <a:endParaRPr lang="en-US" altLang="zh-CN" dirty="0"/>
              </a:p>
            </p:txBody>
          </p:sp>
          <p:sp>
            <p:nvSpPr>
              <p:cNvPr id="201" name="Rectangle 216"/>
              <p:cNvSpPr>
                <a:spLocks noChangeArrowheads="1"/>
              </p:cNvSpPr>
              <p:nvPr/>
            </p:nvSpPr>
            <p:spPr bwMode="auto">
              <a:xfrm>
                <a:off x="560" y="1377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02" name="Rectangle 217"/>
              <p:cNvSpPr>
                <a:spLocks noChangeArrowheads="1"/>
              </p:cNvSpPr>
              <p:nvPr/>
            </p:nvSpPr>
            <p:spPr bwMode="auto">
              <a:xfrm>
                <a:off x="578" y="1377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203" name="Rectangle 218"/>
              <p:cNvSpPr>
                <a:spLocks noChangeArrowheads="1"/>
              </p:cNvSpPr>
              <p:nvPr/>
            </p:nvSpPr>
            <p:spPr bwMode="auto">
              <a:xfrm>
                <a:off x="213" y="1431"/>
                <a:ext cx="8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204" name="Rectangle 219"/>
              <p:cNvSpPr>
                <a:spLocks noChangeArrowheads="1"/>
              </p:cNvSpPr>
              <p:nvPr/>
            </p:nvSpPr>
            <p:spPr bwMode="auto">
              <a:xfrm>
                <a:off x="266" y="1431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05" name="Rectangle 220"/>
              <p:cNvSpPr>
                <a:spLocks noChangeArrowheads="1"/>
              </p:cNvSpPr>
              <p:nvPr/>
            </p:nvSpPr>
            <p:spPr bwMode="auto">
              <a:xfrm>
                <a:off x="283" y="1431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206" name="Rectangle 221"/>
              <p:cNvSpPr>
                <a:spLocks noChangeArrowheads="1"/>
              </p:cNvSpPr>
              <p:nvPr/>
            </p:nvSpPr>
            <p:spPr bwMode="auto">
              <a:xfrm>
                <a:off x="294" y="1431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t</a:t>
                </a:r>
                <a:endParaRPr lang="en-US" altLang="zh-CN" dirty="0"/>
              </a:p>
            </p:txBody>
          </p:sp>
          <p:sp>
            <p:nvSpPr>
              <p:cNvPr id="207" name="Rectangle 222"/>
              <p:cNvSpPr>
                <a:spLocks noChangeArrowheads="1"/>
              </p:cNvSpPr>
              <p:nvPr/>
            </p:nvSpPr>
            <p:spPr bwMode="auto">
              <a:xfrm>
                <a:off x="309" y="143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08" name="Rectangle 223"/>
              <p:cNvSpPr>
                <a:spLocks noChangeArrowheads="1"/>
              </p:cNvSpPr>
              <p:nvPr/>
            </p:nvSpPr>
            <p:spPr bwMode="auto">
              <a:xfrm>
                <a:off x="340" y="1431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Rectangle 224"/>
              <p:cNvSpPr>
                <a:spLocks noChangeArrowheads="1"/>
              </p:cNvSpPr>
              <p:nvPr/>
            </p:nvSpPr>
            <p:spPr bwMode="auto">
              <a:xfrm>
                <a:off x="213" y="1484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210" name="Rectangle 225"/>
              <p:cNvSpPr>
                <a:spLocks noChangeArrowheads="1"/>
              </p:cNvSpPr>
              <p:nvPr/>
            </p:nvSpPr>
            <p:spPr bwMode="auto">
              <a:xfrm>
                <a:off x="231" y="1484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11" name="Rectangle 226"/>
              <p:cNvSpPr>
                <a:spLocks noChangeArrowheads="1"/>
              </p:cNvSpPr>
              <p:nvPr/>
            </p:nvSpPr>
            <p:spPr bwMode="auto">
              <a:xfrm>
                <a:off x="261" y="1484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212" name="Rectangle 227"/>
              <p:cNvSpPr>
                <a:spLocks noChangeArrowheads="1"/>
              </p:cNvSpPr>
              <p:nvPr/>
            </p:nvSpPr>
            <p:spPr bwMode="auto">
              <a:xfrm>
                <a:off x="292" y="1484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213" name="Rectangle 228"/>
              <p:cNvSpPr>
                <a:spLocks noChangeArrowheads="1"/>
              </p:cNvSpPr>
              <p:nvPr/>
            </p:nvSpPr>
            <p:spPr bwMode="auto">
              <a:xfrm>
                <a:off x="303" y="1484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214" name="Rectangle 229"/>
              <p:cNvSpPr>
                <a:spLocks noChangeArrowheads="1"/>
              </p:cNvSpPr>
              <p:nvPr/>
            </p:nvSpPr>
            <p:spPr bwMode="auto">
              <a:xfrm>
                <a:off x="331" y="1484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15" name="Rectangle 230"/>
              <p:cNvSpPr>
                <a:spLocks noChangeArrowheads="1"/>
              </p:cNvSpPr>
              <p:nvPr/>
            </p:nvSpPr>
            <p:spPr bwMode="auto">
              <a:xfrm>
                <a:off x="346" y="1484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16" name="Rectangle 231"/>
              <p:cNvSpPr>
                <a:spLocks noChangeArrowheads="1"/>
              </p:cNvSpPr>
              <p:nvPr/>
            </p:nvSpPr>
            <p:spPr bwMode="auto">
              <a:xfrm>
                <a:off x="375" y="1484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17" name="Rectangle 232"/>
              <p:cNvSpPr>
                <a:spLocks noChangeArrowheads="1"/>
              </p:cNvSpPr>
              <p:nvPr/>
            </p:nvSpPr>
            <p:spPr bwMode="auto">
              <a:xfrm>
                <a:off x="213" y="1593"/>
                <a:ext cx="8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218" name="Rectangle 233"/>
              <p:cNvSpPr>
                <a:spLocks noChangeArrowheads="1"/>
              </p:cNvSpPr>
              <p:nvPr/>
            </p:nvSpPr>
            <p:spPr bwMode="auto">
              <a:xfrm>
                <a:off x="266" y="1593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19" name="Rectangle 234"/>
              <p:cNvSpPr>
                <a:spLocks noChangeArrowheads="1"/>
              </p:cNvSpPr>
              <p:nvPr/>
            </p:nvSpPr>
            <p:spPr bwMode="auto">
              <a:xfrm>
                <a:off x="283" y="1593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220" name="Rectangle 235"/>
              <p:cNvSpPr>
                <a:spLocks noChangeArrowheads="1"/>
              </p:cNvSpPr>
              <p:nvPr/>
            </p:nvSpPr>
            <p:spPr bwMode="auto">
              <a:xfrm>
                <a:off x="294" y="1593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21" name="Rectangle 236"/>
              <p:cNvSpPr>
                <a:spLocks noChangeArrowheads="1"/>
              </p:cNvSpPr>
              <p:nvPr/>
            </p:nvSpPr>
            <p:spPr bwMode="auto">
              <a:xfrm>
                <a:off x="309" y="1593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22" name="Rectangle 237"/>
              <p:cNvSpPr>
                <a:spLocks noChangeArrowheads="1"/>
              </p:cNvSpPr>
              <p:nvPr/>
            </p:nvSpPr>
            <p:spPr bwMode="auto">
              <a:xfrm>
                <a:off x="340" y="1593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Rectangle 238"/>
              <p:cNvSpPr>
                <a:spLocks noChangeArrowheads="1"/>
              </p:cNvSpPr>
              <p:nvPr/>
            </p:nvSpPr>
            <p:spPr bwMode="auto">
              <a:xfrm>
                <a:off x="213" y="1645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D</a:t>
                </a:r>
                <a:endParaRPr lang="en-US" altLang="zh-CN" dirty="0"/>
              </a:p>
            </p:txBody>
          </p:sp>
          <p:sp>
            <p:nvSpPr>
              <p:cNvPr id="224" name="Rectangle 239"/>
              <p:cNvSpPr>
                <a:spLocks noChangeArrowheads="1"/>
              </p:cNvSpPr>
              <p:nvPr/>
            </p:nvSpPr>
            <p:spPr bwMode="auto">
              <a:xfrm>
                <a:off x="244" y="1645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25" name="Rectangle 240"/>
              <p:cNvSpPr>
                <a:spLocks noChangeArrowheads="1"/>
              </p:cNvSpPr>
              <p:nvPr/>
            </p:nvSpPr>
            <p:spPr bwMode="auto">
              <a:xfrm>
                <a:off x="274" y="1645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26" name="Rectangle 241"/>
              <p:cNvSpPr>
                <a:spLocks noChangeArrowheads="1"/>
              </p:cNvSpPr>
              <p:nvPr/>
            </p:nvSpPr>
            <p:spPr bwMode="auto">
              <a:xfrm>
                <a:off x="290" y="1645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27" name="Rectangle 242"/>
              <p:cNvSpPr>
                <a:spLocks noChangeArrowheads="1"/>
              </p:cNvSpPr>
              <p:nvPr/>
            </p:nvSpPr>
            <p:spPr bwMode="auto">
              <a:xfrm>
                <a:off x="652" y="1189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28" name="Rectangle 243"/>
              <p:cNvSpPr>
                <a:spLocks noChangeArrowheads="1"/>
              </p:cNvSpPr>
              <p:nvPr/>
            </p:nvSpPr>
            <p:spPr bwMode="auto">
              <a:xfrm>
                <a:off x="691" y="1189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29" name="Rectangle 244"/>
              <p:cNvSpPr>
                <a:spLocks noChangeArrowheads="1"/>
              </p:cNvSpPr>
              <p:nvPr/>
            </p:nvSpPr>
            <p:spPr bwMode="auto">
              <a:xfrm>
                <a:off x="719" y="1189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30" name="Rectangle 245"/>
              <p:cNvSpPr>
                <a:spLocks noChangeArrowheads="1"/>
              </p:cNvSpPr>
              <p:nvPr/>
            </p:nvSpPr>
            <p:spPr bwMode="auto">
              <a:xfrm>
                <a:off x="750" y="1189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231" name="Rectangle 246"/>
              <p:cNvSpPr>
                <a:spLocks noChangeArrowheads="1"/>
              </p:cNvSpPr>
              <p:nvPr/>
            </p:nvSpPr>
            <p:spPr bwMode="auto">
              <a:xfrm>
                <a:off x="780" y="1189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2" name="Rectangle 247"/>
              <p:cNvSpPr>
                <a:spLocks noChangeArrowheads="1"/>
              </p:cNvSpPr>
              <p:nvPr/>
            </p:nvSpPr>
            <p:spPr bwMode="auto">
              <a:xfrm>
                <a:off x="619" y="1242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D</a:t>
                </a:r>
                <a:endParaRPr lang="en-US" altLang="zh-CN" dirty="0"/>
              </a:p>
            </p:txBody>
          </p:sp>
          <p:sp>
            <p:nvSpPr>
              <p:cNvPr id="233" name="Rectangle 248"/>
              <p:cNvSpPr>
                <a:spLocks noChangeArrowheads="1"/>
              </p:cNvSpPr>
              <p:nvPr/>
            </p:nvSpPr>
            <p:spPr bwMode="auto">
              <a:xfrm>
                <a:off x="650" y="124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34" name="Rectangle 249"/>
              <p:cNvSpPr>
                <a:spLocks noChangeArrowheads="1"/>
              </p:cNvSpPr>
              <p:nvPr/>
            </p:nvSpPr>
            <p:spPr bwMode="auto">
              <a:xfrm>
                <a:off x="680" y="1242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35" name="Rectangle 250"/>
              <p:cNvSpPr>
                <a:spLocks noChangeArrowheads="1"/>
              </p:cNvSpPr>
              <p:nvPr/>
            </p:nvSpPr>
            <p:spPr bwMode="auto">
              <a:xfrm>
                <a:off x="693" y="124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36" name="Rectangle 251"/>
              <p:cNvSpPr>
                <a:spLocks noChangeArrowheads="1"/>
              </p:cNvSpPr>
              <p:nvPr/>
            </p:nvSpPr>
            <p:spPr bwMode="auto">
              <a:xfrm>
                <a:off x="724" y="1242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237" name="Rectangle 252"/>
              <p:cNvSpPr>
                <a:spLocks noChangeArrowheads="1"/>
              </p:cNvSpPr>
              <p:nvPr/>
            </p:nvSpPr>
            <p:spPr bwMode="auto">
              <a:xfrm>
                <a:off x="739" y="124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238" name="Rectangle 253"/>
              <p:cNvSpPr>
                <a:spLocks noChangeArrowheads="1"/>
              </p:cNvSpPr>
              <p:nvPr/>
            </p:nvSpPr>
            <p:spPr bwMode="auto">
              <a:xfrm>
                <a:off x="652" y="1390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39" name="Rectangle 254"/>
              <p:cNvSpPr>
                <a:spLocks noChangeArrowheads="1"/>
              </p:cNvSpPr>
              <p:nvPr/>
            </p:nvSpPr>
            <p:spPr bwMode="auto">
              <a:xfrm>
                <a:off x="691" y="139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40" name="Rectangle 255"/>
              <p:cNvSpPr>
                <a:spLocks noChangeArrowheads="1"/>
              </p:cNvSpPr>
              <p:nvPr/>
            </p:nvSpPr>
            <p:spPr bwMode="auto">
              <a:xfrm>
                <a:off x="719" y="139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41" name="Rectangle 256"/>
              <p:cNvSpPr>
                <a:spLocks noChangeArrowheads="1"/>
              </p:cNvSpPr>
              <p:nvPr/>
            </p:nvSpPr>
            <p:spPr bwMode="auto">
              <a:xfrm>
                <a:off x="750" y="1390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242" name="Rectangle 257"/>
              <p:cNvSpPr>
                <a:spLocks noChangeArrowheads="1"/>
              </p:cNvSpPr>
              <p:nvPr/>
            </p:nvSpPr>
            <p:spPr bwMode="auto">
              <a:xfrm>
                <a:off x="780" y="1390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3" name="Rectangle 258"/>
              <p:cNvSpPr>
                <a:spLocks noChangeArrowheads="1"/>
              </p:cNvSpPr>
              <p:nvPr/>
            </p:nvSpPr>
            <p:spPr bwMode="auto">
              <a:xfrm>
                <a:off x="619" y="1444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D</a:t>
                </a:r>
                <a:endParaRPr lang="en-US" altLang="zh-CN" dirty="0"/>
              </a:p>
            </p:txBody>
          </p:sp>
          <p:sp>
            <p:nvSpPr>
              <p:cNvPr id="244" name="Rectangle 259"/>
              <p:cNvSpPr>
                <a:spLocks noChangeArrowheads="1"/>
              </p:cNvSpPr>
              <p:nvPr/>
            </p:nvSpPr>
            <p:spPr bwMode="auto">
              <a:xfrm>
                <a:off x="650" y="1444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45" name="Rectangle 260"/>
              <p:cNvSpPr>
                <a:spLocks noChangeArrowheads="1"/>
              </p:cNvSpPr>
              <p:nvPr/>
            </p:nvSpPr>
            <p:spPr bwMode="auto">
              <a:xfrm>
                <a:off x="680" y="1444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46" name="Rectangle 261"/>
              <p:cNvSpPr>
                <a:spLocks noChangeArrowheads="1"/>
              </p:cNvSpPr>
              <p:nvPr/>
            </p:nvSpPr>
            <p:spPr bwMode="auto">
              <a:xfrm>
                <a:off x="693" y="1444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47" name="Rectangle 262"/>
              <p:cNvSpPr>
                <a:spLocks noChangeArrowheads="1"/>
              </p:cNvSpPr>
              <p:nvPr/>
            </p:nvSpPr>
            <p:spPr bwMode="auto">
              <a:xfrm>
                <a:off x="724" y="1444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248" name="Rectangle 263"/>
              <p:cNvSpPr>
                <a:spLocks noChangeArrowheads="1"/>
              </p:cNvSpPr>
              <p:nvPr/>
            </p:nvSpPr>
            <p:spPr bwMode="auto">
              <a:xfrm>
                <a:off x="739" y="1444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249" name="Rectangle 264"/>
              <p:cNvSpPr>
                <a:spLocks noChangeArrowheads="1"/>
              </p:cNvSpPr>
              <p:nvPr/>
            </p:nvSpPr>
            <p:spPr bwMode="auto">
              <a:xfrm>
                <a:off x="213" y="1109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50" name="Rectangle 265"/>
              <p:cNvSpPr>
                <a:spLocks noChangeArrowheads="1"/>
              </p:cNvSpPr>
              <p:nvPr/>
            </p:nvSpPr>
            <p:spPr bwMode="auto">
              <a:xfrm>
                <a:off x="253" y="1109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51" name="Rectangle 266"/>
              <p:cNvSpPr>
                <a:spLocks noChangeArrowheads="1"/>
              </p:cNvSpPr>
              <p:nvPr/>
            </p:nvSpPr>
            <p:spPr bwMode="auto">
              <a:xfrm>
                <a:off x="283" y="1109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52" name="Rectangle 267"/>
              <p:cNvSpPr>
                <a:spLocks noChangeArrowheads="1"/>
              </p:cNvSpPr>
              <p:nvPr/>
            </p:nvSpPr>
            <p:spPr bwMode="auto">
              <a:xfrm>
                <a:off x="311" y="1109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253" name="Rectangle 268"/>
              <p:cNvSpPr>
                <a:spLocks noChangeArrowheads="1"/>
              </p:cNvSpPr>
              <p:nvPr/>
            </p:nvSpPr>
            <p:spPr bwMode="auto">
              <a:xfrm>
                <a:off x="342" y="1109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4" name="Rectangle 269"/>
              <p:cNvSpPr>
                <a:spLocks noChangeArrowheads="1"/>
              </p:cNvSpPr>
              <p:nvPr/>
            </p:nvSpPr>
            <p:spPr bwMode="auto">
              <a:xfrm>
                <a:off x="213" y="1161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255" name="Rectangle 270"/>
              <p:cNvSpPr>
                <a:spLocks noChangeArrowheads="1"/>
              </p:cNvSpPr>
              <p:nvPr/>
            </p:nvSpPr>
            <p:spPr bwMode="auto">
              <a:xfrm>
                <a:off x="231" y="116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e</a:t>
                </a:r>
                <a:endParaRPr lang="en-US" altLang="zh-CN" dirty="0"/>
              </a:p>
            </p:txBody>
          </p:sp>
          <p:sp>
            <p:nvSpPr>
              <p:cNvPr id="256" name="Rectangle 271"/>
              <p:cNvSpPr>
                <a:spLocks noChangeArrowheads="1"/>
              </p:cNvSpPr>
              <p:nvPr/>
            </p:nvSpPr>
            <p:spPr bwMode="auto">
              <a:xfrm>
                <a:off x="261" y="1161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g</a:t>
                </a:r>
                <a:endParaRPr lang="en-US" altLang="zh-CN" dirty="0"/>
              </a:p>
            </p:txBody>
          </p:sp>
          <p:sp>
            <p:nvSpPr>
              <p:cNvPr id="257" name="Rectangle 272"/>
              <p:cNvSpPr>
                <a:spLocks noChangeArrowheads="1"/>
              </p:cNvSpPr>
              <p:nvPr/>
            </p:nvSpPr>
            <p:spPr bwMode="auto">
              <a:xfrm>
                <a:off x="292" y="1161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258" name="Rectangle 273"/>
              <p:cNvSpPr>
                <a:spLocks noChangeArrowheads="1"/>
              </p:cNvSpPr>
              <p:nvPr/>
            </p:nvSpPr>
            <p:spPr bwMode="auto">
              <a:xfrm>
                <a:off x="303" y="1161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259" name="Rectangle 274"/>
              <p:cNvSpPr>
                <a:spLocks noChangeArrowheads="1"/>
              </p:cNvSpPr>
              <p:nvPr/>
            </p:nvSpPr>
            <p:spPr bwMode="auto">
              <a:xfrm>
                <a:off x="331" y="1161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60" name="Rectangle 275"/>
              <p:cNvSpPr>
                <a:spLocks noChangeArrowheads="1"/>
              </p:cNvSpPr>
              <p:nvPr/>
            </p:nvSpPr>
            <p:spPr bwMode="auto">
              <a:xfrm>
                <a:off x="346" y="116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e</a:t>
                </a:r>
                <a:endParaRPr lang="en-US" altLang="zh-CN" dirty="0"/>
              </a:p>
            </p:txBody>
          </p:sp>
          <p:sp>
            <p:nvSpPr>
              <p:cNvPr id="261" name="Rectangle 276"/>
              <p:cNvSpPr>
                <a:spLocks noChangeArrowheads="1"/>
              </p:cNvSpPr>
              <p:nvPr/>
            </p:nvSpPr>
            <p:spPr bwMode="auto">
              <a:xfrm>
                <a:off x="375" y="1161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262" name="Rectangle 277"/>
              <p:cNvSpPr>
                <a:spLocks noChangeArrowheads="1"/>
              </p:cNvSpPr>
              <p:nvPr/>
            </p:nvSpPr>
            <p:spPr bwMode="auto">
              <a:xfrm>
                <a:off x="392" y="1161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263" name="Rectangle 278"/>
              <p:cNvSpPr>
                <a:spLocks noChangeArrowheads="1"/>
              </p:cNvSpPr>
              <p:nvPr/>
            </p:nvSpPr>
            <p:spPr bwMode="auto">
              <a:xfrm>
                <a:off x="407" y="116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264" name="Rectangle 279"/>
              <p:cNvSpPr>
                <a:spLocks noChangeArrowheads="1"/>
              </p:cNvSpPr>
              <p:nvPr/>
            </p:nvSpPr>
            <p:spPr bwMode="auto">
              <a:xfrm>
                <a:off x="213" y="1270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65" name="Rectangle 280"/>
              <p:cNvSpPr>
                <a:spLocks noChangeArrowheads="1"/>
              </p:cNvSpPr>
              <p:nvPr/>
            </p:nvSpPr>
            <p:spPr bwMode="auto">
              <a:xfrm>
                <a:off x="253" y="127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66" name="Rectangle 281"/>
              <p:cNvSpPr>
                <a:spLocks noChangeArrowheads="1"/>
              </p:cNvSpPr>
              <p:nvPr/>
            </p:nvSpPr>
            <p:spPr bwMode="auto">
              <a:xfrm>
                <a:off x="283" y="127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67" name="Rectangle 282"/>
              <p:cNvSpPr>
                <a:spLocks noChangeArrowheads="1"/>
              </p:cNvSpPr>
              <p:nvPr/>
            </p:nvSpPr>
            <p:spPr bwMode="auto">
              <a:xfrm>
                <a:off x="311" y="1270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268" name="Rectangle 283"/>
              <p:cNvSpPr>
                <a:spLocks noChangeArrowheads="1"/>
              </p:cNvSpPr>
              <p:nvPr/>
            </p:nvSpPr>
            <p:spPr bwMode="auto">
              <a:xfrm>
                <a:off x="342" y="1270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9" name="Rectangle 284"/>
              <p:cNvSpPr>
                <a:spLocks noChangeArrowheads="1"/>
              </p:cNvSpPr>
              <p:nvPr/>
            </p:nvSpPr>
            <p:spPr bwMode="auto">
              <a:xfrm>
                <a:off x="213" y="1322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270" name="Rectangle 285"/>
              <p:cNvSpPr>
                <a:spLocks noChangeArrowheads="1"/>
              </p:cNvSpPr>
              <p:nvPr/>
            </p:nvSpPr>
            <p:spPr bwMode="auto">
              <a:xfrm>
                <a:off x="231" y="132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71" name="Rectangle 286"/>
              <p:cNvSpPr>
                <a:spLocks noChangeArrowheads="1"/>
              </p:cNvSpPr>
              <p:nvPr/>
            </p:nvSpPr>
            <p:spPr bwMode="auto">
              <a:xfrm>
                <a:off x="261" y="1322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272" name="Rectangle 287"/>
              <p:cNvSpPr>
                <a:spLocks noChangeArrowheads="1"/>
              </p:cNvSpPr>
              <p:nvPr/>
            </p:nvSpPr>
            <p:spPr bwMode="auto">
              <a:xfrm>
                <a:off x="292" y="1322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273" name="Rectangle 288"/>
              <p:cNvSpPr>
                <a:spLocks noChangeArrowheads="1"/>
              </p:cNvSpPr>
              <p:nvPr/>
            </p:nvSpPr>
            <p:spPr bwMode="auto">
              <a:xfrm>
                <a:off x="303" y="1322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274" name="Rectangle 289"/>
              <p:cNvSpPr>
                <a:spLocks noChangeArrowheads="1"/>
              </p:cNvSpPr>
              <p:nvPr/>
            </p:nvSpPr>
            <p:spPr bwMode="auto">
              <a:xfrm>
                <a:off x="331" y="1322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75" name="Rectangle 290"/>
              <p:cNvSpPr>
                <a:spLocks noChangeArrowheads="1"/>
              </p:cNvSpPr>
              <p:nvPr/>
            </p:nvSpPr>
            <p:spPr bwMode="auto">
              <a:xfrm>
                <a:off x="346" y="132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76" name="Rectangle 291"/>
              <p:cNvSpPr>
                <a:spLocks noChangeArrowheads="1"/>
              </p:cNvSpPr>
              <p:nvPr/>
            </p:nvSpPr>
            <p:spPr bwMode="auto">
              <a:xfrm>
                <a:off x="375" y="1322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77" name="Rectangle 292"/>
              <p:cNvSpPr>
                <a:spLocks noChangeArrowheads="1"/>
              </p:cNvSpPr>
              <p:nvPr/>
            </p:nvSpPr>
            <p:spPr bwMode="auto">
              <a:xfrm>
                <a:off x="392" y="1322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278" name="Rectangle 293"/>
              <p:cNvSpPr>
                <a:spLocks noChangeArrowheads="1"/>
              </p:cNvSpPr>
              <p:nvPr/>
            </p:nvSpPr>
            <p:spPr bwMode="auto">
              <a:xfrm>
                <a:off x="407" y="132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2</a:t>
                </a:r>
                <a:endParaRPr lang="en-US" altLang="zh-CN" dirty="0"/>
              </a:p>
            </p:txBody>
          </p:sp>
          <p:sp>
            <p:nvSpPr>
              <p:cNvPr id="279" name="Freeform 294"/>
              <p:cNvSpPr>
                <a:spLocks/>
              </p:cNvSpPr>
              <p:nvPr/>
            </p:nvSpPr>
            <p:spPr bwMode="auto">
              <a:xfrm>
                <a:off x="93" y="1599"/>
                <a:ext cx="3337" cy="1189"/>
              </a:xfrm>
              <a:custGeom>
                <a:avLst/>
                <a:gdLst>
                  <a:gd name="T0" fmla="*/ 77 w 3337"/>
                  <a:gd name="T1" fmla="*/ 50 h 1189"/>
                  <a:gd name="T2" fmla="*/ 0 w 3337"/>
                  <a:gd name="T3" fmla="*/ 53 h 1189"/>
                  <a:gd name="T4" fmla="*/ 0 w 3337"/>
                  <a:gd name="T5" fmla="*/ 1189 h 1189"/>
                  <a:gd name="T6" fmla="*/ 3337 w 3337"/>
                  <a:gd name="T7" fmla="*/ 1189 h 1189"/>
                  <a:gd name="T8" fmla="*/ 3337 w 3337"/>
                  <a:gd name="T9" fmla="*/ 0 h 1189"/>
                  <a:gd name="T10" fmla="*/ 3276 w 3337"/>
                  <a:gd name="T11" fmla="*/ 0 h 11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37"/>
                  <a:gd name="T19" fmla="*/ 0 h 1189"/>
                  <a:gd name="T20" fmla="*/ 3337 w 3337"/>
                  <a:gd name="T21" fmla="*/ 1189 h 118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37" h="1189">
                    <a:moveTo>
                      <a:pt x="77" y="50"/>
                    </a:moveTo>
                    <a:lnTo>
                      <a:pt x="0" y="53"/>
                    </a:lnTo>
                    <a:lnTo>
                      <a:pt x="0" y="1189"/>
                    </a:lnTo>
                    <a:lnTo>
                      <a:pt x="3337" y="1189"/>
                    </a:lnTo>
                    <a:lnTo>
                      <a:pt x="3337" y="0"/>
                    </a:lnTo>
                    <a:lnTo>
                      <a:pt x="3276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6" name="Rectangle 301"/>
              <p:cNvSpPr>
                <a:spLocks noChangeArrowheads="1"/>
              </p:cNvSpPr>
              <p:nvPr/>
            </p:nvSpPr>
            <p:spPr bwMode="auto">
              <a:xfrm>
                <a:off x="691" y="1977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3" name="Line 308"/>
              <p:cNvSpPr>
                <a:spLocks noChangeShapeType="1"/>
              </p:cNvSpPr>
              <p:nvPr/>
            </p:nvSpPr>
            <p:spPr bwMode="auto">
              <a:xfrm flipH="1">
                <a:off x="1149" y="1648"/>
                <a:ext cx="128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297" y="1484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1291" y="1538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1" name="Freeform 316"/>
              <p:cNvSpPr>
                <a:spLocks/>
              </p:cNvSpPr>
              <p:nvPr/>
            </p:nvSpPr>
            <p:spPr bwMode="auto">
              <a:xfrm>
                <a:off x="1406" y="1137"/>
                <a:ext cx="338" cy="543"/>
              </a:xfrm>
              <a:custGeom>
                <a:avLst/>
                <a:gdLst>
                  <a:gd name="T0" fmla="*/ 0 w 338"/>
                  <a:gd name="T1" fmla="*/ 0 h 543"/>
                  <a:gd name="T2" fmla="*/ 3 w 338"/>
                  <a:gd name="T3" fmla="*/ 220 h 543"/>
                  <a:gd name="T4" fmla="*/ 57 w 338"/>
                  <a:gd name="T5" fmla="*/ 272 h 543"/>
                  <a:gd name="T6" fmla="*/ 3 w 338"/>
                  <a:gd name="T7" fmla="*/ 325 h 543"/>
                  <a:gd name="T8" fmla="*/ 3 w 338"/>
                  <a:gd name="T9" fmla="*/ 543 h 543"/>
                  <a:gd name="T10" fmla="*/ 338 w 338"/>
                  <a:gd name="T11" fmla="*/ 377 h 543"/>
                  <a:gd name="T12" fmla="*/ 338 w 338"/>
                  <a:gd name="T13" fmla="*/ 168 h 543"/>
                  <a:gd name="T14" fmla="*/ 3 w 338"/>
                  <a:gd name="T15" fmla="*/ 2 h 543"/>
                  <a:gd name="T16" fmla="*/ 0 w 338"/>
                  <a:gd name="T17" fmla="*/ 0 h 5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8"/>
                  <a:gd name="T28" fmla="*/ 0 h 543"/>
                  <a:gd name="T29" fmla="*/ 338 w 338"/>
                  <a:gd name="T30" fmla="*/ 543 h 5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8" h="543">
                    <a:moveTo>
                      <a:pt x="0" y="0"/>
                    </a:moveTo>
                    <a:lnTo>
                      <a:pt x="3" y="220"/>
                    </a:lnTo>
                    <a:lnTo>
                      <a:pt x="57" y="272"/>
                    </a:lnTo>
                    <a:lnTo>
                      <a:pt x="3" y="325"/>
                    </a:lnTo>
                    <a:lnTo>
                      <a:pt x="3" y="543"/>
                    </a:lnTo>
                    <a:lnTo>
                      <a:pt x="338" y="377"/>
                    </a:lnTo>
                    <a:lnTo>
                      <a:pt x="338" y="168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2" name="Freeform 317"/>
              <p:cNvSpPr>
                <a:spLocks/>
              </p:cNvSpPr>
              <p:nvPr/>
            </p:nvSpPr>
            <p:spPr bwMode="auto">
              <a:xfrm>
                <a:off x="1406" y="1137"/>
                <a:ext cx="338" cy="543"/>
              </a:xfrm>
              <a:custGeom>
                <a:avLst/>
                <a:gdLst>
                  <a:gd name="T0" fmla="*/ 0 w 338"/>
                  <a:gd name="T1" fmla="*/ 0 h 543"/>
                  <a:gd name="T2" fmla="*/ 3 w 338"/>
                  <a:gd name="T3" fmla="*/ 220 h 543"/>
                  <a:gd name="T4" fmla="*/ 57 w 338"/>
                  <a:gd name="T5" fmla="*/ 272 h 543"/>
                  <a:gd name="T6" fmla="*/ 3 w 338"/>
                  <a:gd name="T7" fmla="*/ 325 h 543"/>
                  <a:gd name="T8" fmla="*/ 3 w 338"/>
                  <a:gd name="T9" fmla="*/ 543 h 543"/>
                  <a:gd name="T10" fmla="*/ 338 w 338"/>
                  <a:gd name="T11" fmla="*/ 377 h 543"/>
                  <a:gd name="T12" fmla="*/ 338 w 338"/>
                  <a:gd name="T13" fmla="*/ 168 h 543"/>
                  <a:gd name="T14" fmla="*/ 3 w 338"/>
                  <a:gd name="T15" fmla="*/ 2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8"/>
                  <a:gd name="T25" fmla="*/ 0 h 543"/>
                  <a:gd name="T26" fmla="*/ 338 w 338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8" h="543">
                    <a:moveTo>
                      <a:pt x="0" y="0"/>
                    </a:moveTo>
                    <a:lnTo>
                      <a:pt x="3" y="220"/>
                    </a:lnTo>
                    <a:lnTo>
                      <a:pt x="57" y="272"/>
                    </a:lnTo>
                    <a:lnTo>
                      <a:pt x="3" y="325"/>
                    </a:lnTo>
                    <a:lnTo>
                      <a:pt x="3" y="543"/>
                    </a:lnTo>
                    <a:lnTo>
                      <a:pt x="338" y="377"/>
                    </a:lnTo>
                    <a:lnTo>
                      <a:pt x="338" y="168"/>
                    </a:lnTo>
                    <a:lnTo>
                      <a:pt x="3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3" name="Rectangle 318"/>
              <p:cNvSpPr>
                <a:spLocks noChangeArrowheads="1"/>
              </p:cNvSpPr>
              <p:nvPr/>
            </p:nvSpPr>
            <p:spPr bwMode="auto">
              <a:xfrm>
                <a:off x="1631" y="1392"/>
                <a:ext cx="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04" name="Rectangle 319"/>
              <p:cNvSpPr>
                <a:spLocks noChangeArrowheads="1"/>
              </p:cNvSpPr>
              <p:nvPr/>
            </p:nvSpPr>
            <p:spPr bwMode="auto">
              <a:xfrm>
                <a:off x="1668" y="139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305" name="Rectangle 320"/>
              <p:cNvSpPr>
                <a:spLocks noChangeArrowheads="1"/>
              </p:cNvSpPr>
              <p:nvPr/>
            </p:nvSpPr>
            <p:spPr bwMode="auto">
              <a:xfrm>
                <a:off x="1696" y="1392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306" name="Rectangle 321"/>
              <p:cNvSpPr>
                <a:spLocks noChangeArrowheads="1"/>
              </p:cNvSpPr>
              <p:nvPr/>
            </p:nvSpPr>
            <p:spPr bwMode="auto">
              <a:xfrm>
                <a:off x="1736" y="1392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" name="Rectangle 322"/>
              <p:cNvSpPr>
                <a:spLocks noChangeArrowheads="1"/>
              </p:cNvSpPr>
              <p:nvPr/>
            </p:nvSpPr>
            <p:spPr bwMode="auto">
              <a:xfrm>
                <a:off x="1590" y="1447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308" name="Rectangle 323"/>
              <p:cNvSpPr>
                <a:spLocks noChangeArrowheads="1"/>
              </p:cNvSpPr>
              <p:nvPr/>
            </p:nvSpPr>
            <p:spPr bwMode="auto">
              <a:xfrm>
                <a:off x="1607" y="144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309" name="Rectangle 324"/>
              <p:cNvSpPr>
                <a:spLocks noChangeArrowheads="1"/>
              </p:cNvSpPr>
              <p:nvPr/>
            </p:nvSpPr>
            <p:spPr bwMode="auto">
              <a:xfrm>
                <a:off x="1638" y="1447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310" name="Rectangle 325"/>
              <p:cNvSpPr>
                <a:spLocks noChangeArrowheads="1"/>
              </p:cNvSpPr>
              <p:nvPr/>
            </p:nvSpPr>
            <p:spPr bwMode="auto">
              <a:xfrm>
                <a:off x="1664" y="144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311" name="Rectangle 326"/>
              <p:cNvSpPr>
                <a:spLocks noChangeArrowheads="1"/>
              </p:cNvSpPr>
              <p:nvPr/>
            </p:nvSpPr>
            <p:spPr bwMode="auto">
              <a:xfrm>
                <a:off x="1694" y="1447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312" name="Rectangle 327"/>
              <p:cNvSpPr>
                <a:spLocks noChangeArrowheads="1"/>
              </p:cNvSpPr>
              <p:nvPr/>
            </p:nvSpPr>
            <p:spPr bwMode="auto">
              <a:xfrm>
                <a:off x="1707" y="1447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313" name="Rectangle 328"/>
              <p:cNvSpPr>
                <a:spLocks noChangeArrowheads="1"/>
              </p:cNvSpPr>
              <p:nvPr/>
            </p:nvSpPr>
            <p:spPr bwMode="auto">
              <a:xfrm>
                <a:off x="1569" y="1308"/>
                <a:ext cx="169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EB7500"/>
                    </a:solidFill>
                  </a:rPr>
                  <a:t>Branch</a:t>
                </a:r>
                <a:endParaRPr lang="en-US" altLang="zh-CN" dirty="0"/>
              </a:p>
            </p:txBody>
          </p:sp>
          <p:sp>
            <p:nvSpPr>
              <p:cNvPr id="317" name="Rectangle 332"/>
              <p:cNvSpPr>
                <a:spLocks noChangeArrowheads="1"/>
              </p:cNvSpPr>
              <p:nvPr/>
            </p:nvSpPr>
            <p:spPr bwMode="auto">
              <a:xfrm>
                <a:off x="2318" y="1722"/>
                <a:ext cx="8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318" name="Rectangle 333"/>
              <p:cNvSpPr>
                <a:spLocks noChangeArrowheads="1"/>
              </p:cNvSpPr>
              <p:nvPr/>
            </p:nvSpPr>
            <p:spPr bwMode="auto">
              <a:xfrm>
                <a:off x="2368" y="1722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319" name="Rectangle 334"/>
              <p:cNvSpPr>
                <a:spLocks noChangeArrowheads="1"/>
              </p:cNvSpPr>
              <p:nvPr/>
            </p:nvSpPr>
            <p:spPr bwMode="auto">
              <a:xfrm>
                <a:off x="2386" y="1722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320" name="Rectangle 335"/>
              <p:cNvSpPr>
                <a:spLocks noChangeArrowheads="1"/>
              </p:cNvSpPr>
              <p:nvPr/>
            </p:nvSpPr>
            <p:spPr bwMode="auto">
              <a:xfrm>
                <a:off x="2399" y="1722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321" name="Rectangle 336"/>
              <p:cNvSpPr>
                <a:spLocks noChangeArrowheads="1"/>
              </p:cNvSpPr>
              <p:nvPr/>
            </p:nvSpPr>
            <p:spPr bwMode="auto">
              <a:xfrm>
                <a:off x="2414" y="172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322" name="Rectangle 337"/>
              <p:cNvSpPr>
                <a:spLocks noChangeArrowheads="1"/>
              </p:cNvSpPr>
              <p:nvPr/>
            </p:nvSpPr>
            <p:spPr bwMode="auto">
              <a:xfrm>
                <a:off x="2442" y="1722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3" name="Rectangle 338"/>
              <p:cNvSpPr>
                <a:spLocks noChangeArrowheads="1"/>
              </p:cNvSpPr>
              <p:nvPr/>
            </p:nvSpPr>
            <p:spPr bwMode="auto">
              <a:xfrm>
                <a:off x="2318" y="1776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D</a:t>
                </a:r>
                <a:endParaRPr lang="zh-CN" altLang="en-US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4" name="Rectangle 339"/>
              <p:cNvSpPr>
                <a:spLocks noChangeArrowheads="1"/>
              </p:cNvSpPr>
              <p:nvPr/>
            </p:nvSpPr>
            <p:spPr bwMode="auto">
              <a:xfrm>
                <a:off x="2349" y="1776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25" name="Rectangle 340"/>
              <p:cNvSpPr>
                <a:spLocks noChangeArrowheads="1"/>
              </p:cNvSpPr>
              <p:nvPr/>
            </p:nvSpPr>
            <p:spPr bwMode="auto">
              <a:xfrm>
                <a:off x="2377" y="1776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326" name="Rectangle 341"/>
              <p:cNvSpPr>
                <a:spLocks noChangeArrowheads="1"/>
              </p:cNvSpPr>
              <p:nvPr/>
            </p:nvSpPr>
            <p:spPr bwMode="auto">
              <a:xfrm>
                <a:off x="2392" y="1776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27" name="Rectangle 342"/>
              <p:cNvSpPr>
                <a:spLocks noChangeArrowheads="1"/>
              </p:cNvSpPr>
              <p:nvPr/>
            </p:nvSpPr>
            <p:spPr bwMode="auto">
              <a:xfrm>
                <a:off x="2756" y="1421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328" name="Rectangle 343"/>
              <p:cNvSpPr>
                <a:spLocks noChangeArrowheads="1"/>
              </p:cNvSpPr>
              <p:nvPr/>
            </p:nvSpPr>
            <p:spPr bwMode="auto">
              <a:xfrm>
                <a:off x="2794" y="142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329" name="Rectangle 344"/>
              <p:cNvSpPr>
                <a:spLocks noChangeArrowheads="1"/>
              </p:cNvSpPr>
              <p:nvPr/>
            </p:nvSpPr>
            <p:spPr bwMode="auto">
              <a:xfrm>
                <a:off x="2824" y="142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30" name="Rectangle 345"/>
              <p:cNvSpPr>
                <a:spLocks noChangeArrowheads="1"/>
              </p:cNvSpPr>
              <p:nvPr/>
            </p:nvSpPr>
            <p:spPr bwMode="auto">
              <a:xfrm>
                <a:off x="2855" y="1421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331" name="Rectangle 346"/>
              <p:cNvSpPr>
                <a:spLocks noChangeArrowheads="1"/>
              </p:cNvSpPr>
              <p:nvPr/>
            </p:nvSpPr>
            <p:spPr bwMode="auto">
              <a:xfrm>
                <a:off x="2885" y="1421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2" name="Rectangle 347"/>
              <p:cNvSpPr>
                <a:spLocks noChangeArrowheads="1"/>
              </p:cNvSpPr>
              <p:nvPr/>
            </p:nvSpPr>
            <p:spPr bwMode="auto">
              <a:xfrm>
                <a:off x="2772" y="1473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D</a:t>
                </a:r>
                <a:endParaRPr lang="en-US" altLang="zh-CN" dirty="0"/>
              </a:p>
            </p:txBody>
          </p:sp>
          <p:sp>
            <p:nvSpPr>
              <p:cNvPr id="333" name="Rectangle 348"/>
              <p:cNvSpPr>
                <a:spLocks noChangeArrowheads="1"/>
              </p:cNvSpPr>
              <p:nvPr/>
            </p:nvSpPr>
            <p:spPr bwMode="auto">
              <a:xfrm>
                <a:off x="2802" y="1473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34" name="Rectangle 349"/>
              <p:cNvSpPr>
                <a:spLocks noChangeArrowheads="1"/>
              </p:cNvSpPr>
              <p:nvPr/>
            </p:nvSpPr>
            <p:spPr bwMode="auto">
              <a:xfrm>
                <a:off x="2831" y="1473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335" name="Rectangle 350"/>
              <p:cNvSpPr>
                <a:spLocks noChangeArrowheads="1"/>
              </p:cNvSpPr>
              <p:nvPr/>
            </p:nvSpPr>
            <p:spPr bwMode="auto">
              <a:xfrm>
                <a:off x="2846" y="1473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36" name="Rectangle 351"/>
              <p:cNvSpPr>
                <a:spLocks noChangeArrowheads="1"/>
              </p:cNvSpPr>
              <p:nvPr/>
            </p:nvSpPr>
            <p:spPr bwMode="auto">
              <a:xfrm>
                <a:off x="3295" y="1512"/>
                <a:ext cx="7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M</a:t>
                </a:r>
                <a:endParaRPr lang="en-US" altLang="zh-CN" dirty="0"/>
              </a:p>
            </p:txBody>
          </p:sp>
          <p:sp>
            <p:nvSpPr>
              <p:cNvPr id="337" name="Rectangle 352"/>
              <p:cNvSpPr>
                <a:spLocks noChangeArrowheads="1"/>
              </p:cNvSpPr>
              <p:nvPr/>
            </p:nvSpPr>
            <p:spPr bwMode="auto">
              <a:xfrm>
                <a:off x="3339" y="1512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8" name="Rectangle 353"/>
              <p:cNvSpPr>
                <a:spLocks noChangeArrowheads="1"/>
              </p:cNvSpPr>
              <p:nvPr/>
            </p:nvSpPr>
            <p:spPr bwMode="auto">
              <a:xfrm>
                <a:off x="3304" y="156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339" name="Rectangle 354"/>
              <p:cNvSpPr>
                <a:spLocks noChangeArrowheads="1"/>
              </p:cNvSpPr>
              <p:nvPr/>
            </p:nvSpPr>
            <p:spPr bwMode="auto">
              <a:xfrm>
                <a:off x="3334" y="1567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0" name="Rectangle 355"/>
              <p:cNvSpPr>
                <a:spLocks noChangeArrowheads="1"/>
              </p:cNvSpPr>
              <p:nvPr/>
            </p:nvSpPr>
            <p:spPr bwMode="auto">
              <a:xfrm>
                <a:off x="3304" y="1621"/>
                <a:ext cx="5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342" name="Line 357"/>
              <p:cNvSpPr>
                <a:spLocks noChangeShapeType="1"/>
              </p:cNvSpPr>
              <p:nvPr/>
            </p:nvSpPr>
            <p:spPr bwMode="auto">
              <a:xfrm>
                <a:off x="21" y="1327"/>
                <a:ext cx="149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" name="Freeform 358"/>
              <p:cNvSpPr>
                <a:spLocks/>
              </p:cNvSpPr>
              <p:nvPr/>
            </p:nvSpPr>
            <p:spPr bwMode="auto">
              <a:xfrm>
                <a:off x="887" y="1436"/>
                <a:ext cx="26" cy="28"/>
              </a:xfrm>
              <a:custGeom>
                <a:avLst/>
                <a:gdLst>
                  <a:gd name="T0" fmla="*/ 0 w 26"/>
                  <a:gd name="T1" fmla="*/ 0 h 28"/>
                  <a:gd name="T2" fmla="*/ 0 w 26"/>
                  <a:gd name="T3" fmla="*/ 28 h 28"/>
                  <a:gd name="T4" fmla="*/ 26 w 26"/>
                  <a:gd name="T5" fmla="*/ 15 h 28"/>
                  <a:gd name="T6" fmla="*/ 0 w 26"/>
                  <a:gd name="T7" fmla="*/ 0 h 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"/>
                  <a:gd name="T13" fmla="*/ 0 h 28"/>
                  <a:gd name="T14" fmla="*/ 26 w 26"/>
                  <a:gd name="T15" fmla="*/ 28 h 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" h="28">
                    <a:moveTo>
                      <a:pt x="0" y="0"/>
                    </a:moveTo>
                    <a:lnTo>
                      <a:pt x="0" y="28"/>
                    </a:lnTo>
                    <a:lnTo>
                      <a:pt x="26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4" name="Line 359"/>
              <p:cNvSpPr>
                <a:spLocks noChangeShapeType="1"/>
              </p:cNvSpPr>
              <p:nvPr/>
            </p:nvSpPr>
            <p:spPr bwMode="auto">
              <a:xfrm flipH="1" flipV="1">
                <a:off x="1021" y="1451"/>
                <a:ext cx="117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" name="Line 360"/>
              <p:cNvSpPr>
                <a:spLocks noChangeShapeType="1"/>
              </p:cNvSpPr>
              <p:nvPr/>
            </p:nvSpPr>
            <p:spPr bwMode="auto">
              <a:xfrm flipH="1">
                <a:off x="796" y="1449"/>
                <a:ext cx="96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" name="Freeform 391"/>
              <p:cNvSpPr>
                <a:spLocks/>
              </p:cNvSpPr>
              <p:nvPr/>
            </p:nvSpPr>
            <p:spPr bwMode="auto">
              <a:xfrm>
                <a:off x="2141" y="1466"/>
                <a:ext cx="27" cy="26"/>
              </a:xfrm>
              <a:custGeom>
                <a:avLst/>
                <a:gdLst>
                  <a:gd name="T0" fmla="*/ 11 w 27"/>
                  <a:gd name="T1" fmla="*/ 26 h 26"/>
                  <a:gd name="T2" fmla="*/ 16 w 27"/>
                  <a:gd name="T3" fmla="*/ 26 h 26"/>
                  <a:gd name="T4" fmla="*/ 18 w 27"/>
                  <a:gd name="T5" fmla="*/ 26 h 26"/>
                  <a:gd name="T6" fmla="*/ 20 w 27"/>
                  <a:gd name="T7" fmla="*/ 24 h 26"/>
                  <a:gd name="T8" fmla="*/ 22 w 27"/>
                  <a:gd name="T9" fmla="*/ 22 h 26"/>
                  <a:gd name="T10" fmla="*/ 24 w 27"/>
                  <a:gd name="T11" fmla="*/ 20 h 26"/>
                  <a:gd name="T12" fmla="*/ 27 w 27"/>
                  <a:gd name="T13" fmla="*/ 18 h 26"/>
                  <a:gd name="T14" fmla="*/ 27 w 27"/>
                  <a:gd name="T15" fmla="*/ 15 h 26"/>
                  <a:gd name="T16" fmla="*/ 27 w 27"/>
                  <a:gd name="T17" fmla="*/ 13 h 26"/>
                  <a:gd name="T18" fmla="*/ 27 w 27"/>
                  <a:gd name="T19" fmla="*/ 11 h 26"/>
                  <a:gd name="T20" fmla="*/ 27 w 27"/>
                  <a:gd name="T21" fmla="*/ 9 h 26"/>
                  <a:gd name="T22" fmla="*/ 24 w 27"/>
                  <a:gd name="T23" fmla="*/ 7 h 26"/>
                  <a:gd name="T24" fmla="*/ 24 w 27"/>
                  <a:gd name="T25" fmla="*/ 5 h 26"/>
                  <a:gd name="T26" fmla="*/ 22 w 27"/>
                  <a:gd name="T27" fmla="*/ 2 h 26"/>
                  <a:gd name="T28" fmla="*/ 20 w 27"/>
                  <a:gd name="T29" fmla="*/ 2 h 26"/>
                  <a:gd name="T30" fmla="*/ 20 w 27"/>
                  <a:gd name="T31" fmla="*/ 0 h 26"/>
                  <a:gd name="T32" fmla="*/ 18 w 27"/>
                  <a:gd name="T33" fmla="*/ 0 h 26"/>
                  <a:gd name="T34" fmla="*/ 16 w 27"/>
                  <a:gd name="T35" fmla="*/ 0 h 26"/>
                  <a:gd name="T36" fmla="*/ 13 w 27"/>
                  <a:gd name="T37" fmla="*/ 0 h 26"/>
                  <a:gd name="T38" fmla="*/ 11 w 27"/>
                  <a:gd name="T39" fmla="*/ 0 h 26"/>
                  <a:gd name="T40" fmla="*/ 9 w 27"/>
                  <a:gd name="T41" fmla="*/ 0 h 26"/>
                  <a:gd name="T42" fmla="*/ 7 w 27"/>
                  <a:gd name="T43" fmla="*/ 0 h 26"/>
                  <a:gd name="T44" fmla="*/ 5 w 27"/>
                  <a:gd name="T45" fmla="*/ 2 h 26"/>
                  <a:gd name="T46" fmla="*/ 3 w 27"/>
                  <a:gd name="T47" fmla="*/ 2 h 26"/>
                  <a:gd name="T48" fmla="*/ 3 w 27"/>
                  <a:gd name="T49" fmla="*/ 5 h 26"/>
                  <a:gd name="T50" fmla="*/ 0 w 27"/>
                  <a:gd name="T51" fmla="*/ 7 h 26"/>
                  <a:gd name="T52" fmla="*/ 0 w 27"/>
                  <a:gd name="T53" fmla="*/ 9 h 26"/>
                  <a:gd name="T54" fmla="*/ 0 w 27"/>
                  <a:gd name="T55" fmla="*/ 11 h 26"/>
                  <a:gd name="T56" fmla="*/ 0 w 27"/>
                  <a:gd name="T57" fmla="*/ 13 h 26"/>
                  <a:gd name="T58" fmla="*/ 0 w 27"/>
                  <a:gd name="T59" fmla="*/ 15 h 26"/>
                  <a:gd name="T60" fmla="*/ 0 w 27"/>
                  <a:gd name="T61" fmla="*/ 18 h 26"/>
                  <a:gd name="T62" fmla="*/ 0 w 27"/>
                  <a:gd name="T63" fmla="*/ 20 h 26"/>
                  <a:gd name="T64" fmla="*/ 3 w 27"/>
                  <a:gd name="T65" fmla="*/ 20 h 26"/>
                  <a:gd name="T66" fmla="*/ 3 w 27"/>
                  <a:gd name="T67" fmla="*/ 22 h 26"/>
                  <a:gd name="T68" fmla="*/ 5 w 27"/>
                  <a:gd name="T69" fmla="*/ 24 h 26"/>
                  <a:gd name="T70" fmla="*/ 7 w 27"/>
                  <a:gd name="T71" fmla="*/ 24 h 26"/>
                  <a:gd name="T72" fmla="*/ 9 w 27"/>
                  <a:gd name="T73" fmla="*/ 26 h 26"/>
                  <a:gd name="T74" fmla="*/ 11 w 27"/>
                  <a:gd name="T75" fmla="*/ 26 h 26"/>
                  <a:gd name="T76" fmla="*/ 13 w 27"/>
                  <a:gd name="T77" fmla="*/ 26 h 26"/>
                  <a:gd name="T78" fmla="*/ 11 w 27"/>
                  <a:gd name="T79" fmla="*/ 26 h 2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7"/>
                  <a:gd name="T121" fmla="*/ 0 h 26"/>
                  <a:gd name="T122" fmla="*/ 27 w 27"/>
                  <a:gd name="T123" fmla="*/ 26 h 2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7" h="26">
                    <a:moveTo>
                      <a:pt x="11" y="26"/>
                    </a:moveTo>
                    <a:lnTo>
                      <a:pt x="16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2" y="22"/>
                    </a:lnTo>
                    <a:lnTo>
                      <a:pt x="24" y="20"/>
                    </a:lnTo>
                    <a:lnTo>
                      <a:pt x="27" y="18"/>
                    </a:lnTo>
                    <a:lnTo>
                      <a:pt x="27" y="15"/>
                    </a:lnTo>
                    <a:lnTo>
                      <a:pt x="27" y="13"/>
                    </a:lnTo>
                    <a:lnTo>
                      <a:pt x="27" y="11"/>
                    </a:lnTo>
                    <a:lnTo>
                      <a:pt x="27" y="9"/>
                    </a:lnTo>
                    <a:lnTo>
                      <a:pt x="24" y="7"/>
                    </a:lnTo>
                    <a:lnTo>
                      <a:pt x="24" y="5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3" y="22"/>
                    </a:lnTo>
                    <a:lnTo>
                      <a:pt x="5" y="24"/>
                    </a:lnTo>
                    <a:lnTo>
                      <a:pt x="7" y="24"/>
                    </a:lnTo>
                    <a:lnTo>
                      <a:pt x="9" y="26"/>
                    </a:lnTo>
                    <a:lnTo>
                      <a:pt x="11" y="26"/>
                    </a:lnTo>
                    <a:lnTo>
                      <a:pt x="13" y="26"/>
                    </a:lnTo>
                    <a:lnTo>
                      <a:pt x="11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7" name="Rectangle 392"/>
              <p:cNvSpPr>
                <a:spLocks noChangeArrowheads="1"/>
              </p:cNvSpPr>
              <p:nvPr/>
            </p:nvSpPr>
            <p:spPr bwMode="auto">
              <a:xfrm rot="16200000">
                <a:off x="332" y="921"/>
                <a:ext cx="21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err="1" smtClean="0">
                    <a:solidFill>
                      <a:srgbClr val="EB7500"/>
                    </a:solidFill>
                  </a:rPr>
                  <a:t>RegWrite</a:t>
                </a:r>
                <a:endParaRPr lang="en-US" altLang="zh-CN" dirty="0"/>
              </a:p>
            </p:txBody>
          </p:sp>
          <p:sp>
            <p:nvSpPr>
              <p:cNvPr id="385" name="Rectangle 400"/>
              <p:cNvSpPr>
                <a:spLocks noChangeArrowheads="1"/>
              </p:cNvSpPr>
              <p:nvPr/>
            </p:nvSpPr>
            <p:spPr bwMode="auto">
              <a:xfrm>
                <a:off x="2623" y="2001"/>
                <a:ext cx="7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EB7500"/>
                    </a:solidFill>
                  </a:rPr>
                  <a:t>M</a:t>
                </a:r>
                <a:endParaRPr lang="en-US" altLang="zh-CN" dirty="0"/>
              </a:p>
            </p:txBody>
          </p:sp>
          <p:sp>
            <p:nvSpPr>
              <p:cNvPr id="386" name="Rectangle 401"/>
              <p:cNvSpPr>
                <a:spLocks noChangeArrowheads="1"/>
              </p:cNvSpPr>
              <p:nvPr/>
            </p:nvSpPr>
            <p:spPr bwMode="auto">
              <a:xfrm>
                <a:off x="2669" y="200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387" name="Rectangle 402"/>
              <p:cNvSpPr>
                <a:spLocks noChangeArrowheads="1"/>
              </p:cNvSpPr>
              <p:nvPr/>
            </p:nvSpPr>
            <p:spPr bwMode="auto">
              <a:xfrm>
                <a:off x="2700" y="2001"/>
                <a:ext cx="7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388" name="Rectangle 403"/>
              <p:cNvSpPr>
                <a:spLocks noChangeArrowheads="1"/>
              </p:cNvSpPr>
              <p:nvPr/>
            </p:nvSpPr>
            <p:spPr bwMode="auto">
              <a:xfrm>
                <a:off x="2743" y="2001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EB75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389" name="Rectangle 404"/>
              <p:cNvSpPr>
                <a:spLocks noChangeArrowheads="1"/>
              </p:cNvSpPr>
              <p:nvPr/>
            </p:nvSpPr>
            <p:spPr bwMode="auto">
              <a:xfrm>
                <a:off x="2783" y="200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390" name="Rectangle 405"/>
              <p:cNvSpPr>
                <a:spLocks noChangeArrowheads="1"/>
              </p:cNvSpPr>
              <p:nvPr/>
            </p:nvSpPr>
            <p:spPr bwMode="auto">
              <a:xfrm>
                <a:off x="2813" y="200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91" name="Rectangle 406"/>
              <p:cNvSpPr>
                <a:spLocks noChangeArrowheads="1"/>
              </p:cNvSpPr>
              <p:nvPr/>
            </p:nvSpPr>
            <p:spPr bwMode="auto">
              <a:xfrm>
                <a:off x="2842" y="2001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393" name="Freeform 408"/>
              <p:cNvSpPr>
                <a:spLocks/>
              </p:cNvSpPr>
              <p:nvPr/>
            </p:nvSpPr>
            <p:spPr bwMode="auto">
              <a:xfrm>
                <a:off x="-380" y="1154"/>
                <a:ext cx="222" cy="471"/>
              </a:xfrm>
              <a:custGeom>
                <a:avLst/>
                <a:gdLst>
                  <a:gd name="T0" fmla="*/ 111 w 222"/>
                  <a:gd name="T1" fmla="*/ 471 h 471"/>
                  <a:gd name="T2" fmla="*/ 128 w 222"/>
                  <a:gd name="T3" fmla="*/ 469 h 471"/>
                  <a:gd name="T4" fmla="*/ 146 w 222"/>
                  <a:gd name="T5" fmla="*/ 460 h 471"/>
                  <a:gd name="T6" fmla="*/ 161 w 222"/>
                  <a:gd name="T7" fmla="*/ 445 h 471"/>
                  <a:gd name="T8" fmla="*/ 176 w 222"/>
                  <a:gd name="T9" fmla="*/ 426 h 471"/>
                  <a:gd name="T10" fmla="*/ 190 w 222"/>
                  <a:gd name="T11" fmla="*/ 402 h 471"/>
                  <a:gd name="T12" fmla="*/ 200 w 222"/>
                  <a:gd name="T13" fmla="*/ 375 h 471"/>
                  <a:gd name="T14" fmla="*/ 209 w 222"/>
                  <a:gd name="T15" fmla="*/ 345 h 471"/>
                  <a:gd name="T16" fmla="*/ 216 w 222"/>
                  <a:gd name="T17" fmla="*/ 310 h 471"/>
                  <a:gd name="T18" fmla="*/ 220 w 222"/>
                  <a:gd name="T19" fmla="*/ 275 h 471"/>
                  <a:gd name="T20" fmla="*/ 222 w 222"/>
                  <a:gd name="T21" fmla="*/ 236 h 471"/>
                  <a:gd name="T22" fmla="*/ 220 w 222"/>
                  <a:gd name="T23" fmla="*/ 197 h 471"/>
                  <a:gd name="T24" fmla="*/ 216 w 222"/>
                  <a:gd name="T25" fmla="*/ 162 h 471"/>
                  <a:gd name="T26" fmla="*/ 209 w 222"/>
                  <a:gd name="T27" fmla="*/ 127 h 471"/>
                  <a:gd name="T28" fmla="*/ 200 w 222"/>
                  <a:gd name="T29" fmla="*/ 96 h 471"/>
                  <a:gd name="T30" fmla="*/ 190 w 222"/>
                  <a:gd name="T31" fmla="*/ 70 h 471"/>
                  <a:gd name="T32" fmla="*/ 176 w 222"/>
                  <a:gd name="T33" fmla="*/ 46 h 471"/>
                  <a:gd name="T34" fmla="*/ 161 w 222"/>
                  <a:gd name="T35" fmla="*/ 26 h 471"/>
                  <a:gd name="T36" fmla="*/ 146 w 222"/>
                  <a:gd name="T37" fmla="*/ 11 h 471"/>
                  <a:gd name="T38" fmla="*/ 128 w 222"/>
                  <a:gd name="T39" fmla="*/ 2 h 471"/>
                  <a:gd name="T40" fmla="*/ 111 w 222"/>
                  <a:gd name="T41" fmla="*/ 0 h 471"/>
                  <a:gd name="T42" fmla="*/ 94 w 222"/>
                  <a:gd name="T43" fmla="*/ 2 h 471"/>
                  <a:gd name="T44" fmla="*/ 76 w 222"/>
                  <a:gd name="T45" fmla="*/ 11 h 471"/>
                  <a:gd name="T46" fmla="*/ 61 w 222"/>
                  <a:gd name="T47" fmla="*/ 26 h 471"/>
                  <a:gd name="T48" fmla="*/ 46 w 222"/>
                  <a:gd name="T49" fmla="*/ 46 h 471"/>
                  <a:gd name="T50" fmla="*/ 33 w 222"/>
                  <a:gd name="T51" fmla="*/ 70 h 471"/>
                  <a:gd name="T52" fmla="*/ 22 w 222"/>
                  <a:gd name="T53" fmla="*/ 96 h 471"/>
                  <a:gd name="T54" fmla="*/ 13 w 222"/>
                  <a:gd name="T55" fmla="*/ 127 h 471"/>
                  <a:gd name="T56" fmla="*/ 6 w 222"/>
                  <a:gd name="T57" fmla="*/ 162 h 471"/>
                  <a:gd name="T58" fmla="*/ 2 w 222"/>
                  <a:gd name="T59" fmla="*/ 197 h 471"/>
                  <a:gd name="T60" fmla="*/ 0 w 222"/>
                  <a:gd name="T61" fmla="*/ 236 h 471"/>
                  <a:gd name="T62" fmla="*/ 2 w 222"/>
                  <a:gd name="T63" fmla="*/ 275 h 471"/>
                  <a:gd name="T64" fmla="*/ 6 w 222"/>
                  <a:gd name="T65" fmla="*/ 310 h 471"/>
                  <a:gd name="T66" fmla="*/ 13 w 222"/>
                  <a:gd name="T67" fmla="*/ 345 h 471"/>
                  <a:gd name="T68" fmla="*/ 22 w 222"/>
                  <a:gd name="T69" fmla="*/ 375 h 471"/>
                  <a:gd name="T70" fmla="*/ 33 w 222"/>
                  <a:gd name="T71" fmla="*/ 402 h 471"/>
                  <a:gd name="T72" fmla="*/ 46 w 222"/>
                  <a:gd name="T73" fmla="*/ 426 h 471"/>
                  <a:gd name="T74" fmla="*/ 61 w 222"/>
                  <a:gd name="T75" fmla="*/ 445 h 471"/>
                  <a:gd name="T76" fmla="*/ 76 w 222"/>
                  <a:gd name="T77" fmla="*/ 460 h 471"/>
                  <a:gd name="T78" fmla="*/ 94 w 222"/>
                  <a:gd name="T79" fmla="*/ 469 h 471"/>
                  <a:gd name="T80" fmla="*/ 111 w 222"/>
                  <a:gd name="T81" fmla="*/ 471 h 47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22"/>
                  <a:gd name="T124" fmla="*/ 0 h 471"/>
                  <a:gd name="T125" fmla="*/ 222 w 222"/>
                  <a:gd name="T126" fmla="*/ 471 h 47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22" h="471">
                    <a:moveTo>
                      <a:pt x="111" y="471"/>
                    </a:moveTo>
                    <a:lnTo>
                      <a:pt x="128" y="469"/>
                    </a:lnTo>
                    <a:lnTo>
                      <a:pt x="146" y="460"/>
                    </a:lnTo>
                    <a:lnTo>
                      <a:pt x="161" y="445"/>
                    </a:lnTo>
                    <a:lnTo>
                      <a:pt x="176" y="426"/>
                    </a:lnTo>
                    <a:lnTo>
                      <a:pt x="190" y="402"/>
                    </a:lnTo>
                    <a:lnTo>
                      <a:pt x="200" y="375"/>
                    </a:lnTo>
                    <a:lnTo>
                      <a:pt x="209" y="345"/>
                    </a:lnTo>
                    <a:lnTo>
                      <a:pt x="216" y="310"/>
                    </a:lnTo>
                    <a:lnTo>
                      <a:pt x="220" y="275"/>
                    </a:lnTo>
                    <a:lnTo>
                      <a:pt x="222" y="236"/>
                    </a:lnTo>
                    <a:lnTo>
                      <a:pt x="220" y="197"/>
                    </a:lnTo>
                    <a:lnTo>
                      <a:pt x="216" y="162"/>
                    </a:lnTo>
                    <a:lnTo>
                      <a:pt x="209" y="127"/>
                    </a:lnTo>
                    <a:lnTo>
                      <a:pt x="200" y="96"/>
                    </a:lnTo>
                    <a:lnTo>
                      <a:pt x="190" y="70"/>
                    </a:lnTo>
                    <a:lnTo>
                      <a:pt x="176" y="46"/>
                    </a:lnTo>
                    <a:lnTo>
                      <a:pt x="161" y="26"/>
                    </a:lnTo>
                    <a:lnTo>
                      <a:pt x="146" y="11"/>
                    </a:lnTo>
                    <a:lnTo>
                      <a:pt x="128" y="2"/>
                    </a:lnTo>
                    <a:lnTo>
                      <a:pt x="111" y="0"/>
                    </a:lnTo>
                    <a:lnTo>
                      <a:pt x="94" y="2"/>
                    </a:lnTo>
                    <a:lnTo>
                      <a:pt x="76" y="11"/>
                    </a:lnTo>
                    <a:lnTo>
                      <a:pt x="61" y="26"/>
                    </a:lnTo>
                    <a:lnTo>
                      <a:pt x="46" y="46"/>
                    </a:lnTo>
                    <a:lnTo>
                      <a:pt x="33" y="70"/>
                    </a:lnTo>
                    <a:lnTo>
                      <a:pt x="22" y="96"/>
                    </a:lnTo>
                    <a:lnTo>
                      <a:pt x="13" y="127"/>
                    </a:lnTo>
                    <a:lnTo>
                      <a:pt x="6" y="162"/>
                    </a:lnTo>
                    <a:lnTo>
                      <a:pt x="2" y="197"/>
                    </a:lnTo>
                    <a:lnTo>
                      <a:pt x="0" y="236"/>
                    </a:lnTo>
                    <a:lnTo>
                      <a:pt x="2" y="275"/>
                    </a:lnTo>
                    <a:lnTo>
                      <a:pt x="6" y="310"/>
                    </a:lnTo>
                    <a:lnTo>
                      <a:pt x="13" y="345"/>
                    </a:lnTo>
                    <a:lnTo>
                      <a:pt x="22" y="375"/>
                    </a:lnTo>
                    <a:lnTo>
                      <a:pt x="33" y="402"/>
                    </a:lnTo>
                    <a:lnTo>
                      <a:pt x="46" y="426"/>
                    </a:lnTo>
                    <a:lnTo>
                      <a:pt x="61" y="445"/>
                    </a:lnTo>
                    <a:lnTo>
                      <a:pt x="76" y="460"/>
                    </a:lnTo>
                    <a:lnTo>
                      <a:pt x="94" y="469"/>
                    </a:lnTo>
                    <a:lnTo>
                      <a:pt x="111" y="471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4" name="Rectangle 409"/>
              <p:cNvSpPr>
                <a:spLocks noChangeArrowheads="1"/>
              </p:cNvSpPr>
              <p:nvPr/>
            </p:nvSpPr>
            <p:spPr bwMode="auto">
              <a:xfrm>
                <a:off x="-372" y="1357"/>
                <a:ext cx="215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EB7500"/>
                    </a:solidFill>
                  </a:rPr>
                  <a:t>Decoder</a:t>
                </a:r>
                <a:endParaRPr lang="en-US" altLang="zh-CN" dirty="0"/>
              </a:p>
            </p:txBody>
          </p:sp>
        </p:grpSp>
        <p:sp>
          <p:nvSpPr>
            <p:cNvPr id="12" name="Rectangle 415"/>
            <p:cNvSpPr>
              <a:spLocks noChangeArrowheads="1"/>
            </p:cNvSpPr>
            <p:nvPr/>
          </p:nvSpPr>
          <p:spPr bwMode="auto">
            <a:xfrm>
              <a:off x="1959" y="578"/>
              <a:ext cx="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en-US" altLang="zh-CN" dirty="0"/>
            </a:p>
          </p:txBody>
        </p:sp>
        <p:sp>
          <p:nvSpPr>
            <p:cNvPr id="14" name="Rectangle 417"/>
            <p:cNvSpPr>
              <a:spLocks noChangeArrowheads="1"/>
            </p:cNvSpPr>
            <p:nvPr/>
          </p:nvSpPr>
          <p:spPr bwMode="auto">
            <a:xfrm>
              <a:off x="2711" y="1752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A</a:t>
              </a:r>
              <a:endParaRPr lang="en-US" altLang="zh-CN" dirty="0"/>
            </a:p>
          </p:txBody>
        </p:sp>
        <p:sp>
          <p:nvSpPr>
            <p:cNvPr id="15" name="Rectangle 418"/>
            <p:cNvSpPr>
              <a:spLocks noChangeArrowheads="1"/>
            </p:cNvSpPr>
            <p:nvPr/>
          </p:nvSpPr>
          <p:spPr bwMode="auto">
            <a:xfrm>
              <a:off x="2746" y="1752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L</a:t>
              </a:r>
              <a:endParaRPr lang="en-US" altLang="zh-CN"/>
            </a:p>
          </p:txBody>
        </p:sp>
        <p:sp>
          <p:nvSpPr>
            <p:cNvPr id="16" name="Rectangle 419"/>
            <p:cNvSpPr>
              <a:spLocks noChangeArrowheads="1"/>
            </p:cNvSpPr>
            <p:nvPr/>
          </p:nvSpPr>
          <p:spPr bwMode="auto">
            <a:xfrm>
              <a:off x="2777" y="1752"/>
              <a:ext cx="6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18" name="Freeform 421"/>
            <p:cNvSpPr>
              <a:spLocks/>
            </p:cNvSpPr>
            <p:nvPr/>
          </p:nvSpPr>
          <p:spPr bwMode="auto">
            <a:xfrm>
              <a:off x="640" y="896"/>
              <a:ext cx="107" cy="2077"/>
            </a:xfrm>
            <a:custGeom>
              <a:avLst/>
              <a:gdLst>
                <a:gd name="T0" fmla="*/ 104 w 107"/>
                <a:gd name="T1" fmla="*/ 2077 h 2077"/>
                <a:gd name="T2" fmla="*/ 107 w 107"/>
                <a:gd name="T3" fmla="*/ 0 h 2077"/>
                <a:gd name="T4" fmla="*/ 0 w 107"/>
                <a:gd name="T5" fmla="*/ 0 h 2077"/>
                <a:gd name="T6" fmla="*/ 0 w 107"/>
                <a:gd name="T7" fmla="*/ 2077 h 2077"/>
                <a:gd name="T8" fmla="*/ 107 w 107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2077"/>
                <a:gd name="T17" fmla="*/ 107 w 107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2077">
                  <a:moveTo>
                    <a:pt x="104" y="2077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7" y="207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Rectangle 433"/>
            <p:cNvSpPr>
              <a:spLocks noChangeArrowheads="1"/>
            </p:cNvSpPr>
            <p:nvPr/>
          </p:nvSpPr>
          <p:spPr bwMode="auto">
            <a:xfrm>
              <a:off x="1616" y="2779"/>
              <a:ext cx="2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441"/>
            <p:cNvSpPr>
              <a:spLocks/>
            </p:cNvSpPr>
            <p:nvPr/>
          </p:nvSpPr>
          <p:spPr bwMode="auto">
            <a:xfrm>
              <a:off x="1278" y="1528"/>
              <a:ext cx="28" cy="28"/>
            </a:xfrm>
            <a:custGeom>
              <a:avLst/>
              <a:gdLst>
                <a:gd name="T0" fmla="*/ 13 w 28"/>
                <a:gd name="T1" fmla="*/ 26 h 28"/>
                <a:gd name="T2" fmla="*/ 15 w 28"/>
                <a:gd name="T3" fmla="*/ 28 h 28"/>
                <a:gd name="T4" fmla="*/ 17 w 28"/>
                <a:gd name="T5" fmla="*/ 26 h 28"/>
                <a:gd name="T6" fmla="*/ 19 w 28"/>
                <a:gd name="T7" fmla="*/ 26 h 28"/>
                <a:gd name="T8" fmla="*/ 21 w 28"/>
                <a:gd name="T9" fmla="*/ 24 h 28"/>
                <a:gd name="T10" fmla="*/ 24 w 28"/>
                <a:gd name="T11" fmla="*/ 24 h 28"/>
                <a:gd name="T12" fmla="*/ 24 w 28"/>
                <a:gd name="T13" fmla="*/ 21 h 28"/>
                <a:gd name="T14" fmla="*/ 26 w 28"/>
                <a:gd name="T15" fmla="*/ 19 h 28"/>
                <a:gd name="T16" fmla="*/ 26 w 28"/>
                <a:gd name="T17" fmla="*/ 17 h 28"/>
                <a:gd name="T18" fmla="*/ 26 w 28"/>
                <a:gd name="T19" fmla="*/ 15 h 28"/>
                <a:gd name="T20" fmla="*/ 28 w 28"/>
                <a:gd name="T21" fmla="*/ 13 h 28"/>
                <a:gd name="T22" fmla="*/ 26 w 28"/>
                <a:gd name="T23" fmla="*/ 10 h 28"/>
                <a:gd name="T24" fmla="*/ 26 w 28"/>
                <a:gd name="T25" fmla="*/ 8 h 28"/>
                <a:gd name="T26" fmla="*/ 24 w 28"/>
                <a:gd name="T27" fmla="*/ 6 h 28"/>
                <a:gd name="T28" fmla="*/ 24 w 28"/>
                <a:gd name="T29" fmla="*/ 4 h 28"/>
                <a:gd name="T30" fmla="*/ 21 w 28"/>
                <a:gd name="T31" fmla="*/ 2 h 28"/>
                <a:gd name="T32" fmla="*/ 19 w 28"/>
                <a:gd name="T33" fmla="*/ 2 h 28"/>
                <a:gd name="T34" fmla="*/ 17 w 28"/>
                <a:gd name="T35" fmla="*/ 2 h 28"/>
                <a:gd name="T36" fmla="*/ 15 w 28"/>
                <a:gd name="T37" fmla="*/ 0 h 28"/>
                <a:gd name="T38" fmla="*/ 13 w 28"/>
                <a:gd name="T39" fmla="*/ 0 h 28"/>
                <a:gd name="T40" fmla="*/ 10 w 28"/>
                <a:gd name="T41" fmla="*/ 0 h 28"/>
                <a:gd name="T42" fmla="*/ 8 w 28"/>
                <a:gd name="T43" fmla="*/ 2 h 28"/>
                <a:gd name="T44" fmla="*/ 6 w 28"/>
                <a:gd name="T45" fmla="*/ 2 h 28"/>
                <a:gd name="T46" fmla="*/ 4 w 28"/>
                <a:gd name="T47" fmla="*/ 4 h 28"/>
                <a:gd name="T48" fmla="*/ 2 w 28"/>
                <a:gd name="T49" fmla="*/ 6 h 28"/>
                <a:gd name="T50" fmla="*/ 2 w 28"/>
                <a:gd name="T51" fmla="*/ 8 h 28"/>
                <a:gd name="T52" fmla="*/ 0 w 28"/>
                <a:gd name="T53" fmla="*/ 8 h 28"/>
                <a:gd name="T54" fmla="*/ 0 w 28"/>
                <a:gd name="T55" fmla="*/ 10 h 28"/>
                <a:gd name="T56" fmla="*/ 0 w 28"/>
                <a:gd name="T57" fmla="*/ 13 h 28"/>
                <a:gd name="T58" fmla="*/ 0 w 28"/>
                <a:gd name="T59" fmla="*/ 15 h 28"/>
                <a:gd name="T60" fmla="*/ 0 w 28"/>
                <a:gd name="T61" fmla="*/ 17 h 28"/>
                <a:gd name="T62" fmla="*/ 2 w 28"/>
                <a:gd name="T63" fmla="*/ 19 h 28"/>
                <a:gd name="T64" fmla="*/ 2 w 28"/>
                <a:gd name="T65" fmla="*/ 21 h 28"/>
                <a:gd name="T66" fmla="*/ 4 w 28"/>
                <a:gd name="T67" fmla="*/ 24 h 28"/>
                <a:gd name="T68" fmla="*/ 6 w 28"/>
                <a:gd name="T69" fmla="*/ 24 h 28"/>
                <a:gd name="T70" fmla="*/ 8 w 28"/>
                <a:gd name="T71" fmla="*/ 26 h 28"/>
                <a:gd name="T72" fmla="*/ 10 w 28"/>
                <a:gd name="T73" fmla="*/ 28 h 28"/>
                <a:gd name="T74" fmla="*/ 13 w 28"/>
                <a:gd name="T75" fmla="*/ 28 h 28"/>
                <a:gd name="T76" fmla="*/ 13 w 28"/>
                <a:gd name="T77" fmla="*/ 26 h 2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8"/>
                <a:gd name="T118" fmla="*/ 0 h 28"/>
                <a:gd name="T119" fmla="*/ 28 w 28"/>
                <a:gd name="T120" fmla="*/ 28 h 2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8" h="28">
                  <a:moveTo>
                    <a:pt x="13" y="26"/>
                  </a:moveTo>
                  <a:lnTo>
                    <a:pt x="15" y="28"/>
                  </a:lnTo>
                  <a:lnTo>
                    <a:pt x="17" y="26"/>
                  </a:lnTo>
                  <a:lnTo>
                    <a:pt x="19" y="26"/>
                  </a:lnTo>
                  <a:lnTo>
                    <a:pt x="21" y="24"/>
                  </a:lnTo>
                  <a:lnTo>
                    <a:pt x="24" y="24"/>
                  </a:lnTo>
                  <a:lnTo>
                    <a:pt x="24" y="21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6" y="15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3" y="28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442"/>
            <p:cNvSpPr>
              <a:spLocks/>
            </p:cNvSpPr>
            <p:nvPr/>
          </p:nvSpPr>
          <p:spPr bwMode="auto">
            <a:xfrm>
              <a:off x="1350" y="1690"/>
              <a:ext cx="28" cy="26"/>
            </a:xfrm>
            <a:custGeom>
              <a:avLst/>
              <a:gdLst>
                <a:gd name="T0" fmla="*/ 13 w 28"/>
                <a:gd name="T1" fmla="*/ 26 h 26"/>
                <a:gd name="T2" fmla="*/ 15 w 28"/>
                <a:gd name="T3" fmla="*/ 26 h 26"/>
                <a:gd name="T4" fmla="*/ 17 w 28"/>
                <a:gd name="T5" fmla="*/ 26 h 26"/>
                <a:gd name="T6" fmla="*/ 19 w 28"/>
                <a:gd name="T7" fmla="*/ 26 h 26"/>
                <a:gd name="T8" fmla="*/ 21 w 28"/>
                <a:gd name="T9" fmla="*/ 24 h 26"/>
                <a:gd name="T10" fmla="*/ 24 w 28"/>
                <a:gd name="T11" fmla="*/ 24 h 26"/>
                <a:gd name="T12" fmla="*/ 24 w 28"/>
                <a:gd name="T13" fmla="*/ 22 h 26"/>
                <a:gd name="T14" fmla="*/ 26 w 28"/>
                <a:gd name="T15" fmla="*/ 19 h 26"/>
                <a:gd name="T16" fmla="*/ 26 w 28"/>
                <a:gd name="T17" fmla="*/ 17 h 26"/>
                <a:gd name="T18" fmla="*/ 26 w 28"/>
                <a:gd name="T19" fmla="*/ 15 h 26"/>
                <a:gd name="T20" fmla="*/ 28 w 28"/>
                <a:gd name="T21" fmla="*/ 13 h 26"/>
                <a:gd name="T22" fmla="*/ 26 w 28"/>
                <a:gd name="T23" fmla="*/ 11 h 26"/>
                <a:gd name="T24" fmla="*/ 26 w 28"/>
                <a:gd name="T25" fmla="*/ 9 h 26"/>
                <a:gd name="T26" fmla="*/ 26 w 28"/>
                <a:gd name="T27" fmla="*/ 6 h 26"/>
                <a:gd name="T28" fmla="*/ 24 w 28"/>
                <a:gd name="T29" fmla="*/ 6 h 26"/>
                <a:gd name="T30" fmla="*/ 24 w 28"/>
                <a:gd name="T31" fmla="*/ 4 h 26"/>
                <a:gd name="T32" fmla="*/ 21 w 28"/>
                <a:gd name="T33" fmla="*/ 2 h 26"/>
                <a:gd name="T34" fmla="*/ 19 w 28"/>
                <a:gd name="T35" fmla="*/ 2 h 26"/>
                <a:gd name="T36" fmla="*/ 17 w 28"/>
                <a:gd name="T37" fmla="*/ 0 h 26"/>
                <a:gd name="T38" fmla="*/ 15 w 28"/>
                <a:gd name="T39" fmla="*/ 0 h 26"/>
                <a:gd name="T40" fmla="*/ 13 w 28"/>
                <a:gd name="T41" fmla="*/ 0 h 26"/>
                <a:gd name="T42" fmla="*/ 10 w 28"/>
                <a:gd name="T43" fmla="*/ 0 h 26"/>
                <a:gd name="T44" fmla="*/ 8 w 28"/>
                <a:gd name="T45" fmla="*/ 0 h 26"/>
                <a:gd name="T46" fmla="*/ 8 w 28"/>
                <a:gd name="T47" fmla="*/ 2 h 26"/>
                <a:gd name="T48" fmla="*/ 6 w 28"/>
                <a:gd name="T49" fmla="*/ 2 h 26"/>
                <a:gd name="T50" fmla="*/ 4 w 28"/>
                <a:gd name="T51" fmla="*/ 4 h 26"/>
                <a:gd name="T52" fmla="*/ 2 w 28"/>
                <a:gd name="T53" fmla="*/ 6 h 26"/>
                <a:gd name="T54" fmla="*/ 0 w 28"/>
                <a:gd name="T55" fmla="*/ 9 h 26"/>
                <a:gd name="T56" fmla="*/ 0 w 28"/>
                <a:gd name="T57" fmla="*/ 11 h 26"/>
                <a:gd name="T58" fmla="*/ 0 w 28"/>
                <a:gd name="T59" fmla="*/ 13 h 26"/>
                <a:gd name="T60" fmla="*/ 0 w 28"/>
                <a:gd name="T61" fmla="*/ 15 h 26"/>
                <a:gd name="T62" fmla="*/ 0 w 28"/>
                <a:gd name="T63" fmla="*/ 17 h 26"/>
                <a:gd name="T64" fmla="*/ 2 w 28"/>
                <a:gd name="T65" fmla="*/ 19 h 26"/>
                <a:gd name="T66" fmla="*/ 2 w 28"/>
                <a:gd name="T67" fmla="*/ 22 h 26"/>
                <a:gd name="T68" fmla="*/ 4 w 28"/>
                <a:gd name="T69" fmla="*/ 24 h 26"/>
                <a:gd name="T70" fmla="*/ 6 w 28"/>
                <a:gd name="T71" fmla="*/ 24 h 26"/>
                <a:gd name="T72" fmla="*/ 8 w 28"/>
                <a:gd name="T73" fmla="*/ 26 h 26"/>
                <a:gd name="T74" fmla="*/ 10 w 28"/>
                <a:gd name="T75" fmla="*/ 26 h 26"/>
                <a:gd name="T76" fmla="*/ 13 w 28"/>
                <a:gd name="T77" fmla="*/ 26 h 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8"/>
                <a:gd name="T118" fmla="*/ 0 h 26"/>
                <a:gd name="T119" fmla="*/ 28 w 28"/>
                <a:gd name="T120" fmla="*/ 26 h 2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8" h="26">
                  <a:moveTo>
                    <a:pt x="13" y="26"/>
                  </a:moveTo>
                  <a:lnTo>
                    <a:pt x="15" y="26"/>
                  </a:lnTo>
                  <a:lnTo>
                    <a:pt x="17" y="26"/>
                  </a:lnTo>
                  <a:lnTo>
                    <a:pt x="19" y="26"/>
                  </a:lnTo>
                  <a:lnTo>
                    <a:pt x="21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6" y="15"/>
                  </a:lnTo>
                  <a:lnTo>
                    <a:pt x="28" y="13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Line 443"/>
            <p:cNvSpPr>
              <a:spLocks noChangeShapeType="1"/>
            </p:cNvSpPr>
            <p:nvPr/>
          </p:nvSpPr>
          <p:spPr bwMode="auto">
            <a:xfrm flipH="1">
              <a:off x="2287" y="1334"/>
              <a:ext cx="1" cy="9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44"/>
            <p:cNvSpPr>
              <a:spLocks noChangeShapeType="1"/>
            </p:cNvSpPr>
            <p:nvPr/>
          </p:nvSpPr>
          <p:spPr bwMode="auto">
            <a:xfrm flipH="1">
              <a:off x="2285" y="1327"/>
              <a:ext cx="331" cy="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45"/>
            <p:cNvSpPr>
              <a:spLocks/>
            </p:cNvSpPr>
            <p:nvPr/>
          </p:nvSpPr>
          <p:spPr bwMode="auto">
            <a:xfrm>
              <a:off x="2272" y="2224"/>
              <a:ext cx="26" cy="26"/>
            </a:xfrm>
            <a:custGeom>
              <a:avLst/>
              <a:gdLst>
                <a:gd name="T0" fmla="*/ 11 w 26"/>
                <a:gd name="T1" fmla="*/ 26 h 26"/>
                <a:gd name="T2" fmla="*/ 15 w 26"/>
                <a:gd name="T3" fmla="*/ 26 h 26"/>
                <a:gd name="T4" fmla="*/ 17 w 26"/>
                <a:gd name="T5" fmla="*/ 26 h 26"/>
                <a:gd name="T6" fmla="*/ 19 w 26"/>
                <a:gd name="T7" fmla="*/ 26 h 26"/>
                <a:gd name="T8" fmla="*/ 22 w 26"/>
                <a:gd name="T9" fmla="*/ 24 h 26"/>
                <a:gd name="T10" fmla="*/ 24 w 26"/>
                <a:gd name="T11" fmla="*/ 22 h 26"/>
                <a:gd name="T12" fmla="*/ 24 w 26"/>
                <a:gd name="T13" fmla="*/ 19 h 26"/>
                <a:gd name="T14" fmla="*/ 26 w 26"/>
                <a:gd name="T15" fmla="*/ 17 h 26"/>
                <a:gd name="T16" fmla="*/ 26 w 26"/>
                <a:gd name="T17" fmla="*/ 15 h 26"/>
                <a:gd name="T18" fmla="*/ 26 w 26"/>
                <a:gd name="T19" fmla="*/ 13 h 26"/>
                <a:gd name="T20" fmla="*/ 26 w 26"/>
                <a:gd name="T21" fmla="*/ 11 h 26"/>
                <a:gd name="T22" fmla="*/ 26 w 26"/>
                <a:gd name="T23" fmla="*/ 8 h 26"/>
                <a:gd name="T24" fmla="*/ 24 w 26"/>
                <a:gd name="T25" fmla="*/ 6 h 26"/>
                <a:gd name="T26" fmla="*/ 22 w 26"/>
                <a:gd name="T27" fmla="*/ 4 h 26"/>
                <a:gd name="T28" fmla="*/ 22 w 26"/>
                <a:gd name="T29" fmla="*/ 2 h 26"/>
                <a:gd name="T30" fmla="*/ 19 w 26"/>
                <a:gd name="T31" fmla="*/ 2 h 26"/>
                <a:gd name="T32" fmla="*/ 17 w 26"/>
                <a:gd name="T33" fmla="*/ 0 h 26"/>
                <a:gd name="T34" fmla="*/ 15 w 26"/>
                <a:gd name="T35" fmla="*/ 0 h 26"/>
                <a:gd name="T36" fmla="*/ 13 w 26"/>
                <a:gd name="T37" fmla="*/ 0 h 26"/>
                <a:gd name="T38" fmla="*/ 11 w 26"/>
                <a:gd name="T39" fmla="*/ 0 h 26"/>
                <a:gd name="T40" fmla="*/ 8 w 26"/>
                <a:gd name="T41" fmla="*/ 0 h 26"/>
                <a:gd name="T42" fmla="*/ 6 w 26"/>
                <a:gd name="T43" fmla="*/ 2 h 26"/>
                <a:gd name="T44" fmla="*/ 4 w 26"/>
                <a:gd name="T45" fmla="*/ 2 h 26"/>
                <a:gd name="T46" fmla="*/ 4 w 26"/>
                <a:gd name="T47" fmla="*/ 4 h 26"/>
                <a:gd name="T48" fmla="*/ 2 w 26"/>
                <a:gd name="T49" fmla="*/ 6 h 26"/>
                <a:gd name="T50" fmla="*/ 0 w 26"/>
                <a:gd name="T51" fmla="*/ 6 h 26"/>
                <a:gd name="T52" fmla="*/ 0 w 26"/>
                <a:gd name="T53" fmla="*/ 8 h 26"/>
                <a:gd name="T54" fmla="*/ 0 w 26"/>
                <a:gd name="T55" fmla="*/ 11 h 26"/>
                <a:gd name="T56" fmla="*/ 0 w 26"/>
                <a:gd name="T57" fmla="*/ 13 h 26"/>
                <a:gd name="T58" fmla="*/ 0 w 26"/>
                <a:gd name="T59" fmla="*/ 15 h 26"/>
                <a:gd name="T60" fmla="*/ 0 w 26"/>
                <a:gd name="T61" fmla="*/ 17 h 26"/>
                <a:gd name="T62" fmla="*/ 0 w 26"/>
                <a:gd name="T63" fmla="*/ 19 h 26"/>
                <a:gd name="T64" fmla="*/ 2 w 26"/>
                <a:gd name="T65" fmla="*/ 22 h 26"/>
                <a:gd name="T66" fmla="*/ 4 w 26"/>
                <a:gd name="T67" fmla="*/ 24 h 26"/>
                <a:gd name="T68" fmla="*/ 6 w 26"/>
                <a:gd name="T69" fmla="*/ 26 h 26"/>
                <a:gd name="T70" fmla="*/ 8 w 26"/>
                <a:gd name="T71" fmla="*/ 26 h 26"/>
                <a:gd name="T72" fmla="*/ 11 w 26"/>
                <a:gd name="T73" fmla="*/ 26 h 26"/>
                <a:gd name="T74" fmla="*/ 13 w 26"/>
                <a:gd name="T75" fmla="*/ 26 h 26"/>
                <a:gd name="T76" fmla="*/ 11 w 26"/>
                <a:gd name="T77" fmla="*/ 26 h 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6"/>
                <a:gd name="T118" fmla="*/ 0 h 26"/>
                <a:gd name="T119" fmla="*/ 26 w 26"/>
                <a:gd name="T120" fmla="*/ 26 h 2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6" h="26">
                  <a:moveTo>
                    <a:pt x="11" y="26"/>
                  </a:moveTo>
                  <a:lnTo>
                    <a:pt x="15" y="26"/>
                  </a:lnTo>
                  <a:lnTo>
                    <a:pt x="17" y="26"/>
                  </a:lnTo>
                  <a:lnTo>
                    <a:pt x="19" y="26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4" y="19"/>
                  </a:lnTo>
                  <a:lnTo>
                    <a:pt x="26" y="17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11" y="26"/>
                  </a:lnTo>
                  <a:lnTo>
                    <a:pt x="13" y="26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446"/>
            <p:cNvSpPr>
              <a:spLocks/>
            </p:cNvSpPr>
            <p:nvPr/>
          </p:nvSpPr>
          <p:spPr bwMode="auto">
            <a:xfrm>
              <a:off x="2153" y="883"/>
              <a:ext cx="107" cy="2077"/>
            </a:xfrm>
            <a:custGeom>
              <a:avLst/>
              <a:gdLst>
                <a:gd name="T0" fmla="*/ 107 w 107"/>
                <a:gd name="T1" fmla="*/ 2077 h 2077"/>
                <a:gd name="T2" fmla="*/ 107 w 107"/>
                <a:gd name="T3" fmla="*/ 0 h 2077"/>
                <a:gd name="T4" fmla="*/ 0 w 107"/>
                <a:gd name="T5" fmla="*/ 0 h 2077"/>
                <a:gd name="T6" fmla="*/ 0 w 107"/>
                <a:gd name="T7" fmla="*/ 2077 h 2077"/>
                <a:gd name="T8" fmla="*/ 107 w 107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2077"/>
                <a:gd name="T17" fmla="*/ 107 w 107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2077">
                  <a:moveTo>
                    <a:pt x="107" y="2077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7" y="2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447"/>
            <p:cNvSpPr>
              <a:spLocks/>
            </p:cNvSpPr>
            <p:nvPr/>
          </p:nvSpPr>
          <p:spPr bwMode="auto">
            <a:xfrm>
              <a:off x="2153" y="883"/>
              <a:ext cx="107" cy="2077"/>
            </a:xfrm>
            <a:custGeom>
              <a:avLst/>
              <a:gdLst>
                <a:gd name="T0" fmla="*/ 107 w 107"/>
                <a:gd name="T1" fmla="*/ 2077 h 2077"/>
                <a:gd name="T2" fmla="*/ 107 w 107"/>
                <a:gd name="T3" fmla="*/ 0 h 2077"/>
                <a:gd name="T4" fmla="*/ 0 w 107"/>
                <a:gd name="T5" fmla="*/ 0 h 2077"/>
                <a:gd name="T6" fmla="*/ 0 w 107"/>
                <a:gd name="T7" fmla="*/ 2077 h 2077"/>
                <a:gd name="T8" fmla="*/ 107 w 107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2077"/>
                <a:gd name="T17" fmla="*/ 107 w 107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2077">
                  <a:moveTo>
                    <a:pt x="107" y="2077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7" y="207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Line 451"/>
            <p:cNvSpPr>
              <a:spLocks noChangeShapeType="1"/>
            </p:cNvSpPr>
            <p:nvPr/>
          </p:nvSpPr>
          <p:spPr bwMode="auto">
            <a:xfrm flipH="1">
              <a:off x="2260" y="2908"/>
              <a:ext cx="942" cy="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53"/>
            <p:cNvSpPr>
              <a:spLocks noChangeShapeType="1"/>
            </p:cNvSpPr>
            <p:nvPr/>
          </p:nvSpPr>
          <p:spPr bwMode="auto">
            <a:xfrm>
              <a:off x="1074" y="1767"/>
              <a:ext cx="174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54"/>
            <p:cNvSpPr>
              <a:spLocks/>
            </p:cNvSpPr>
            <p:nvPr/>
          </p:nvSpPr>
          <p:spPr bwMode="auto">
            <a:xfrm>
              <a:off x="831" y="1752"/>
              <a:ext cx="28" cy="29"/>
            </a:xfrm>
            <a:custGeom>
              <a:avLst/>
              <a:gdLst>
                <a:gd name="T0" fmla="*/ 0 w 28"/>
                <a:gd name="T1" fmla="*/ 0 h 29"/>
                <a:gd name="T2" fmla="*/ 2 w 28"/>
                <a:gd name="T3" fmla="*/ 29 h 29"/>
                <a:gd name="T4" fmla="*/ 28 w 28"/>
                <a:gd name="T5" fmla="*/ 15 h 29"/>
                <a:gd name="T6" fmla="*/ 2 w 28"/>
                <a:gd name="T7" fmla="*/ 2 h 29"/>
                <a:gd name="T8" fmla="*/ 0 w 28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9"/>
                <a:gd name="T17" fmla="*/ 28 w 28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9">
                  <a:moveTo>
                    <a:pt x="0" y="0"/>
                  </a:moveTo>
                  <a:lnTo>
                    <a:pt x="2" y="29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Line 455"/>
            <p:cNvSpPr>
              <a:spLocks noChangeShapeType="1"/>
            </p:cNvSpPr>
            <p:nvPr/>
          </p:nvSpPr>
          <p:spPr bwMode="auto">
            <a:xfrm flipV="1">
              <a:off x="538" y="1763"/>
              <a:ext cx="8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456"/>
            <p:cNvSpPr>
              <a:spLocks/>
            </p:cNvSpPr>
            <p:nvPr/>
          </p:nvSpPr>
          <p:spPr bwMode="auto">
            <a:xfrm>
              <a:off x="2122" y="1608"/>
              <a:ext cx="26" cy="28"/>
            </a:xfrm>
            <a:custGeom>
              <a:avLst/>
              <a:gdLst>
                <a:gd name="T0" fmla="*/ 0 w 26"/>
                <a:gd name="T1" fmla="*/ 0 h 28"/>
                <a:gd name="T2" fmla="*/ 0 w 26"/>
                <a:gd name="T3" fmla="*/ 28 h 28"/>
                <a:gd name="T4" fmla="*/ 26 w 26"/>
                <a:gd name="T5" fmla="*/ 15 h 28"/>
                <a:gd name="T6" fmla="*/ 0 w 26"/>
                <a:gd name="T7" fmla="*/ 2 h 28"/>
                <a:gd name="T8" fmla="*/ 0 w 26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8"/>
                <a:gd name="T17" fmla="*/ 26 w 26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8">
                  <a:moveTo>
                    <a:pt x="0" y="0"/>
                  </a:moveTo>
                  <a:lnTo>
                    <a:pt x="0" y="28"/>
                  </a:lnTo>
                  <a:lnTo>
                    <a:pt x="26" y="1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Line 457"/>
            <p:cNvSpPr>
              <a:spLocks noChangeShapeType="1"/>
            </p:cNvSpPr>
            <p:nvPr/>
          </p:nvSpPr>
          <p:spPr bwMode="auto">
            <a:xfrm flipH="1">
              <a:off x="2500" y="1623"/>
              <a:ext cx="1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58"/>
            <p:cNvSpPr>
              <a:spLocks noChangeShapeType="1"/>
            </p:cNvSpPr>
            <p:nvPr/>
          </p:nvSpPr>
          <p:spPr bwMode="auto">
            <a:xfrm flipH="1">
              <a:off x="2031" y="1623"/>
              <a:ext cx="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460"/>
            <p:cNvSpPr>
              <a:spLocks/>
            </p:cNvSpPr>
            <p:nvPr/>
          </p:nvSpPr>
          <p:spPr bwMode="auto">
            <a:xfrm>
              <a:off x="2126" y="2649"/>
              <a:ext cx="26" cy="26"/>
            </a:xfrm>
            <a:custGeom>
              <a:avLst/>
              <a:gdLst>
                <a:gd name="T0" fmla="*/ 0 w 26"/>
                <a:gd name="T1" fmla="*/ 0 h 26"/>
                <a:gd name="T2" fmla="*/ 0 w 26"/>
                <a:gd name="T3" fmla="*/ 26 h 26"/>
                <a:gd name="T4" fmla="*/ 26 w 26"/>
                <a:gd name="T5" fmla="*/ 13 h 26"/>
                <a:gd name="T6" fmla="*/ 0 w 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0" y="0"/>
                  </a:moveTo>
                  <a:lnTo>
                    <a:pt x="0" y="26"/>
                  </a:lnTo>
                  <a:lnTo>
                    <a:pt x="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Line 461"/>
            <p:cNvSpPr>
              <a:spLocks noChangeShapeType="1"/>
            </p:cNvSpPr>
            <p:nvPr/>
          </p:nvSpPr>
          <p:spPr bwMode="auto">
            <a:xfrm flipV="1">
              <a:off x="1294" y="2408"/>
              <a:ext cx="834" cy="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462"/>
            <p:cNvSpPr>
              <a:spLocks/>
            </p:cNvSpPr>
            <p:nvPr/>
          </p:nvSpPr>
          <p:spPr bwMode="auto">
            <a:xfrm>
              <a:off x="2126" y="2897"/>
              <a:ext cx="26" cy="26"/>
            </a:xfrm>
            <a:custGeom>
              <a:avLst/>
              <a:gdLst>
                <a:gd name="T0" fmla="*/ 0 w 26"/>
                <a:gd name="T1" fmla="*/ 0 h 26"/>
                <a:gd name="T2" fmla="*/ 0 w 26"/>
                <a:gd name="T3" fmla="*/ 26 h 26"/>
                <a:gd name="T4" fmla="*/ 26 w 26"/>
                <a:gd name="T5" fmla="*/ 13 h 26"/>
                <a:gd name="T6" fmla="*/ 0 w 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0" y="0"/>
                  </a:moveTo>
                  <a:lnTo>
                    <a:pt x="0" y="26"/>
                  </a:lnTo>
                  <a:lnTo>
                    <a:pt x="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463"/>
            <p:cNvSpPr>
              <a:spLocks/>
            </p:cNvSpPr>
            <p:nvPr/>
          </p:nvSpPr>
          <p:spPr bwMode="auto">
            <a:xfrm>
              <a:off x="1251" y="1541"/>
              <a:ext cx="874" cy="1366"/>
            </a:xfrm>
            <a:custGeom>
              <a:avLst/>
              <a:gdLst>
                <a:gd name="T0" fmla="*/ 881 w 881"/>
                <a:gd name="T1" fmla="*/ 2299 h 2299"/>
                <a:gd name="T2" fmla="*/ 2 w 881"/>
                <a:gd name="T3" fmla="*/ 2299 h 2299"/>
                <a:gd name="T4" fmla="*/ 0 w 881"/>
                <a:gd name="T5" fmla="*/ 0 h 2299"/>
                <a:gd name="T6" fmla="*/ 530 w 881"/>
                <a:gd name="T7" fmla="*/ 0 h 2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1"/>
                <a:gd name="T13" fmla="*/ 0 h 2299"/>
                <a:gd name="T14" fmla="*/ 881 w 881"/>
                <a:gd name="T15" fmla="*/ 2299 h 2299"/>
                <a:gd name="connsiteX0" fmla="*/ 10000 w 10000"/>
                <a:gd name="connsiteY0" fmla="*/ 10000 h 10000"/>
                <a:gd name="connsiteX1" fmla="*/ 23 w 10000"/>
                <a:gd name="connsiteY1" fmla="*/ 10000 h 10000"/>
                <a:gd name="connsiteX2" fmla="*/ 0 w 10000"/>
                <a:gd name="connsiteY2" fmla="*/ 0 h 10000"/>
                <a:gd name="connsiteX3" fmla="*/ 1592 w 10000"/>
                <a:gd name="connsiteY3" fmla="*/ 4039 h 10000"/>
                <a:gd name="connsiteX0" fmla="*/ 9979 w 9979"/>
                <a:gd name="connsiteY0" fmla="*/ 5961 h 5961"/>
                <a:gd name="connsiteX1" fmla="*/ 2 w 9979"/>
                <a:gd name="connsiteY1" fmla="*/ 5961 h 5961"/>
                <a:gd name="connsiteX2" fmla="*/ 13 w 9979"/>
                <a:gd name="connsiteY2" fmla="*/ 38 h 5961"/>
                <a:gd name="connsiteX3" fmla="*/ 1571 w 9979"/>
                <a:gd name="connsiteY3" fmla="*/ 0 h 5961"/>
                <a:gd name="connsiteX0" fmla="*/ 10000 w 10000"/>
                <a:gd name="connsiteY0" fmla="*/ 10000 h 10000"/>
                <a:gd name="connsiteX1" fmla="*/ 2 w 10000"/>
                <a:gd name="connsiteY1" fmla="*/ 10000 h 10000"/>
                <a:gd name="connsiteX2" fmla="*/ 0 w 10000"/>
                <a:gd name="connsiteY2" fmla="*/ 15 h 10000"/>
                <a:gd name="connsiteX3" fmla="*/ 1574 w 10000"/>
                <a:gd name="connsiteY3" fmla="*/ 0 h 10000"/>
                <a:gd name="connsiteX0" fmla="*/ 10000 w 10000"/>
                <a:gd name="connsiteY0" fmla="*/ 10009 h 10009"/>
                <a:gd name="connsiteX1" fmla="*/ 2 w 10000"/>
                <a:gd name="connsiteY1" fmla="*/ 10009 h 10009"/>
                <a:gd name="connsiteX2" fmla="*/ 13 w 10000"/>
                <a:gd name="connsiteY2" fmla="*/ 0 h 10009"/>
                <a:gd name="connsiteX3" fmla="*/ 1574 w 10000"/>
                <a:gd name="connsiteY3" fmla="*/ 9 h 10009"/>
                <a:gd name="connsiteX0" fmla="*/ 10000 w 10000"/>
                <a:gd name="connsiteY0" fmla="*/ 10000 h 10000"/>
                <a:gd name="connsiteX1" fmla="*/ 2 w 10000"/>
                <a:gd name="connsiteY1" fmla="*/ 10000 h 10000"/>
                <a:gd name="connsiteX2" fmla="*/ 13 w 10000"/>
                <a:gd name="connsiteY2" fmla="*/ 7 h 10000"/>
                <a:gd name="connsiteX3" fmla="*/ 1574 w 10000"/>
                <a:gd name="connsiteY3" fmla="*/ 0 h 10000"/>
                <a:gd name="connsiteX0" fmla="*/ 10000 w 10000"/>
                <a:gd name="connsiteY0" fmla="*/ 9993 h 9993"/>
                <a:gd name="connsiteX1" fmla="*/ 2 w 10000"/>
                <a:gd name="connsiteY1" fmla="*/ 9993 h 9993"/>
                <a:gd name="connsiteX2" fmla="*/ 13 w 10000"/>
                <a:gd name="connsiteY2" fmla="*/ 0 h 9993"/>
                <a:gd name="connsiteX3" fmla="*/ 1729 w 10000"/>
                <a:gd name="connsiteY3" fmla="*/ 1 h 9993"/>
                <a:gd name="connsiteX0" fmla="*/ 9923 w 9923"/>
                <a:gd name="connsiteY0" fmla="*/ 6363 h 10000"/>
                <a:gd name="connsiteX1" fmla="*/ 2 w 9923"/>
                <a:gd name="connsiteY1" fmla="*/ 10000 h 10000"/>
                <a:gd name="connsiteX2" fmla="*/ 13 w 9923"/>
                <a:gd name="connsiteY2" fmla="*/ 0 h 10000"/>
                <a:gd name="connsiteX3" fmla="*/ 1729 w 9923"/>
                <a:gd name="connsiteY3" fmla="*/ 1 h 10000"/>
                <a:gd name="connsiteX0" fmla="*/ 9987 w 9987"/>
                <a:gd name="connsiteY0" fmla="*/ 6363 h 6363"/>
                <a:gd name="connsiteX1" fmla="*/ 28 w 9987"/>
                <a:gd name="connsiteY1" fmla="*/ 6363 h 6363"/>
                <a:gd name="connsiteX2" fmla="*/ 0 w 9987"/>
                <a:gd name="connsiteY2" fmla="*/ 0 h 6363"/>
                <a:gd name="connsiteX3" fmla="*/ 1729 w 9987"/>
                <a:gd name="connsiteY3" fmla="*/ 1 h 6363"/>
                <a:gd name="connsiteX0" fmla="*/ 10065 w 10065"/>
                <a:gd name="connsiteY0" fmla="*/ 10000 h 10000"/>
                <a:gd name="connsiteX1" fmla="*/ 28 w 10065"/>
                <a:gd name="connsiteY1" fmla="*/ 10000 h 10000"/>
                <a:gd name="connsiteX2" fmla="*/ 0 w 10065"/>
                <a:gd name="connsiteY2" fmla="*/ 0 h 10000"/>
                <a:gd name="connsiteX3" fmla="*/ 1731 w 10065"/>
                <a:gd name="connsiteY3" fmla="*/ 2 h 10000"/>
                <a:gd name="connsiteX0" fmla="*/ 10030 w 10030"/>
                <a:gd name="connsiteY0" fmla="*/ 15687 h 15687"/>
                <a:gd name="connsiteX1" fmla="*/ 28 w 10030"/>
                <a:gd name="connsiteY1" fmla="*/ 10000 h 15687"/>
                <a:gd name="connsiteX2" fmla="*/ 0 w 10030"/>
                <a:gd name="connsiteY2" fmla="*/ 0 h 15687"/>
                <a:gd name="connsiteX3" fmla="*/ 1731 w 10030"/>
                <a:gd name="connsiteY3" fmla="*/ 2 h 15687"/>
                <a:gd name="connsiteX0" fmla="*/ 10030 w 10030"/>
                <a:gd name="connsiteY0" fmla="*/ 15687 h 15688"/>
                <a:gd name="connsiteX1" fmla="*/ 45 w 10030"/>
                <a:gd name="connsiteY1" fmla="*/ 15688 h 15688"/>
                <a:gd name="connsiteX2" fmla="*/ 0 w 10030"/>
                <a:gd name="connsiteY2" fmla="*/ 0 h 15688"/>
                <a:gd name="connsiteX3" fmla="*/ 1731 w 10030"/>
                <a:gd name="connsiteY3" fmla="*/ 2 h 1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" h="15688">
                  <a:moveTo>
                    <a:pt x="10030" y="15687"/>
                  </a:moveTo>
                  <a:lnTo>
                    <a:pt x="45" y="15688"/>
                  </a:lnTo>
                  <a:cubicBezTo>
                    <a:pt x="37" y="6895"/>
                    <a:pt x="8" y="8793"/>
                    <a:pt x="0" y="0"/>
                  </a:cubicBezTo>
                  <a:lnTo>
                    <a:pt x="1731" y="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Rectangle 464"/>
            <p:cNvSpPr>
              <a:spLocks noChangeArrowheads="1"/>
            </p:cNvSpPr>
            <p:nvPr/>
          </p:nvSpPr>
          <p:spPr bwMode="auto">
            <a:xfrm>
              <a:off x="2177" y="759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62" name="Rectangle 465"/>
            <p:cNvSpPr>
              <a:spLocks noChangeArrowheads="1"/>
            </p:cNvSpPr>
            <p:nvPr/>
          </p:nvSpPr>
          <p:spPr bwMode="auto">
            <a:xfrm>
              <a:off x="2212" y="759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63" name="Freeform 466"/>
            <p:cNvSpPr>
              <a:spLocks/>
            </p:cNvSpPr>
            <p:nvPr/>
          </p:nvSpPr>
          <p:spPr bwMode="auto">
            <a:xfrm>
              <a:off x="2153" y="519"/>
              <a:ext cx="107" cy="181"/>
            </a:xfrm>
            <a:custGeom>
              <a:avLst/>
              <a:gdLst>
                <a:gd name="T0" fmla="*/ 107 w 107"/>
                <a:gd name="T1" fmla="*/ 181 h 181"/>
                <a:gd name="T2" fmla="*/ 107 w 107"/>
                <a:gd name="T3" fmla="*/ 0 h 181"/>
                <a:gd name="T4" fmla="*/ 0 w 107"/>
                <a:gd name="T5" fmla="*/ 0 h 181"/>
                <a:gd name="T6" fmla="*/ 0 w 107"/>
                <a:gd name="T7" fmla="*/ 181 h 181"/>
                <a:gd name="T8" fmla="*/ 107 w 107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81"/>
                <a:gd name="T17" fmla="*/ 107 w 107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81">
                  <a:moveTo>
                    <a:pt x="107" y="181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7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467"/>
            <p:cNvSpPr>
              <a:spLocks/>
            </p:cNvSpPr>
            <p:nvPr/>
          </p:nvSpPr>
          <p:spPr bwMode="auto">
            <a:xfrm>
              <a:off x="2153" y="519"/>
              <a:ext cx="107" cy="181"/>
            </a:xfrm>
            <a:custGeom>
              <a:avLst/>
              <a:gdLst>
                <a:gd name="T0" fmla="*/ 107 w 107"/>
                <a:gd name="T1" fmla="*/ 181 h 181"/>
                <a:gd name="T2" fmla="*/ 107 w 107"/>
                <a:gd name="T3" fmla="*/ 0 h 181"/>
                <a:gd name="T4" fmla="*/ 0 w 107"/>
                <a:gd name="T5" fmla="*/ 0 h 181"/>
                <a:gd name="T6" fmla="*/ 0 w 107"/>
                <a:gd name="T7" fmla="*/ 181 h 181"/>
                <a:gd name="T8" fmla="*/ 107 w 107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81"/>
                <a:gd name="T17" fmla="*/ 107 w 107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81">
                  <a:moveTo>
                    <a:pt x="107" y="181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7" y="181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Rectangle 468"/>
            <p:cNvSpPr>
              <a:spLocks noChangeArrowheads="1"/>
            </p:cNvSpPr>
            <p:nvPr/>
          </p:nvSpPr>
          <p:spPr bwMode="auto">
            <a:xfrm>
              <a:off x="2183" y="578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 smtClean="0">
                  <a:solidFill>
                    <a:srgbClr val="EB7500"/>
                  </a:solidFill>
                </a:rPr>
                <a:t>M</a:t>
              </a:r>
              <a:endParaRPr lang="en-US" altLang="zh-CN" dirty="0"/>
            </a:p>
          </p:txBody>
        </p:sp>
        <p:sp>
          <p:nvSpPr>
            <p:cNvPr id="66" name="Freeform 469"/>
            <p:cNvSpPr>
              <a:spLocks/>
            </p:cNvSpPr>
            <p:nvPr/>
          </p:nvSpPr>
          <p:spPr bwMode="auto">
            <a:xfrm>
              <a:off x="2153" y="338"/>
              <a:ext cx="107" cy="181"/>
            </a:xfrm>
            <a:custGeom>
              <a:avLst/>
              <a:gdLst>
                <a:gd name="T0" fmla="*/ 107 w 107"/>
                <a:gd name="T1" fmla="*/ 181 h 181"/>
                <a:gd name="T2" fmla="*/ 107 w 107"/>
                <a:gd name="T3" fmla="*/ 0 h 181"/>
                <a:gd name="T4" fmla="*/ 0 w 107"/>
                <a:gd name="T5" fmla="*/ 0 h 181"/>
                <a:gd name="T6" fmla="*/ 0 w 107"/>
                <a:gd name="T7" fmla="*/ 181 h 181"/>
                <a:gd name="T8" fmla="*/ 107 w 107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81"/>
                <a:gd name="T17" fmla="*/ 107 w 107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81">
                  <a:moveTo>
                    <a:pt x="107" y="181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7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470"/>
            <p:cNvSpPr>
              <a:spLocks/>
            </p:cNvSpPr>
            <p:nvPr/>
          </p:nvSpPr>
          <p:spPr bwMode="auto">
            <a:xfrm>
              <a:off x="2153" y="338"/>
              <a:ext cx="107" cy="181"/>
            </a:xfrm>
            <a:custGeom>
              <a:avLst/>
              <a:gdLst>
                <a:gd name="T0" fmla="*/ 107 w 107"/>
                <a:gd name="T1" fmla="*/ 181 h 181"/>
                <a:gd name="T2" fmla="*/ 107 w 107"/>
                <a:gd name="T3" fmla="*/ 0 h 181"/>
                <a:gd name="T4" fmla="*/ 0 w 107"/>
                <a:gd name="T5" fmla="*/ 0 h 181"/>
                <a:gd name="T6" fmla="*/ 0 w 107"/>
                <a:gd name="T7" fmla="*/ 181 h 181"/>
                <a:gd name="T8" fmla="*/ 107 w 107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81"/>
                <a:gd name="T17" fmla="*/ 107 w 107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81">
                  <a:moveTo>
                    <a:pt x="107" y="181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7" y="181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Rectangle 471"/>
            <p:cNvSpPr>
              <a:spLocks noChangeArrowheads="1"/>
            </p:cNvSpPr>
            <p:nvPr/>
          </p:nvSpPr>
          <p:spPr bwMode="auto">
            <a:xfrm>
              <a:off x="2166" y="397"/>
              <a:ext cx="8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69" name="Rectangle 472"/>
            <p:cNvSpPr>
              <a:spLocks noChangeArrowheads="1"/>
            </p:cNvSpPr>
            <p:nvPr/>
          </p:nvSpPr>
          <p:spPr bwMode="auto">
            <a:xfrm>
              <a:off x="2218" y="397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70" name="Freeform 473"/>
            <p:cNvSpPr>
              <a:spLocks/>
            </p:cNvSpPr>
            <p:nvPr/>
          </p:nvSpPr>
          <p:spPr bwMode="auto">
            <a:xfrm>
              <a:off x="2122" y="777"/>
              <a:ext cx="26" cy="28"/>
            </a:xfrm>
            <a:custGeom>
              <a:avLst/>
              <a:gdLst>
                <a:gd name="T0" fmla="*/ 0 w 26"/>
                <a:gd name="T1" fmla="*/ 0 h 28"/>
                <a:gd name="T2" fmla="*/ 0 w 26"/>
                <a:gd name="T3" fmla="*/ 28 h 28"/>
                <a:gd name="T4" fmla="*/ 26 w 26"/>
                <a:gd name="T5" fmla="*/ 15 h 28"/>
                <a:gd name="T6" fmla="*/ 0 w 26"/>
                <a:gd name="T7" fmla="*/ 2 h 28"/>
                <a:gd name="T8" fmla="*/ 0 w 26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8"/>
                <a:gd name="T17" fmla="*/ 26 w 26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8">
                  <a:moveTo>
                    <a:pt x="0" y="0"/>
                  </a:moveTo>
                  <a:lnTo>
                    <a:pt x="0" y="28"/>
                  </a:lnTo>
                  <a:lnTo>
                    <a:pt x="26" y="1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Line 474"/>
            <p:cNvSpPr>
              <a:spLocks noChangeShapeType="1"/>
            </p:cNvSpPr>
            <p:nvPr/>
          </p:nvSpPr>
          <p:spPr bwMode="auto">
            <a:xfrm>
              <a:off x="1878" y="791"/>
              <a:ext cx="251" cy="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75"/>
            <p:cNvSpPr>
              <a:spLocks/>
            </p:cNvSpPr>
            <p:nvPr/>
          </p:nvSpPr>
          <p:spPr bwMode="auto">
            <a:xfrm>
              <a:off x="2122" y="596"/>
              <a:ext cx="26" cy="28"/>
            </a:xfrm>
            <a:custGeom>
              <a:avLst/>
              <a:gdLst>
                <a:gd name="T0" fmla="*/ 0 w 26"/>
                <a:gd name="T1" fmla="*/ 0 h 28"/>
                <a:gd name="T2" fmla="*/ 0 w 26"/>
                <a:gd name="T3" fmla="*/ 28 h 28"/>
                <a:gd name="T4" fmla="*/ 26 w 26"/>
                <a:gd name="T5" fmla="*/ 15 h 28"/>
                <a:gd name="T6" fmla="*/ 0 w 26"/>
                <a:gd name="T7" fmla="*/ 2 h 28"/>
                <a:gd name="T8" fmla="*/ 0 w 26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8"/>
                <a:gd name="T17" fmla="*/ 26 w 26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8">
                  <a:moveTo>
                    <a:pt x="0" y="0"/>
                  </a:moveTo>
                  <a:lnTo>
                    <a:pt x="0" y="28"/>
                  </a:lnTo>
                  <a:lnTo>
                    <a:pt x="26" y="1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Line 476"/>
            <p:cNvSpPr>
              <a:spLocks noChangeShapeType="1"/>
            </p:cNvSpPr>
            <p:nvPr/>
          </p:nvSpPr>
          <p:spPr bwMode="auto">
            <a:xfrm flipV="1">
              <a:off x="1634" y="611"/>
              <a:ext cx="495" cy="4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77"/>
            <p:cNvSpPr>
              <a:spLocks/>
            </p:cNvSpPr>
            <p:nvPr/>
          </p:nvSpPr>
          <p:spPr bwMode="auto">
            <a:xfrm>
              <a:off x="2122" y="414"/>
              <a:ext cx="26" cy="29"/>
            </a:xfrm>
            <a:custGeom>
              <a:avLst/>
              <a:gdLst>
                <a:gd name="T0" fmla="*/ 0 w 26"/>
                <a:gd name="T1" fmla="*/ 0 h 29"/>
                <a:gd name="T2" fmla="*/ 0 w 26"/>
                <a:gd name="T3" fmla="*/ 29 h 29"/>
                <a:gd name="T4" fmla="*/ 26 w 26"/>
                <a:gd name="T5" fmla="*/ 16 h 29"/>
                <a:gd name="T6" fmla="*/ 0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0" y="0"/>
                  </a:moveTo>
                  <a:lnTo>
                    <a:pt x="0" y="29"/>
                  </a:lnTo>
                  <a:lnTo>
                    <a:pt x="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Line 478"/>
            <p:cNvSpPr>
              <a:spLocks noChangeShapeType="1"/>
            </p:cNvSpPr>
            <p:nvPr/>
          </p:nvSpPr>
          <p:spPr bwMode="auto">
            <a:xfrm>
              <a:off x="1882" y="429"/>
              <a:ext cx="247" cy="0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79"/>
            <p:cNvSpPr>
              <a:spLocks/>
            </p:cNvSpPr>
            <p:nvPr/>
          </p:nvSpPr>
          <p:spPr bwMode="auto">
            <a:xfrm>
              <a:off x="3222" y="700"/>
              <a:ext cx="106" cy="183"/>
            </a:xfrm>
            <a:custGeom>
              <a:avLst/>
              <a:gdLst>
                <a:gd name="T0" fmla="*/ 106 w 106"/>
                <a:gd name="T1" fmla="*/ 181 h 183"/>
                <a:gd name="T2" fmla="*/ 106 w 106"/>
                <a:gd name="T3" fmla="*/ 0 h 183"/>
                <a:gd name="T4" fmla="*/ 0 w 106"/>
                <a:gd name="T5" fmla="*/ 0 h 183"/>
                <a:gd name="T6" fmla="*/ 0 w 106"/>
                <a:gd name="T7" fmla="*/ 183 h 183"/>
                <a:gd name="T8" fmla="*/ 106 w 106"/>
                <a:gd name="T9" fmla="*/ 183 h 183"/>
                <a:gd name="T10" fmla="*/ 106 w 106"/>
                <a:gd name="T11" fmla="*/ 181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183"/>
                <a:gd name="T20" fmla="*/ 106 w 106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183">
                  <a:moveTo>
                    <a:pt x="106" y="18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06" y="183"/>
                  </a:lnTo>
                  <a:lnTo>
                    <a:pt x="106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480"/>
            <p:cNvSpPr>
              <a:spLocks/>
            </p:cNvSpPr>
            <p:nvPr/>
          </p:nvSpPr>
          <p:spPr bwMode="auto">
            <a:xfrm>
              <a:off x="3222" y="700"/>
              <a:ext cx="106" cy="183"/>
            </a:xfrm>
            <a:custGeom>
              <a:avLst/>
              <a:gdLst>
                <a:gd name="T0" fmla="*/ 106 w 106"/>
                <a:gd name="T1" fmla="*/ 181 h 183"/>
                <a:gd name="T2" fmla="*/ 106 w 106"/>
                <a:gd name="T3" fmla="*/ 0 h 183"/>
                <a:gd name="T4" fmla="*/ 0 w 106"/>
                <a:gd name="T5" fmla="*/ 0 h 183"/>
                <a:gd name="T6" fmla="*/ 0 w 106"/>
                <a:gd name="T7" fmla="*/ 183 h 183"/>
                <a:gd name="T8" fmla="*/ 106 w 106"/>
                <a:gd name="T9" fmla="*/ 18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83"/>
                <a:gd name="T17" fmla="*/ 106 w 106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83">
                  <a:moveTo>
                    <a:pt x="106" y="18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06" y="183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481"/>
            <p:cNvSpPr>
              <a:spLocks/>
            </p:cNvSpPr>
            <p:nvPr/>
          </p:nvSpPr>
          <p:spPr bwMode="auto">
            <a:xfrm>
              <a:off x="3222" y="883"/>
              <a:ext cx="106" cy="2077"/>
            </a:xfrm>
            <a:custGeom>
              <a:avLst/>
              <a:gdLst>
                <a:gd name="T0" fmla="*/ 106 w 106"/>
                <a:gd name="T1" fmla="*/ 2077 h 2077"/>
                <a:gd name="T2" fmla="*/ 106 w 106"/>
                <a:gd name="T3" fmla="*/ 0 h 2077"/>
                <a:gd name="T4" fmla="*/ 0 w 106"/>
                <a:gd name="T5" fmla="*/ 0 h 2077"/>
                <a:gd name="T6" fmla="*/ 0 w 106"/>
                <a:gd name="T7" fmla="*/ 2077 h 2077"/>
                <a:gd name="T8" fmla="*/ 106 w 106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077"/>
                <a:gd name="T17" fmla="*/ 106 w 106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077">
                  <a:moveTo>
                    <a:pt x="106" y="2077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6" y="2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482"/>
            <p:cNvSpPr>
              <a:spLocks/>
            </p:cNvSpPr>
            <p:nvPr/>
          </p:nvSpPr>
          <p:spPr bwMode="auto">
            <a:xfrm>
              <a:off x="3222" y="883"/>
              <a:ext cx="106" cy="2077"/>
            </a:xfrm>
            <a:custGeom>
              <a:avLst/>
              <a:gdLst>
                <a:gd name="T0" fmla="*/ 106 w 106"/>
                <a:gd name="T1" fmla="*/ 2077 h 2077"/>
                <a:gd name="T2" fmla="*/ 106 w 106"/>
                <a:gd name="T3" fmla="*/ 0 h 2077"/>
                <a:gd name="T4" fmla="*/ 0 w 106"/>
                <a:gd name="T5" fmla="*/ 0 h 2077"/>
                <a:gd name="T6" fmla="*/ 0 w 106"/>
                <a:gd name="T7" fmla="*/ 2077 h 2077"/>
                <a:gd name="T8" fmla="*/ 106 w 106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077"/>
                <a:gd name="T17" fmla="*/ 106 w 106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077">
                  <a:moveTo>
                    <a:pt x="106" y="2077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6" y="207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Rectangle 483"/>
            <p:cNvSpPr>
              <a:spLocks noChangeArrowheads="1"/>
            </p:cNvSpPr>
            <p:nvPr/>
          </p:nvSpPr>
          <p:spPr bwMode="auto">
            <a:xfrm>
              <a:off x="3252" y="759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81" name="Freeform 484"/>
            <p:cNvSpPr>
              <a:spLocks/>
            </p:cNvSpPr>
            <p:nvPr/>
          </p:nvSpPr>
          <p:spPr bwMode="auto">
            <a:xfrm>
              <a:off x="3222" y="519"/>
              <a:ext cx="106" cy="181"/>
            </a:xfrm>
            <a:custGeom>
              <a:avLst/>
              <a:gdLst>
                <a:gd name="T0" fmla="*/ 106 w 106"/>
                <a:gd name="T1" fmla="*/ 181 h 181"/>
                <a:gd name="T2" fmla="*/ 106 w 106"/>
                <a:gd name="T3" fmla="*/ 0 h 181"/>
                <a:gd name="T4" fmla="*/ 0 w 106"/>
                <a:gd name="T5" fmla="*/ 0 h 181"/>
                <a:gd name="T6" fmla="*/ 0 w 106"/>
                <a:gd name="T7" fmla="*/ 181 h 181"/>
                <a:gd name="T8" fmla="*/ 106 w 106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81"/>
                <a:gd name="T17" fmla="*/ 106 w 10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81">
                  <a:moveTo>
                    <a:pt x="106" y="18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6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485"/>
            <p:cNvSpPr>
              <a:spLocks/>
            </p:cNvSpPr>
            <p:nvPr/>
          </p:nvSpPr>
          <p:spPr bwMode="auto">
            <a:xfrm>
              <a:off x="3222" y="519"/>
              <a:ext cx="106" cy="181"/>
            </a:xfrm>
            <a:custGeom>
              <a:avLst/>
              <a:gdLst>
                <a:gd name="T0" fmla="*/ 106 w 106"/>
                <a:gd name="T1" fmla="*/ 181 h 181"/>
                <a:gd name="T2" fmla="*/ 106 w 106"/>
                <a:gd name="T3" fmla="*/ 0 h 181"/>
                <a:gd name="T4" fmla="*/ 0 w 106"/>
                <a:gd name="T5" fmla="*/ 0 h 181"/>
                <a:gd name="T6" fmla="*/ 0 w 106"/>
                <a:gd name="T7" fmla="*/ 181 h 181"/>
                <a:gd name="T8" fmla="*/ 106 w 106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81"/>
                <a:gd name="T17" fmla="*/ 106 w 10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81">
                  <a:moveTo>
                    <a:pt x="106" y="18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6" y="181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Rectangle 486"/>
            <p:cNvSpPr>
              <a:spLocks noChangeArrowheads="1"/>
            </p:cNvSpPr>
            <p:nvPr/>
          </p:nvSpPr>
          <p:spPr bwMode="auto">
            <a:xfrm>
              <a:off x="3235" y="578"/>
              <a:ext cx="8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84" name="Rectangle 487"/>
            <p:cNvSpPr>
              <a:spLocks noChangeArrowheads="1"/>
            </p:cNvSpPr>
            <p:nvPr/>
          </p:nvSpPr>
          <p:spPr bwMode="auto">
            <a:xfrm>
              <a:off x="3285" y="578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85" name="Freeform 488"/>
            <p:cNvSpPr>
              <a:spLocks/>
            </p:cNvSpPr>
            <p:nvPr/>
          </p:nvSpPr>
          <p:spPr bwMode="auto">
            <a:xfrm>
              <a:off x="3189" y="711"/>
              <a:ext cx="28" cy="26"/>
            </a:xfrm>
            <a:custGeom>
              <a:avLst/>
              <a:gdLst>
                <a:gd name="T0" fmla="*/ 0 w 28"/>
                <a:gd name="T1" fmla="*/ 0 h 26"/>
                <a:gd name="T2" fmla="*/ 2 w 28"/>
                <a:gd name="T3" fmla="*/ 26 h 26"/>
                <a:gd name="T4" fmla="*/ 28 w 28"/>
                <a:gd name="T5" fmla="*/ 13 h 26"/>
                <a:gd name="T6" fmla="*/ 2 w 28"/>
                <a:gd name="T7" fmla="*/ 0 h 26"/>
                <a:gd name="T8" fmla="*/ 0 w 2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6"/>
                <a:gd name="T17" fmla="*/ 28 w 2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6">
                  <a:moveTo>
                    <a:pt x="0" y="0"/>
                  </a:moveTo>
                  <a:lnTo>
                    <a:pt x="2" y="26"/>
                  </a:lnTo>
                  <a:lnTo>
                    <a:pt x="28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489"/>
            <p:cNvSpPr>
              <a:spLocks/>
            </p:cNvSpPr>
            <p:nvPr/>
          </p:nvSpPr>
          <p:spPr bwMode="auto">
            <a:xfrm>
              <a:off x="2260" y="611"/>
              <a:ext cx="938" cy="113"/>
            </a:xfrm>
            <a:custGeom>
              <a:avLst/>
              <a:gdLst>
                <a:gd name="T0" fmla="*/ 938 w 938"/>
                <a:gd name="T1" fmla="*/ 113 h 113"/>
                <a:gd name="T2" fmla="*/ 850 w 938"/>
                <a:gd name="T3" fmla="*/ 113 h 113"/>
                <a:gd name="T4" fmla="*/ 850 w 938"/>
                <a:gd name="T5" fmla="*/ 0 h 113"/>
                <a:gd name="T6" fmla="*/ 0 w 93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8"/>
                <a:gd name="T13" fmla="*/ 0 h 113"/>
                <a:gd name="T14" fmla="*/ 938 w 93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8" h="113">
                  <a:moveTo>
                    <a:pt x="938" y="113"/>
                  </a:moveTo>
                  <a:lnTo>
                    <a:pt x="850" y="113"/>
                  </a:lnTo>
                  <a:lnTo>
                    <a:pt x="850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490"/>
            <p:cNvSpPr>
              <a:spLocks/>
            </p:cNvSpPr>
            <p:nvPr/>
          </p:nvSpPr>
          <p:spPr bwMode="auto">
            <a:xfrm>
              <a:off x="3189" y="528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491"/>
            <p:cNvSpPr>
              <a:spLocks/>
            </p:cNvSpPr>
            <p:nvPr/>
          </p:nvSpPr>
          <p:spPr bwMode="auto">
            <a:xfrm>
              <a:off x="2260" y="428"/>
              <a:ext cx="938" cy="115"/>
            </a:xfrm>
            <a:custGeom>
              <a:avLst/>
              <a:gdLst>
                <a:gd name="T0" fmla="*/ 938 w 938"/>
                <a:gd name="T1" fmla="*/ 115 h 115"/>
                <a:gd name="T2" fmla="*/ 881 w 938"/>
                <a:gd name="T3" fmla="*/ 115 h 115"/>
                <a:gd name="T4" fmla="*/ 881 w 938"/>
                <a:gd name="T5" fmla="*/ 0 h 115"/>
                <a:gd name="T6" fmla="*/ 0 w 938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8"/>
                <a:gd name="T13" fmla="*/ 0 h 115"/>
                <a:gd name="T14" fmla="*/ 938 w 938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8" h="115">
                  <a:moveTo>
                    <a:pt x="938" y="115"/>
                  </a:moveTo>
                  <a:lnTo>
                    <a:pt x="881" y="115"/>
                  </a:lnTo>
                  <a:lnTo>
                    <a:pt x="88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492"/>
            <p:cNvSpPr>
              <a:spLocks/>
            </p:cNvSpPr>
            <p:nvPr/>
          </p:nvSpPr>
          <p:spPr bwMode="auto">
            <a:xfrm>
              <a:off x="4258" y="700"/>
              <a:ext cx="106" cy="183"/>
            </a:xfrm>
            <a:custGeom>
              <a:avLst/>
              <a:gdLst>
                <a:gd name="T0" fmla="*/ 104 w 106"/>
                <a:gd name="T1" fmla="*/ 181 h 183"/>
                <a:gd name="T2" fmla="*/ 106 w 106"/>
                <a:gd name="T3" fmla="*/ 0 h 183"/>
                <a:gd name="T4" fmla="*/ 0 w 106"/>
                <a:gd name="T5" fmla="*/ 0 h 183"/>
                <a:gd name="T6" fmla="*/ 0 w 106"/>
                <a:gd name="T7" fmla="*/ 183 h 183"/>
                <a:gd name="T8" fmla="*/ 106 w 106"/>
                <a:gd name="T9" fmla="*/ 183 h 183"/>
                <a:gd name="T10" fmla="*/ 104 w 106"/>
                <a:gd name="T11" fmla="*/ 181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183"/>
                <a:gd name="T20" fmla="*/ 106 w 106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183">
                  <a:moveTo>
                    <a:pt x="104" y="18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06" y="183"/>
                  </a:lnTo>
                  <a:lnTo>
                    <a:pt x="104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493"/>
            <p:cNvSpPr>
              <a:spLocks/>
            </p:cNvSpPr>
            <p:nvPr/>
          </p:nvSpPr>
          <p:spPr bwMode="auto">
            <a:xfrm>
              <a:off x="4258" y="700"/>
              <a:ext cx="106" cy="183"/>
            </a:xfrm>
            <a:custGeom>
              <a:avLst/>
              <a:gdLst>
                <a:gd name="T0" fmla="*/ 104 w 106"/>
                <a:gd name="T1" fmla="*/ 181 h 183"/>
                <a:gd name="T2" fmla="*/ 106 w 106"/>
                <a:gd name="T3" fmla="*/ 0 h 183"/>
                <a:gd name="T4" fmla="*/ 0 w 106"/>
                <a:gd name="T5" fmla="*/ 0 h 183"/>
                <a:gd name="T6" fmla="*/ 0 w 106"/>
                <a:gd name="T7" fmla="*/ 183 h 183"/>
                <a:gd name="T8" fmla="*/ 106 w 106"/>
                <a:gd name="T9" fmla="*/ 18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83"/>
                <a:gd name="T17" fmla="*/ 106 w 106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83">
                  <a:moveTo>
                    <a:pt x="104" y="18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06" y="183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494"/>
            <p:cNvSpPr>
              <a:spLocks/>
            </p:cNvSpPr>
            <p:nvPr/>
          </p:nvSpPr>
          <p:spPr bwMode="auto">
            <a:xfrm>
              <a:off x="4258" y="883"/>
              <a:ext cx="106" cy="2077"/>
            </a:xfrm>
            <a:custGeom>
              <a:avLst/>
              <a:gdLst>
                <a:gd name="T0" fmla="*/ 106 w 106"/>
                <a:gd name="T1" fmla="*/ 2077 h 2077"/>
                <a:gd name="T2" fmla="*/ 106 w 106"/>
                <a:gd name="T3" fmla="*/ 0 h 2077"/>
                <a:gd name="T4" fmla="*/ 0 w 106"/>
                <a:gd name="T5" fmla="*/ 0 h 2077"/>
                <a:gd name="T6" fmla="*/ 0 w 106"/>
                <a:gd name="T7" fmla="*/ 2077 h 2077"/>
                <a:gd name="T8" fmla="*/ 106 w 106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077"/>
                <a:gd name="T17" fmla="*/ 106 w 106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077">
                  <a:moveTo>
                    <a:pt x="106" y="2077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6" y="2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495"/>
            <p:cNvSpPr>
              <a:spLocks/>
            </p:cNvSpPr>
            <p:nvPr/>
          </p:nvSpPr>
          <p:spPr bwMode="auto">
            <a:xfrm>
              <a:off x="4258" y="883"/>
              <a:ext cx="106" cy="2077"/>
            </a:xfrm>
            <a:custGeom>
              <a:avLst/>
              <a:gdLst>
                <a:gd name="T0" fmla="*/ 106 w 106"/>
                <a:gd name="T1" fmla="*/ 2077 h 2077"/>
                <a:gd name="T2" fmla="*/ 106 w 106"/>
                <a:gd name="T3" fmla="*/ 0 h 2077"/>
                <a:gd name="T4" fmla="*/ 0 w 106"/>
                <a:gd name="T5" fmla="*/ 0 h 2077"/>
                <a:gd name="T6" fmla="*/ 0 w 106"/>
                <a:gd name="T7" fmla="*/ 2077 h 2077"/>
                <a:gd name="T8" fmla="*/ 106 w 106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077"/>
                <a:gd name="T17" fmla="*/ 106 w 106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077">
                  <a:moveTo>
                    <a:pt x="106" y="2077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6" y="207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Rectangle 496"/>
            <p:cNvSpPr>
              <a:spLocks noChangeArrowheads="1"/>
            </p:cNvSpPr>
            <p:nvPr/>
          </p:nvSpPr>
          <p:spPr bwMode="auto">
            <a:xfrm>
              <a:off x="4271" y="759"/>
              <a:ext cx="8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94" name="Rectangle 497"/>
            <p:cNvSpPr>
              <a:spLocks noChangeArrowheads="1"/>
            </p:cNvSpPr>
            <p:nvPr/>
          </p:nvSpPr>
          <p:spPr bwMode="auto">
            <a:xfrm>
              <a:off x="4321" y="759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95" name="Freeform 498"/>
            <p:cNvSpPr>
              <a:spLocks/>
            </p:cNvSpPr>
            <p:nvPr/>
          </p:nvSpPr>
          <p:spPr bwMode="auto">
            <a:xfrm>
              <a:off x="2122" y="995"/>
              <a:ext cx="26" cy="28"/>
            </a:xfrm>
            <a:custGeom>
              <a:avLst/>
              <a:gdLst>
                <a:gd name="T0" fmla="*/ 0 w 26"/>
                <a:gd name="T1" fmla="*/ 0 h 28"/>
                <a:gd name="T2" fmla="*/ 0 w 26"/>
                <a:gd name="T3" fmla="*/ 28 h 28"/>
                <a:gd name="T4" fmla="*/ 26 w 26"/>
                <a:gd name="T5" fmla="*/ 15 h 28"/>
                <a:gd name="T6" fmla="*/ 0 w 26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8"/>
                <a:gd name="T14" fmla="*/ 26 w 26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8">
                  <a:moveTo>
                    <a:pt x="0" y="0"/>
                  </a:moveTo>
                  <a:lnTo>
                    <a:pt x="0" y="28"/>
                  </a:lnTo>
                  <a:lnTo>
                    <a:pt x="26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499"/>
            <p:cNvSpPr>
              <a:spLocks/>
            </p:cNvSpPr>
            <p:nvPr/>
          </p:nvSpPr>
          <p:spPr bwMode="auto">
            <a:xfrm flipH="1">
              <a:off x="2944" y="3370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Line 500"/>
            <p:cNvSpPr>
              <a:spLocks noChangeShapeType="1"/>
            </p:cNvSpPr>
            <p:nvPr/>
          </p:nvSpPr>
          <p:spPr bwMode="auto">
            <a:xfrm>
              <a:off x="2273" y="3511"/>
              <a:ext cx="497" cy="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501"/>
            <p:cNvSpPr>
              <a:spLocks/>
            </p:cNvSpPr>
            <p:nvPr/>
          </p:nvSpPr>
          <p:spPr bwMode="auto">
            <a:xfrm>
              <a:off x="3189" y="1839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Line 502"/>
            <p:cNvSpPr>
              <a:spLocks noChangeShapeType="1"/>
            </p:cNvSpPr>
            <p:nvPr/>
          </p:nvSpPr>
          <p:spPr bwMode="auto">
            <a:xfrm flipH="1">
              <a:off x="3328" y="1852"/>
              <a:ext cx="6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503"/>
            <p:cNvSpPr>
              <a:spLocks noChangeShapeType="1"/>
            </p:cNvSpPr>
            <p:nvPr/>
          </p:nvSpPr>
          <p:spPr bwMode="auto">
            <a:xfrm flipH="1">
              <a:off x="2979" y="1852"/>
              <a:ext cx="219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505"/>
            <p:cNvSpPr>
              <a:spLocks noChangeShapeType="1"/>
            </p:cNvSpPr>
            <p:nvPr/>
          </p:nvSpPr>
          <p:spPr bwMode="auto">
            <a:xfrm flipH="1">
              <a:off x="3328" y="2155"/>
              <a:ext cx="179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507"/>
            <p:cNvSpPr>
              <a:spLocks/>
            </p:cNvSpPr>
            <p:nvPr/>
          </p:nvSpPr>
          <p:spPr bwMode="auto">
            <a:xfrm>
              <a:off x="4225" y="711"/>
              <a:ext cx="28" cy="26"/>
            </a:xfrm>
            <a:custGeom>
              <a:avLst/>
              <a:gdLst>
                <a:gd name="T0" fmla="*/ 0 w 28"/>
                <a:gd name="T1" fmla="*/ 0 h 26"/>
                <a:gd name="T2" fmla="*/ 2 w 28"/>
                <a:gd name="T3" fmla="*/ 26 h 26"/>
                <a:gd name="T4" fmla="*/ 28 w 28"/>
                <a:gd name="T5" fmla="*/ 13 h 26"/>
                <a:gd name="T6" fmla="*/ 2 w 28"/>
                <a:gd name="T7" fmla="*/ 0 h 26"/>
                <a:gd name="T8" fmla="*/ 0 w 2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6"/>
                <a:gd name="T17" fmla="*/ 28 w 2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6">
                  <a:moveTo>
                    <a:pt x="0" y="0"/>
                  </a:moveTo>
                  <a:lnTo>
                    <a:pt x="2" y="26"/>
                  </a:lnTo>
                  <a:lnTo>
                    <a:pt x="28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508"/>
            <p:cNvSpPr>
              <a:spLocks/>
            </p:cNvSpPr>
            <p:nvPr/>
          </p:nvSpPr>
          <p:spPr bwMode="auto">
            <a:xfrm>
              <a:off x="3328" y="558"/>
              <a:ext cx="906" cy="166"/>
            </a:xfrm>
            <a:custGeom>
              <a:avLst/>
              <a:gdLst>
                <a:gd name="T0" fmla="*/ 906 w 906"/>
                <a:gd name="T1" fmla="*/ 113 h 113"/>
                <a:gd name="T2" fmla="*/ 849 w 906"/>
                <a:gd name="T3" fmla="*/ 113 h 113"/>
                <a:gd name="T4" fmla="*/ 849 w 906"/>
                <a:gd name="T5" fmla="*/ 0 h 113"/>
                <a:gd name="T6" fmla="*/ 0 w 906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6"/>
                <a:gd name="T13" fmla="*/ 0 h 113"/>
                <a:gd name="T14" fmla="*/ 906 w 906"/>
                <a:gd name="T15" fmla="*/ 113 h 113"/>
                <a:gd name="connsiteX0" fmla="*/ 10000 w 10000"/>
                <a:gd name="connsiteY0" fmla="*/ 14710 h 14710"/>
                <a:gd name="connsiteX1" fmla="*/ 9371 w 10000"/>
                <a:gd name="connsiteY1" fmla="*/ 14710 h 14710"/>
                <a:gd name="connsiteX2" fmla="*/ 9371 w 10000"/>
                <a:gd name="connsiteY2" fmla="*/ 0 h 14710"/>
                <a:gd name="connsiteX3" fmla="*/ 0 w 10000"/>
                <a:gd name="connsiteY3" fmla="*/ 4710 h 14710"/>
                <a:gd name="connsiteX0" fmla="*/ 10000 w 10000"/>
                <a:gd name="connsiteY0" fmla="*/ 14710 h 14710"/>
                <a:gd name="connsiteX1" fmla="*/ 9371 w 10000"/>
                <a:gd name="connsiteY1" fmla="*/ 14710 h 14710"/>
                <a:gd name="connsiteX2" fmla="*/ 9371 w 10000"/>
                <a:gd name="connsiteY2" fmla="*/ 0 h 14710"/>
                <a:gd name="connsiteX3" fmla="*/ 0 w 10000"/>
                <a:gd name="connsiteY3" fmla="*/ 386 h 1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4710">
                  <a:moveTo>
                    <a:pt x="10000" y="14710"/>
                  </a:moveTo>
                  <a:lnTo>
                    <a:pt x="9371" y="14710"/>
                  </a:lnTo>
                  <a:lnTo>
                    <a:pt x="9371" y="0"/>
                  </a:lnTo>
                  <a:cubicBezTo>
                    <a:pt x="6247" y="0"/>
                    <a:pt x="3124" y="386"/>
                    <a:pt x="0" y="386"/>
                  </a:cubicBezTo>
                </a:path>
              </a:pathLst>
            </a:custGeom>
            <a:noFill/>
            <a:ln w="1746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Freeform 509"/>
            <p:cNvSpPr>
              <a:spLocks/>
            </p:cNvSpPr>
            <p:nvPr/>
          </p:nvSpPr>
          <p:spPr bwMode="auto">
            <a:xfrm>
              <a:off x="4225" y="1839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Line 510"/>
            <p:cNvSpPr>
              <a:spLocks noChangeShapeType="1"/>
            </p:cNvSpPr>
            <p:nvPr/>
          </p:nvSpPr>
          <p:spPr bwMode="auto">
            <a:xfrm flipH="1">
              <a:off x="4364" y="1852"/>
              <a:ext cx="120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511"/>
            <p:cNvSpPr>
              <a:spLocks noChangeShapeType="1"/>
            </p:cNvSpPr>
            <p:nvPr/>
          </p:nvSpPr>
          <p:spPr bwMode="auto">
            <a:xfrm flipH="1">
              <a:off x="4135" y="1852"/>
              <a:ext cx="94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512"/>
            <p:cNvSpPr>
              <a:spLocks/>
            </p:cNvSpPr>
            <p:nvPr/>
          </p:nvSpPr>
          <p:spPr bwMode="auto">
            <a:xfrm>
              <a:off x="4233" y="2320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Freeform 513"/>
            <p:cNvSpPr>
              <a:spLocks/>
            </p:cNvSpPr>
            <p:nvPr/>
          </p:nvSpPr>
          <p:spPr bwMode="auto">
            <a:xfrm>
              <a:off x="4364" y="2094"/>
              <a:ext cx="120" cy="238"/>
            </a:xfrm>
            <a:custGeom>
              <a:avLst/>
              <a:gdLst>
                <a:gd name="T0" fmla="*/ 120 w 120"/>
                <a:gd name="T1" fmla="*/ 0 h 238"/>
                <a:gd name="T2" fmla="*/ 59 w 120"/>
                <a:gd name="T3" fmla="*/ 0 h 238"/>
                <a:gd name="T4" fmla="*/ 59 w 120"/>
                <a:gd name="T5" fmla="*/ 238 h 238"/>
                <a:gd name="T6" fmla="*/ 0 w 120"/>
                <a:gd name="T7" fmla="*/ 238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"/>
                <a:gd name="T13" fmla="*/ 0 h 238"/>
                <a:gd name="T14" fmla="*/ 120 w 120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" h="238">
                  <a:moveTo>
                    <a:pt x="120" y="0"/>
                  </a:moveTo>
                  <a:lnTo>
                    <a:pt x="59" y="0"/>
                  </a:lnTo>
                  <a:lnTo>
                    <a:pt x="59" y="238"/>
                  </a:lnTo>
                  <a:lnTo>
                    <a:pt x="0" y="23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Freeform 514"/>
            <p:cNvSpPr>
              <a:spLocks/>
            </p:cNvSpPr>
            <p:nvPr/>
          </p:nvSpPr>
          <p:spPr bwMode="auto">
            <a:xfrm>
              <a:off x="3389" y="1854"/>
              <a:ext cx="94" cy="478"/>
            </a:xfrm>
            <a:custGeom>
              <a:avLst/>
              <a:gdLst>
                <a:gd name="T0" fmla="*/ 840 w 840"/>
                <a:gd name="T1" fmla="*/ 476 h 478"/>
                <a:gd name="T2" fmla="*/ 0 w 840"/>
                <a:gd name="T3" fmla="*/ 478 h 478"/>
                <a:gd name="T4" fmla="*/ 0 w 840"/>
                <a:gd name="T5" fmla="*/ 0 h 478"/>
                <a:gd name="T6" fmla="*/ 0 60000 65536"/>
                <a:gd name="T7" fmla="*/ 0 60000 65536"/>
                <a:gd name="T8" fmla="*/ 0 60000 65536"/>
                <a:gd name="T9" fmla="*/ 0 w 840"/>
                <a:gd name="T10" fmla="*/ 0 h 478"/>
                <a:gd name="T11" fmla="*/ 840 w 840"/>
                <a:gd name="T12" fmla="*/ 478 h 478"/>
                <a:gd name="connsiteX0" fmla="*/ 1332 w 1332"/>
                <a:gd name="connsiteY0" fmla="*/ 10020 h 10020"/>
                <a:gd name="connsiteX1" fmla="*/ 0 w 1332"/>
                <a:gd name="connsiteY1" fmla="*/ 10000 h 10020"/>
                <a:gd name="connsiteX2" fmla="*/ 0 w 1332"/>
                <a:gd name="connsiteY2" fmla="*/ 0 h 10020"/>
                <a:gd name="connsiteX0" fmla="*/ 8382 w 8382"/>
                <a:gd name="connsiteY0" fmla="*/ 9938 h 9980"/>
                <a:gd name="connsiteX1" fmla="*/ 0 w 8382"/>
                <a:gd name="connsiteY1" fmla="*/ 9980 h 9980"/>
                <a:gd name="connsiteX2" fmla="*/ 0 w 8382"/>
                <a:gd name="connsiteY2" fmla="*/ 0 h 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" h="9980">
                  <a:moveTo>
                    <a:pt x="8382" y="9938"/>
                  </a:moveTo>
                  <a:lnTo>
                    <a:pt x="0" y="998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Freeform 515"/>
            <p:cNvSpPr>
              <a:spLocks/>
            </p:cNvSpPr>
            <p:nvPr/>
          </p:nvSpPr>
          <p:spPr bwMode="auto">
            <a:xfrm>
              <a:off x="4227" y="2893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Line 516"/>
            <p:cNvSpPr>
              <a:spLocks noChangeShapeType="1"/>
            </p:cNvSpPr>
            <p:nvPr/>
          </p:nvSpPr>
          <p:spPr bwMode="auto">
            <a:xfrm>
              <a:off x="3330" y="2906"/>
              <a:ext cx="906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Rectangle 522"/>
            <p:cNvSpPr>
              <a:spLocks noChangeArrowheads="1"/>
            </p:cNvSpPr>
            <p:nvPr/>
          </p:nvSpPr>
          <p:spPr bwMode="auto">
            <a:xfrm>
              <a:off x="-6" y="86"/>
              <a:ext cx="242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 err="1" smtClean="0">
                  <a:solidFill>
                    <a:srgbClr val="EB7500"/>
                  </a:solidFill>
                </a:rPr>
                <a:t>PCBranch</a:t>
              </a:r>
              <a:endParaRPr lang="en-US" altLang="zh-CN" sz="700" dirty="0" smtClean="0">
                <a:solidFill>
                  <a:srgbClr val="EB7500"/>
                </a:solidFill>
              </a:endParaRPr>
            </a:p>
          </p:txBody>
        </p:sp>
        <p:sp>
          <p:nvSpPr>
            <p:cNvPr id="124" name="Rectangle 527"/>
            <p:cNvSpPr>
              <a:spLocks noChangeArrowheads="1"/>
            </p:cNvSpPr>
            <p:nvPr/>
          </p:nvSpPr>
          <p:spPr bwMode="auto">
            <a:xfrm>
              <a:off x="2138" y="247"/>
              <a:ext cx="3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I</a:t>
              </a:r>
              <a:endParaRPr lang="en-US" altLang="zh-CN" dirty="0"/>
            </a:p>
          </p:txBody>
        </p:sp>
        <p:sp>
          <p:nvSpPr>
            <p:cNvPr id="125" name="Rectangle 528"/>
            <p:cNvSpPr>
              <a:spLocks noChangeArrowheads="1"/>
            </p:cNvSpPr>
            <p:nvPr/>
          </p:nvSpPr>
          <p:spPr bwMode="auto">
            <a:xfrm>
              <a:off x="2153" y="247"/>
              <a:ext cx="6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D</a:t>
              </a:r>
              <a:endParaRPr lang="en-US" altLang="zh-CN" dirty="0"/>
            </a:p>
          </p:txBody>
        </p:sp>
        <p:sp>
          <p:nvSpPr>
            <p:cNvPr id="126" name="Rectangle 529"/>
            <p:cNvSpPr>
              <a:spLocks noChangeArrowheads="1"/>
            </p:cNvSpPr>
            <p:nvPr/>
          </p:nvSpPr>
          <p:spPr bwMode="auto">
            <a:xfrm>
              <a:off x="2190" y="247"/>
              <a:ext cx="3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/</a:t>
              </a:r>
              <a:endParaRPr lang="en-US" altLang="zh-CN"/>
            </a:p>
          </p:txBody>
        </p:sp>
        <p:sp>
          <p:nvSpPr>
            <p:cNvPr id="127" name="Rectangle 530"/>
            <p:cNvSpPr>
              <a:spLocks noChangeArrowheads="1"/>
            </p:cNvSpPr>
            <p:nvPr/>
          </p:nvSpPr>
          <p:spPr bwMode="auto">
            <a:xfrm>
              <a:off x="2205" y="247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28" name="Rectangle 531"/>
            <p:cNvSpPr>
              <a:spLocks noChangeArrowheads="1"/>
            </p:cNvSpPr>
            <p:nvPr/>
          </p:nvSpPr>
          <p:spPr bwMode="auto">
            <a:xfrm>
              <a:off x="2242" y="247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29" name="Rectangle 532"/>
            <p:cNvSpPr>
              <a:spLocks noChangeArrowheads="1"/>
            </p:cNvSpPr>
            <p:nvPr/>
          </p:nvSpPr>
          <p:spPr bwMode="auto">
            <a:xfrm>
              <a:off x="3171" y="428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30" name="Rectangle 533"/>
            <p:cNvSpPr>
              <a:spLocks noChangeArrowheads="1"/>
            </p:cNvSpPr>
            <p:nvPr/>
          </p:nvSpPr>
          <p:spPr bwMode="auto">
            <a:xfrm>
              <a:off x="3206" y="428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31" name="Rectangle 534"/>
            <p:cNvSpPr>
              <a:spLocks noChangeArrowheads="1"/>
            </p:cNvSpPr>
            <p:nvPr/>
          </p:nvSpPr>
          <p:spPr bwMode="auto">
            <a:xfrm>
              <a:off x="3243" y="428"/>
              <a:ext cx="3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/</a:t>
              </a:r>
              <a:endParaRPr lang="en-US" altLang="zh-CN"/>
            </a:p>
          </p:txBody>
        </p:sp>
        <p:sp>
          <p:nvSpPr>
            <p:cNvPr id="132" name="Rectangle 535"/>
            <p:cNvSpPr>
              <a:spLocks noChangeArrowheads="1"/>
            </p:cNvSpPr>
            <p:nvPr/>
          </p:nvSpPr>
          <p:spPr bwMode="auto">
            <a:xfrm>
              <a:off x="3259" y="428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133" name="Rectangle 536"/>
            <p:cNvSpPr>
              <a:spLocks noChangeArrowheads="1"/>
            </p:cNvSpPr>
            <p:nvPr/>
          </p:nvSpPr>
          <p:spPr bwMode="auto">
            <a:xfrm>
              <a:off x="3302" y="428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34" name="Rectangle 537"/>
            <p:cNvSpPr>
              <a:spLocks noChangeArrowheads="1"/>
            </p:cNvSpPr>
            <p:nvPr/>
          </p:nvSpPr>
          <p:spPr bwMode="auto">
            <a:xfrm>
              <a:off x="3339" y="428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135" name="Rectangle 538"/>
            <p:cNvSpPr>
              <a:spLocks noChangeArrowheads="1"/>
            </p:cNvSpPr>
            <p:nvPr/>
          </p:nvSpPr>
          <p:spPr bwMode="auto">
            <a:xfrm>
              <a:off x="4199" y="609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136" name="Rectangle 539"/>
            <p:cNvSpPr>
              <a:spLocks noChangeArrowheads="1"/>
            </p:cNvSpPr>
            <p:nvPr/>
          </p:nvSpPr>
          <p:spPr bwMode="auto">
            <a:xfrm>
              <a:off x="4242" y="609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37" name="Rectangle 540"/>
            <p:cNvSpPr>
              <a:spLocks noChangeArrowheads="1"/>
            </p:cNvSpPr>
            <p:nvPr/>
          </p:nvSpPr>
          <p:spPr bwMode="auto">
            <a:xfrm>
              <a:off x="4279" y="609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138" name="Rectangle 541"/>
            <p:cNvSpPr>
              <a:spLocks noChangeArrowheads="1"/>
            </p:cNvSpPr>
            <p:nvPr/>
          </p:nvSpPr>
          <p:spPr bwMode="auto">
            <a:xfrm>
              <a:off x="4323" y="609"/>
              <a:ext cx="3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/</a:t>
              </a:r>
              <a:endParaRPr lang="en-US" altLang="zh-CN"/>
            </a:p>
          </p:txBody>
        </p:sp>
        <p:sp>
          <p:nvSpPr>
            <p:cNvPr id="139" name="Rectangle 542"/>
            <p:cNvSpPr>
              <a:spLocks noChangeArrowheads="1"/>
            </p:cNvSpPr>
            <p:nvPr/>
          </p:nvSpPr>
          <p:spPr bwMode="auto">
            <a:xfrm>
              <a:off x="4338" y="609"/>
              <a:ext cx="8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140" name="Rectangle 543"/>
            <p:cNvSpPr>
              <a:spLocks noChangeArrowheads="1"/>
            </p:cNvSpPr>
            <p:nvPr/>
          </p:nvSpPr>
          <p:spPr bwMode="auto">
            <a:xfrm>
              <a:off x="4388" y="609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141" name="Freeform 544"/>
            <p:cNvSpPr>
              <a:spLocks/>
            </p:cNvSpPr>
            <p:nvPr/>
          </p:nvSpPr>
          <p:spPr bwMode="auto">
            <a:xfrm>
              <a:off x="607" y="998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" name="Line 545"/>
            <p:cNvSpPr>
              <a:spLocks noChangeShapeType="1"/>
            </p:cNvSpPr>
            <p:nvPr/>
          </p:nvSpPr>
          <p:spPr bwMode="auto">
            <a:xfrm flipH="1">
              <a:off x="751" y="1008"/>
              <a:ext cx="1378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546"/>
            <p:cNvSpPr>
              <a:spLocks noChangeShapeType="1"/>
            </p:cNvSpPr>
            <p:nvPr/>
          </p:nvSpPr>
          <p:spPr bwMode="auto">
            <a:xfrm flipH="1">
              <a:off x="339" y="1011"/>
              <a:ext cx="27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547"/>
            <p:cNvSpPr>
              <a:spLocks/>
            </p:cNvSpPr>
            <p:nvPr/>
          </p:nvSpPr>
          <p:spPr bwMode="auto">
            <a:xfrm>
              <a:off x="174" y="297"/>
              <a:ext cx="26" cy="26"/>
            </a:xfrm>
            <a:custGeom>
              <a:avLst/>
              <a:gdLst>
                <a:gd name="T0" fmla="*/ 0 w 26"/>
                <a:gd name="T1" fmla="*/ 0 h 26"/>
                <a:gd name="T2" fmla="*/ 0 w 26"/>
                <a:gd name="T3" fmla="*/ 26 h 26"/>
                <a:gd name="T4" fmla="*/ 26 w 26"/>
                <a:gd name="T5" fmla="*/ 13 h 26"/>
                <a:gd name="T6" fmla="*/ 0 w 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0" y="0"/>
                  </a:moveTo>
                  <a:lnTo>
                    <a:pt x="0" y="26"/>
                  </a:lnTo>
                  <a:lnTo>
                    <a:pt x="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5" name="Freeform 548"/>
            <p:cNvSpPr>
              <a:spLocks/>
            </p:cNvSpPr>
            <p:nvPr/>
          </p:nvSpPr>
          <p:spPr bwMode="auto">
            <a:xfrm>
              <a:off x="174" y="539"/>
              <a:ext cx="26" cy="26"/>
            </a:xfrm>
            <a:custGeom>
              <a:avLst/>
              <a:gdLst>
                <a:gd name="T0" fmla="*/ 0 w 26"/>
                <a:gd name="T1" fmla="*/ 0 h 26"/>
                <a:gd name="T2" fmla="*/ 0 w 26"/>
                <a:gd name="T3" fmla="*/ 26 h 26"/>
                <a:gd name="T4" fmla="*/ 26 w 26"/>
                <a:gd name="T5" fmla="*/ 13 h 26"/>
                <a:gd name="T6" fmla="*/ 0 w 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0" y="0"/>
                  </a:moveTo>
                  <a:lnTo>
                    <a:pt x="0" y="26"/>
                  </a:lnTo>
                  <a:lnTo>
                    <a:pt x="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6" name="Freeform 549"/>
            <p:cNvSpPr>
              <a:spLocks/>
            </p:cNvSpPr>
            <p:nvPr/>
          </p:nvSpPr>
          <p:spPr bwMode="auto">
            <a:xfrm>
              <a:off x="205" y="260"/>
              <a:ext cx="102" cy="342"/>
            </a:xfrm>
            <a:custGeom>
              <a:avLst/>
              <a:gdLst>
                <a:gd name="T0" fmla="*/ 0 w 102"/>
                <a:gd name="T1" fmla="*/ 50 h 342"/>
                <a:gd name="T2" fmla="*/ 2 w 102"/>
                <a:gd name="T3" fmla="*/ 43 h 342"/>
                <a:gd name="T4" fmla="*/ 4 w 102"/>
                <a:gd name="T5" fmla="*/ 34 h 342"/>
                <a:gd name="T6" fmla="*/ 6 w 102"/>
                <a:gd name="T7" fmla="*/ 28 h 342"/>
                <a:gd name="T8" fmla="*/ 10 w 102"/>
                <a:gd name="T9" fmla="*/ 21 h 342"/>
                <a:gd name="T10" fmla="*/ 15 w 102"/>
                <a:gd name="T11" fmla="*/ 15 h 342"/>
                <a:gd name="T12" fmla="*/ 21 w 102"/>
                <a:gd name="T13" fmla="*/ 10 h 342"/>
                <a:gd name="T14" fmla="*/ 28 w 102"/>
                <a:gd name="T15" fmla="*/ 6 h 342"/>
                <a:gd name="T16" fmla="*/ 34 w 102"/>
                <a:gd name="T17" fmla="*/ 2 h 342"/>
                <a:gd name="T18" fmla="*/ 43 w 102"/>
                <a:gd name="T19" fmla="*/ 2 h 342"/>
                <a:gd name="T20" fmla="*/ 52 w 102"/>
                <a:gd name="T21" fmla="*/ 0 h 342"/>
                <a:gd name="T22" fmla="*/ 58 w 102"/>
                <a:gd name="T23" fmla="*/ 2 h 342"/>
                <a:gd name="T24" fmla="*/ 67 w 102"/>
                <a:gd name="T25" fmla="*/ 2 h 342"/>
                <a:gd name="T26" fmla="*/ 74 w 102"/>
                <a:gd name="T27" fmla="*/ 6 h 342"/>
                <a:gd name="T28" fmla="*/ 80 w 102"/>
                <a:gd name="T29" fmla="*/ 10 h 342"/>
                <a:gd name="T30" fmla="*/ 87 w 102"/>
                <a:gd name="T31" fmla="*/ 15 h 342"/>
                <a:gd name="T32" fmla="*/ 91 w 102"/>
                <a:gd name="T33" fmla="*/ 21 h 342"/>
                <a:gd name="T34" fmla="*/ 96 w 102"/>
                <a:gd name="T35" fmla="*/ 28 h 342"/>
                <a:gd name="T36" fmla="*/ 98 w 102"/>
                <a:gd name="T37" fmla="*/ 34 h 342"/>
                <a:gd name="T38" fmla="*/ 100 w 102"/>
                <a:gd name="T39" fmla="*/ 43 h 342"/>
                <a:gd name="T40" fmla="*/ 102 w 102"/>
                <a:gd name="T41" fmla="*/ 50 h 342"/>
                <a:gd name="T42" fmla="*/ 102 w 102"/>
                <a:gd name="T43" fmla="*/ 292 h 342"/>
                <a:gd name="T44" fmla="*/ 100 w 102"/>
                <a:gd name="T45" fmla="*/ 301 h 342"/>
                <a:gd name="T46" fmla="*/ 98 w 102"/>
                <a:gd name="T47" fmla="*/ 307 h 342"/>
                <a:gd name="T48" fmla="*/ 96 w 102"/>
                <a:gd name="T49" fmla="*/ 316 h 342"/>
                <a:gd name="T50" fmla="*/ 91 w 102"/>
                <a:gd name="T51" fmla="*/ 322 h 342"/>
                <a:gd name="T52" fmla="*/ 87 w 102"/>
                <a:gd name="T53" fmla="*/ 327 h 342"/>
                <a:gd name="T54" fmla="*/ 80 w 102"/>
                <a:gd name="T55" fmla="*/ 333 h 342"/>
                <a:gd name="T56" fmla="*/ 74 w 102"/>
                <a:gd name="T57" fmla="*/ 336 h 342"/>
                <a:gd name="T58" fmla="*/ 67 w 102"/>
                <a:gd name="T59" fmla="*/ 340 h 342"/>
                <a:gd name="T60" fmla="*/ 58 w 102"/>
                <a:gd name="T61" fmla="*/ 342 h 342"/>
                <a:gd name="T62" fmla="*/ 52 w 102"/>
                <a:gd name="T63" fmla="*/ 342 h 342"/>
                <a:gd name="T64" fmla="*/ 43 w 102"/>
                <a:gd name="T65" fmla="*/ 342 h 342"/>
                <a:gd name="T66" fmla="*/ 34 w 102"/>
                <a:gd name="T67" fmla="*/ 340 h 342"/>
                <a:gd name="T68" fmla="*/ 28 w 102"/>
                <a:gd name="T69" fmla="*/ 336 h 342"/>
                <a:gd name="T70" fmla="*/ 21 w 102"/>
                <a:gd name="T71" fmla="*/ 333 h 342"/>
                <a:gd name="T72" fmla="*/ 15 w 102"/>
                <a:gd name="T73" fmla="*/ 327 h 342"/>
                <a:gd name="T74" fmla="*/ 10 w 102"/>
                <a:gd name="T75" fmla="*/ 322 h 342"/>
                <a:gd name="T76" fmla="*/ 6 w 102"/>
                <a:gd name="T77" fmla="*/ 316 h 342"/>
                <a:gd name="T78" fmla="*/ 4 w 102"/>
                <a:gd name="T79" fmla="*/ 307 h 342"/>
                <a:gd name="T80" fmla="*/ 2 w 102"/>
                <a:gd name="T81" fmla="*/ 301 h 342"/>
                <a:gd name="T82" fmla="*/ 0 w 102"/>
                <a:gd name="T83" fmla="*/ 292 h 342"/>
                <a:gd name="T84" fmla="*/ 0 w 102"/>
                <a:gd name="T85" fmla="*/ 50 h 3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2"/>
                <a:gd name="T130" fmla="*/ 0 h 342"/>
                <a:gd name="T131" fmla="*/ 102 w 102"/>
                <a:gd name="T132" fmla="*/ 342 h 3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2" h="342">
                  <a:moveTo>
                    <a:pt x="0" y="50"/>
                  </a:moveTo>
                  <a:lnTo>
                    <a:pt x="2" y="43"/>
                  </a:lnTo>
                  <a:lnTo>
                    <a:pt x="4" y="34"/>
                  </a:lnTo>
                  <a:lnTo>
                    <a:pt x="6" y="28"/>
                  </a:lnTo>
                  <a:lnTo>
                    <a:pt x="10" y="21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8" y="6"/>
                  </a:lnTo>
                  <a:lnTo>
                    <a:pt x="34" y="2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67" y="2"/>
                  </a:lnTo>
                  <a:lnTo>
                    <a:pt x="74" y="6"/>
                  </a:lnTo>
                  <a:lnTo>
                    <a:pt x="80" y="10"/>
                  </a:lnTo>
                  <a:lnTo>
                    <a:pt x="87" y="15"/>
                  </a:lnTo>
                  <a:lnTo>
                    <a:pt x="91" y="21"/>
                  </a:lnTo>
                  <a:lnTo>
                    <a:pt x="96" y="28"/>
                  </a:lnTo>
                  <a:lnTo>
                    <a:pt x="98" y="34"/>
                  </a:lnTo>
                  <a:lnTo>
                    <a:pt x="100" y="43"/>
                  </a:lnTo>
                  <a:lnTo>
                    <a:pt x="102" y="50"/>
                  </a:lnTo>
                  <a:lnTo>
                    <a:pt x="102" y="292"/>
                  </a:lnTo>
                  <a:lnTo>
                    <a:pt x="100" y="301"/>
                  </a:lnTo>
                  <a:lnTo>
                    <a:pt x="98" y="307"/>
                  </a:lnTo>
                  <a:lnTo>
                    <a:pt x="96" y="316"/>
                  </a:lnTo>
                  <a:lnTo>
                    <a:pt x="91" y="322"/>
                  </a:lnTo>
                  <a:lnTo>
                    <a:pt x="87" y="327"/>
                  </a:lnTo>
                  <a:lnTo>
                    <a:pt x="80" y="333"/>
                  </a:lnTo>
                  <a:lnTo>
                    <a:pt x="74" y="336"/>
                  </a:lnTo>
                  <a:lnTo>
                    <a:pt x="67" y="340"/>
                  </a:lnTo>
                  <a:lnTo>
                    <a:pt x="58" y="342"/>
                  </a:lnTo>
                  <a:lnTo>
                    <a:pt x="52" y="342"/>
                  </a:lnTo>
                  <a:lnTo>
                    <a:pt x="43" y="342"/>
                  </a:lnTo>
                  <a:lnTo>
                    <a:pt x="34" y="340"/>
                  </a:lnTo>
                  <a:lnTo>
                    <a:pt x="28" y="336"/>
                  </a:lnTo>
                  <a:lnTo>
                    <a:pt x="21" y="333"/>
                  </a:lnTo>
                  <a:lnTo>
                    <a:pt x="15" y="327"/>
                  </a:lnTo>
                  <a:lnTo>
                    <a:pt x="10" y="322"/>
                  </a:lnTo>
                  <a:lnTo>
                    <a:pt x="6" y="316"/>
                  </a:lnTo>
                  <a:lnTo>
                    <a:pt x="4" y="307"/>
                  </a:lnTo>
                  <a:lnTo>
                    <a:pt x="2" y="301"/>
                  </a:lnTo>
                  <a:lnTo>
                    <a:pt x="0" y="292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Freeform 550"/>
            <p:cNvSpPr>
              <a:spLocks/>
            </p:cNvSpPr>
            <p:nvPr/>
          </p:nvSpPr>
          <p:spPr bwMode="auto">
            <a:xfrm>
              <a:off x="197" y="260"/>
              <a:ext cx="102" cy="342"/>
            </a:xfrm>
            <a:custGeom>
              <a:avLst/>
              <a:gdLst>
                <a:gd name="T0" fmla="*/ 0 w 102"/>
                <a:gd name="T1" fmla="*/ 50 h 342"/>
                <a:gd name="T2" fmla="*/ 2 w 102"/>
                <a:gd name="T3" fmla="*/ 43 h 342"/>
                <a:gd name="T4" fmla="*/ 4 w 102"/>
                <a:gd name="T5" fmla="*/ 34 h 342"/>
                <a:gd name="T6" fmla="*/ 6 w 102"/>
                <a:gd name="T7" fmla="*/ 28 h 342"/>
                <a:gd name="T8" fmla="*/ 10 w 102"/>
                <a:gd name="T9" fmla="*/ 21 h 342"/>
                <a:gd name="T10" fmla="*/ 15 w 102"/>
                <a:gd name="T11" fmla="*/ 15 h 342"/>
                <a:gd name="T12" fmla="*/ 21 w 102"/>
                <a:gd name="T13" fmla="*/ 10 h 342"/>
                <a:gd name="T14" fmla="*/ 28 w 102"/>
                <a:gd name="T15" fmla="*/ 6 h 342"/>
                <a:gd name="T16" fmla="*/ 34 w 102"/>
                <a:gd name="T17" fmla="*/ 2 h 342"/>
                <a:gd name="T18" fmla="*/ 43 w 102"/>
                <a:gd name="T19" fmla="*/ 2 h 342"/>
                <a:gd name="T20" fmla="*/ 52 w 102"/>
                <a:gd name="T21" fmla="*/ 0 h 342"/>
                <a:gd name="T22" fmla="*/ 58 w 102"/>
                <a:gd name="T23" fmla="*/ 2 h 342"/>
                <a:gd name="T24" fmla="*/ 67 w 102"/>
                <a:gd name="T25" fmla="*/ 2 h 342"/>
                <a:gd name="T26" fmla="*/ 74 w 102"/>
                <a:gd name="T27" fmla="*/ 6 h 342"/>
                <a:gd name="T28" fmla="*/ 80 w 102"/>
                <a:gd name="T29" fmla="*/ 10 h 342"/>
                <a:gd name="T30" fmla="*/ 87 w 102"/>
                <a:gd name="T31" fmla="*/ 15 h 342"/>
                <a:gd name="T32" fmla="*/ 91 w 102"/>
                <a:gd name="T33" fmla="*/ 21 h 342"/>
                <a:gd name="T34" fmla="*/ 96 w 102"/>
                <a:gd name="T35" fmla="*/ 28 h 342"/>
                <a:gd name="T36" fmla="*/ 98 w 102"/>
                <a:gd name="T37" fmla="*/ 34 h 342"/>
                <a:gd name="T38" fmla="*/ 100 w 102"/>
                <a:gd name="T39" fmla="*/ 43 h 342"/>
                <a:gd name="T40" fmla="*/ 102 w 102"/>
                <a:gd name="T41" fmla="*/ 50 h 342"/>
                <a:gd name="T42" fmla="*/ 102 w 102"/>
                <a:gd name="T43" fmla="*/ 292 h 342"/>
                <a:gd name="T44" fmla="*/ 100 w 102"/>
                <a:gd name="T45" fmla="*/ 301 h 342"/>
                <a:gd name="T46" fmla="*/ 98 w 102"/>
                <a:gd name="T47" fmla="*/ 307 h 342"/>
                <a:gd name="T48" fmla="*/ 96 w 102"/>
                <a:gd name="T49" fmla="*/ 316 h 342"/>
                <a:gd name="T50" fmla="*/ 91 w 102"/>
                <a:gd name="T51" fmla="*/ 322 h 342"/>
                <a:gd name="T52" fmla="*/ 87 w 102"/>
                <a:gd name="T53" fmla="*/ 327 h 342"/>
                <a:gd name="T54" fmla="*/ 80 w 102"/>
                <a:gd name="T55" fmla="*/ 333 h 342"/>
                <a:gd name="T56" fmla="*/ 74 w 102"/>
                <a:gd name="T57" fmla="*/ 336 h 342"/>
                <a:gd name="T58" fmla="*/ 67 w 102"/>
                <a:gd name="T59" fmla="*/ 340 h 342"/>
                <a:gd name="T60" fmla="*/ 58 w 102"/>
                <a:gd name="T61" fmla="*/ 342 h 342"/>
                <a:gd name="T62" fmla="*/ 52 w 102"/>
                <a:gd name="T63" fmla="*/ 342 h 342"/>
                <a:gd name="T64" fmla="*/ 43 w 102"/>
                <a:gd name="T65" fmla="*/ 342 h 342"/>
                <a:gd name="T66" fmla="*/ 34 w 102"/>
                <a:gd name="T67" fmla="*/ 340 h 342"/>
                <a:gd name="T68" fmla="*/ 28 w 102"/>
                <a:gd name="T69" fmla="*/ 336 h 342"/>
                <a:gd name="T70" fmla="*/ 21 w 102"/>
                <a:gd name="T71" fmla="*/ 333 h 342"/>
                <a:gd name="T72" fmla="*/ 15 w 102"/>
                <a:gd name="T73" fmla="*/ 327 h 342"/>
                <a:gd name="T74" fmla="*/ 10 w 102"/>
                <a:gd name="T75" fmla="*/ 322 h 342"/>
                <a:gd name="T76" fmla="*/ 6 w 102"/>
                <a:gd name="T77" fmla="*/ 316 h 342"/>
                <a:gd name="T78" fmla="*/ 4 w 102"/>
                <a:gd name="T79" fmla="*/ 307 h 342"/>
                <a:gd name="T80" fmla="*/ 2 w 102"/>
                <a:gd name="T81" fmla="*/ 301 h 342"/>
                <a:gd name="T82" fmla="*/ 0 w 102"/>
                <a:gd name="T83" fmla="*/ 292 h 342"/>
                <a:gd name="T84" fmla="*/ 0 w 102"/>
                <a:gd name="T85" fmla="*/ 50 h 3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2"/>
                <a:gd name="T130" fmla="*/ 0 h 342"/>
                <a:gd name="T131" fmla="*/ 102 w 102"/>
                <a:gd name="T132" fmla="*/ 342 h 3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2" h="342">
                  <a:moveTo>
                    <a:pt x="0" y="50"/>
                  </a:moveTo>
                  <a:lnTo>
                    <a:pt x="2" y="43"/>
                  </a:lnTo>
                  <a:lnTo>
                    <a:pt x="4" y="34"/>
                  </a:lnTo>
                  <a:lnTo>
                    <a:pt x="6" y="28"/>
                  </a:lnTo>
                  <a:lnTo>
                    <a:pt x="10" y="21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8" y="6"/>
                  </a:lnTo>
                  <a:lnTo>
                    <a:pt x="34" y="2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67" y="2"/>
                  </a:lnTo>
                  <a:lnTo>
                    <a:pt x="74" y="6"/>
                  </a:lnTo>
                  <a:lnTo>
                    <a:pt x="80" y="10"/>
                  </a:lnTo>
                  <a:lnTo>
                    <a:pt x="87" y="15"/>
                  </a:lnTo>
                  <a:lnTo>
                    <a:pt x="91" y="21"/>
                  </a:lnTo>
                  <a:lnTo>
                    <a:pt x="96" y="28"/>
                  </a:lnTo>
                  <a:lnTo>
                    <a:pt x="98" y="34"/>
                  </a:lnTo>
                  <a:lnTo>
                    <a:pt x="100" y="43"/>
                  </a:lnTo>
                  <a:lnTo>
                    <a:pt x="102" y="50"/>
                  </a:lnTo>
                  <a:lnTo>
                    <a:pt x="102" y="292"/>
                  </a:lnTo>
                  <a:lnTo>
                    <a:pt x="100" y="301"/>
                  </a:lnTo>
                  <a:lnTo>
                    <a:pt x="98" y="307"/>
                  </a:lnTo>
                  <a:lnTo>
                    <a:pt x="96" y="316"/>
                  </a:lnTo>
                  <a:lnTo>
                    <a:pt x="91" y="322"/>
                  </a:lnTo>
                  <a:lnTo>
                    <a:pt x="87" y="327"/>
                  </a:lnTo>
                  <a:lnTo>
                    <a:pt x="80" y="333"/>
                  </a:lnTo>
                  <a:lnTo>
                    <a:pt x="74" y="336"/>
                  </a:lnTo>
                  <a:lnTo>
                    <a:pt x="67" y="340"/>
                  </a:lnTo>
                  <a:lnTo>
                    <a:pt x="58" y="342"/>
                  </a:lnTo>
                  <a:lnTo>
                    <a:pt x="52" y="342"/>
                  </a:lnTo>
                  <a:lnTo>
                    <a:pt x="43" y="342"/>
                  </a:lnTo>
                  <a:lnTo>
                    <a:pt x="34" y="340"/>
                  </a:lnTo>
                  <a:lnTo>
                    <a:pt x="28" y="336"/>
                  </a:lnTo>
                  <a:lnTo>
                    <a:pt x="21" y="333"/>
                  </a:lnTo>
                  <a:lnTo>
                    <a:pt x="15" y="327"/>
                  </a:lnTo>
                  <a:lnTo>
                    <a:pt x="10" y="322"/>
                  </a:lnTo>
                  <a:lnTo>
                    <a:pt x="6" y="316"/>
                  </a:lnTo>
                  <a:lnTo>
                    <a:pt x="4" y="307"/>
                  </a:lnTo>
                  <a:lnTo>
                    <a:pt x="2" y="301"/>
                  </a:lnTo>
                  <a:lnTo>
                    <a:pt x="0" y="292"/>
                  </a:lnTo>
                  <a:lnTo>
                    <a:pt x="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Rectangle 551"/>
            <p:cNvSpPr>
              <a:spLocks noChangeArrowheads="1"/>
            </p:cNvSpPr>
            <p:nvPr/>
          </p:nvSpPr>
          <p:spPr bwMode="auto">
            <a:xfrm>
              <a:off x="231" y="345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M</a:t>
              </a:r>
              <a:endParaRPr lang="en-US" altLang="zh-CN" dirty="0"/>
            </a:p>
          </p:txBody>
        </p:sp>
        <p:sp>
          <p:nvSpPr>
            <p:cNvPr id="150" name="Rectangle 553"/>
            <p:cNvSpPr>
              <a:spLocks noChangeArrowheads="1"/>
            </p:cNvSpPr>
            <p:nvPr/>
          </p:nvSpPr>
          <p:spPr bwMode="auto">
            <a:xfrm>
              <a:off x="239" y="399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152" name="Rectangle 555"/>
            <p:cNvSpPr>
              <a:spLocks noChangeArrowheads="1"/>
            </p:cNvSpPr>
            <p:nvPr/>
          </p:nvSpPr>
          <p:spPr bwMode="auto">
            <a:xfrm>
              <a:off x="239" y="452"/>
              <a:ext cx="5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55" name="Freeform 558"/>
            <p:cNvSpPr>
              <a:spLocks/>
            </p:cNvSpPr>
            <p:nvPr/>
          </p:nvSpPr>
          <p:spPr bwMode="auto">
            <a:xfrm>
              <a:off x="57" y="310"/>
              <a:ext cx="362" cy="700"/>
            </a:xfrm>
            <a:custGeom>
              <a:avLst/>
              <a:gdLst>
                <a:gd name="T0" fmla="*/ 122 w 362"/>
                <a:gd name="T1" fmla="*/ 0 h 700"/>
                <a:gd name="T2" fmla="*/ 0 w 362"/>
                <a:gd name="T3" fmla="*/ 0 h 700"/>
                <a:gd name="T4" fmla="*/ 0 w 362"/>
                <a:gd name="T5" fmla="*/ 392 h 700"/>
                <a:gd name="T6" fmla="*/ 362 w 362"/>
                <a:gd name="T7" fmla="*/ 392 h 700"/>
                <a:gd name="T8" fmla="*/ 362 w 362"/>
                <a:gd name="T9" fmla="*/ 700 h 7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"/>
                <a:gd name="T16" fmla="*/ 0 h 700"/>
                <a:gd name="T17" fmla="*/ 362 w 362"/>
                <a:gd name="T18" fmla="*/ 700 h 7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" h="700">
                  <a:moveTo>
                    <a:pt x="122" y="0"/>
                  </a:moveTo>
                  <a:lnTo>
                    <a:pt x="0" y="0"/>
                  </a:lnTo>
                  <a:lnTo>
                    <a:pt x="0" y="392"/>
                  </a:lnTo>
                  <a:lnTo>
                    <a:pt x="362" y="392"/>
                  </a:lnTo>
                  <a:lnTo>
                    <a:pt x="362" y="70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6" name="Freeform 559"/>
            <p:cNvSpPr>
              <a:spLocks/>
            </p:cNvSpPr>
            <p:nvPr/>
          </p:nvSpPr>
          <p:spPr bwMode="auto">
            <a:xfrm>
              <a:off x="-377" y="218"/>
              <a:ext cx="982" cy="1364"/>
            </a:xfrm>
            <a:custGeom>
              <a:avLst/>
              <a:gdLst>
                <a:gd name="T0" fmla="*/ 61 w 735"/>
                <a:gd name="T1" fmla="*/ 1362 h 1362"/>
                <a:gd name="T2" fmla="*/ 0 w 735"/>
                <a:gd name="T3" fmla="*/ 1362 h 1362"/>
                <a:gd name="T4" fmla="*/ 0 w 735"/>
                <a:gd name="T5" fmla="*/ 0 h 1362"/>
                <a:gd name="T6" fmla="*/ 735 w 735"/>
                <a:gd name="T7" fmla="*/ 0 h 1362"/>
                <a:gd name="T8" fmla="*/ 735 w 735"/>
                <a:gd name="T9" fmla="*/ 212 h 1362"/>
                <a:gd name="T10" fmla="*/ 674 w 735"/>
                <a:gd name="T11" fmla="*/ 212 h 1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5"/>
                <a:gd name="T19" fmla="*/ 0 h 1362"/>
                <a:gd name="T20" fmla="*/ 735 w 735"/>
                <a:gd name="T21" fmla="*/ 1362 h 1362"/>
                <a:gd name="connsiteX0" fmla="*/ 830 w 13144"/>
                <a:gd name="connsiteY0" fmla="*/ 10000 h 10000"/>
                <a:gd name="connsiteX1" fmla="*/ 0 w 13144"/>
                <a:gd name="connsiteY1" fmla="*/ 10000 h 10000"/>
                <a:gd name="connsiteX2" fmla="*/ 0 w 13144"/>
                <a:gd name="connsiteY2" fmla="*/ 0 h 10000"/>
                <a:gd name="connsiteX3" fmla="*/ 13144 w 13144"/>
                <a:gd name="connsiteY3" fmla="*/ 16 h 10000"/>
                <a:gd name="connsiteX4" fmla="*/ 10000 w 13144"/>
                <a:gd name="connsiteY4" fmla="*/ 1557 h 10000"/>
                <a:gd name="connsiteX5" fmla="*/ 9170 w 13144"/>
                <a:gd name="connsiteY5" fmla="*/ 1557 h 10000"/>
                <a:gd name="connsiteX0" fmla="*/ 830 w 13145"/>
                <a:gd name="connsiteY0" fmla="*/ 10000 h 10000"/>
                <a:gd name="connsiteX1" fmla="*/ 0 w 13145"/>
                <a:gd name="connsiteY1" fmla="*/ 10000 h 10000"/>
                <a:gd name="connsiteX2" fmla="*/ 0 w 13145"/>
                <a:gd name="connsiteY2" fmla="*/ 0 h 10000"/>
                <a:gd name="connsiteX3" fmla="*/ 13144 w 13145"/>
                <a:gd name="connsiteY3" fmla="*/ 16 h 10000"/>
                <a:gd name="connsiteX4" fmla="*/ 13145 w 13145"/>
                <a:gd name="connsiteY4" fmla="*/ 1541 h 10000"/>
                <a:gd name="connsiteX5" fmla="*/ 9170 w 13145"/>
                <a:gd name="connsiteY5" fmla="*/ 1557 h 10000"/>
                <a:gd name="connsiteX0" fmla="*/ 830 w 13145"/>
                <a:gd name="connsiteY0" fmla="*/ 10000 h 10000"/>
                <a:gd name="connsiteX1" fmla="*/ 0 w 13145"/>
                <a:gd name="connsiteY1" fmla="*/ 10000 h 10000"/>
                <a:gd name="connsiteX2" fmla="*/ 0 w 13145"/>
                <a:gd name="connsiteY2" fmla="*/ 0 h 10000"/>
                <a:gd name="connsiteX3" fmla="*/ 13144 w 13145"/>
                <a:gd name="connsiteY3" fmla="*/ 16 h 10000"/>
                <a:gd name="connsiteX4" fmla="*/ 13145 w 13145"/>
                <a:gd name="connsiteY4" fmla="*/ 1541 h 10000"/>
                <a:gd name="connsiteX5" fmla="*/ 12716 w 13145"/>
                <a:gd name="connsiteY5" fmla="*/ 1557 h 10000"/>
                <a:gd name="connsiteX0" fmla="*/ 830 w 13299"/>
                <a:gd name="connsiteY0" fmla="*/ 10000 h 10000"/>
                <a:gd name="connsiteX1" fmla="*/ 0 w 13299"/>
                <a:gd name="connsiteY1" fmla="*/ 10000 h 10000"/>
                <a:gd name="connsiteX2" fmla="*/ 0 w 13299"/>
                <a:gd name="connsiteY2" fmla="*/ 0 h 10000"/>
                <a:gd name="connsiteX3" fmla="*/ 13144 w 13299"/>
                <a:gd name="connsiteY3" fmla="*/ 16 h 10000"/>
                <a:gd name="connsiteX4" fmla="*/ 13299 w 13299"/>
                <a:gd name="connsiteY4" fmla="*/ 1590 h 10000"/>
                <a:gd name="connsiteX5" fmla="*/ 12716 w 13299"/>
                <a:gd name="connsiteY5" fmla="*/ 1557 h 10000"/>
                <a:gd name="connsiteX0" fmla="*/ 830 w 13391"/>
                <a:gd name="connsiteY0" fmla="*/ 10000 h 10000"/>
                <a:gd name="connsiteX1" fmla="*/ 0 w 13391"/>
                <a:gd name="connsiteY1" fmla="*/ 10000 h 10000"/>
                <a:gd name="connsiteX2" fmla="*/ 0 w 13391"/>
                <a:gd name="connsiteY2" fmla="*/ 0 h 10000"/>
                <a:gd name="connsiteX3" fmla="*/ 13391 w 13391"/>
                <a:gd name="connsiteY3" fmla="*/ 49 h 10000"/>
                <a:gd name="connsiteX4" fmla="*/ 13299 w 13391"/>
                <a:gd name="connsiteY4" fmla="*/ 1590 h 10000"/>
                <a:gd name="connsiteX5" fmla="*/ 12716 w 13391"/>
                <a:gd name="connsiteY5" fmla="*/ 1557 h 10000"/>
                <a:gd name="connsiteX0" fmla="*/ 830 w 13391"/>
                <a:gd name="connsiteY0" fmla="*/ 10000 h 10000"/>
                <a:gd name="connsiteX1" fmla="*/ 0 w 13391"/>
                <a:gd name="connsiteY1" fmla="*/ 10000 h 10000"/>
                <a:gd name="connsiteX2" fmla="*/ 0 w 13391"/>
                <a:gd name="connsiteY2" fmla="*/ 0 h 10000"/>
                <a:gd name="connsiteX3" fmla="*/ 13391 w 13391"/>
                <a:gd name="connsiteY3" fmla="*/ 49 h 10000"/>
                <a:gd name="connsiteX4" fmla="*/ 13361 w 13391"/>
                <a:gd name="connsiteY4" fmla="*/ 1590 h 10000"/>
                <a:gd name="connsiteX5" fmla="*/ 12716 w 13391"/>
                <a:gd name="connsiteY5" fmla="*/ 1557 h 10000"/>
                <a:gd name="connsiteX0" fmla="*/ 830 w 13361"/>
                <a:gd name="connsiteY0" fmla="*/ 10000 h 10000"/>
                <a:gd name="connsiteX1" fmla="*/ 0 w 13361"/>
                <a:gd name="connsiteY1" fmla="*/ 10000 h 10000"/>
                <a:gd name="connsiteX2" fmla="*/ 0 w 13361"/>
                <a:gd name="connsiteY2" fmla="*/ 0 h 10000"/>
                <a:gd name="connsiteX3" fmla="*/ 13268 w 13361"/>
                <a:gd name="connsiteY3" fmla="*/ 0 h 10000"/>
                <a:gd name="connsiteX4" fmla="*/ 13361 w 13361"/>
                <a:gd name="connsiteY4" fmla="*/ 1590 h 10000"/>
                <a:gd name="connsiteX5" fmla="*/ 12716 w 13361"/>
                <a:gd name="connsiteY5" fmla="*/ 1557 h 10000"/>
                <a:gd name="connsiteX0" fmla="*/ 830 w 13391"/>
                <a:gd name="connsiteY0" fmla="*/ 10000 h 10000"/>
                <a:gd name="connsiteX1" fmla="*/ 0 w 13391"/>
                <a:gd name="connsiteY1" fmla="*/ 10000 h 10000"/>
                <a:gd name="connsiteX2" fmla="*/ 0 w 13391"/>
                <a:gd name="connsiteY2" fmla="*/ 0 h 10000"/>
                <a:gd name="connsiteX3" fmla="*/ 13391 w 13391"/>
                <a:gd name="connsiteY3" fmla="*/ 33 h 10000"/>
                <a:gd name="connsiteX4" fmla="*/ 13361 w 13391"/>
                <a:gd name="connsiteY4" fmla="*/ 1590 h 10000"/>
                <a:gd name="connsiteX5" fmla="*/ 12716 w 13391"/>
                <a:gd name="connsiteY5" fmla="*/ 1557 h 10000"/>
                <a:gd name="connsiteX0" fmla="*/ 830 w 13361"/>
                <a:gd name="connsiteY0" fmla="*/ 10016 h 10016"/>
                <a:gd name="connsiteX1" fmla="*/ 0 w 13361"/>
                <a:gd name="connsiteY1" fmla="*/ 10016 h 10016"/>
                <a:gd name="connsiteX2" fmla="*/ 0 w 13361"/>
                <a:gd name="connsiteY2" fmla="*/ 16 h 10016"/>
                <a:gd name="connsiteX3" fmla="*/ 13329 w 13361"/>
                <a:gd name="connsiteY3" fmla="*/ 0 h 10016"/>
                <a:gd name="connsiteX4" fmla="*/ 13361 w 13361"/>
                <a:gd name="connsiteY4" fmla="*/ 1606 h 10016"/>
                <a:gd name="connsiteX5" fmla="*/ 12716 w 13361"/>
                <a:gd name="connsiteY5" fmla="*/ 1573 h 10016"/>
                <a:gd name="connsiteX0" fmla="*/ 830 w 13361"/>
                <a:gd name="connsiteY0" fmla="*/ 10016 h 10016"/>
                <a:gd name="connsiteX1" fmla="*/ 0 w 13361"/>
                <a:gd name="connsiteY1" fmla="*/ 10016 h 10016"/>
                <a:gd name="connsiteX2" fmla="*/ 0 w 13361"/>
                <a:gd name="connsiteY2" fmla="*/ 16 h 10016"/>
                <a:gd name="connsiteX3" fmla="*/ 13329 w 13361"/>
                <a:gd name="connsiteY3" fmla="*/ 0 h 10016"/>
                <a:gd name="connsiteX4" fmla="*/ 13361 w 13361"/>
                <a:gd name="connsiteY4" fmla="*/ 1606 h 10016"/>
                <a:gd name="connsiteX5" fmla="*/ 12531 w 13361"/>
                <a:gd name="connsiteY5" fmla="*/ 1638 h 10016"/>
                <a:gd name="connsiteX0" fmla="*/ 830 w 13361"/>
                <a:gd name="connsiteY0" fmla="*/ 10016 h 10016"/>
                <a:gd name="connsiteX1" fmla="*/ 0 w 13361"/>
                <a:gd name="connsiteY1" fmla="*/ 10016 h 10016"/>
                <a:gd name="connsiteX2" fmla="*/ 0 w 13361"/>
                <a:gd name="connsiteY2" fmla="*/ 16 h 10016"/>
                <a:gd name="connsiteX3" fmla="*/ 13329 w 13361"/>
                <a:gd name="connsiteY3" fmla="*/ 0 h 10016"/>
                <a:gd name="connsiteX4" fmla="*/ 13361 w 13361"/>
                <a:gd name="connsiteY4" fmla="*/ 1606 h 10016"/>
                <a:gd name="connsiteX5" fmla="*/ 12654 w 13361"/>
                <a:gd name="connsiteY5" fmla="*/ 1573 h 10016"/>
                <a:gd name="connsiteX0" fmla="*/ 830 w 13361"/>
                <a:gd name="connsiteY0" fmla="*/ 10016 h 10016"/>
                <a:gd name="connsiteX1" fmla="*/ 0 w 13361"/>
                <a:gd name="connsiteY1" fmla="*/ 10016 h 10016"/>
                <a:gd name="connsiteX2" fmla="*/ 0 w 13361"/>
                <a:gd name="connsiteY2" fmla="*/ 16 h 10016"/>
                <a:gd name="connsiteX3" fmla="*/ 13329 w 13361"/>
                <a:gd name="connsiteY3" fmla="*/ 0 h 10016"/>
                <a:gd name="connsiteX4" fmla="*/ 13361 w 13361"/>
                <a:gd name="connsiteY4" fmla="*/ 1606 h 10016"/>
                <a:gd name="connsiteX5" fmla="*/ 12654 w 13361"/>
                <a:gd name="connsiteY5" fmla="*/ 1654 h 10016"/>
                <a:gd name="connsiteX0" fmla="*/ 830 w 13361"/>
                <a:gd name="connsiteY0" fmla="*/ 10016 h 10016"/>
                <a:gd name="connsiteX1" fmla="*/ 0 w 13361"/>
                <a:gd name="connsiteY1" fmla="*/ 10016 h 10016"/>
                <a:gd name="connsiteX2" fmla="*/ 0 w 13361"/>
                <a:gd name="connsiteY2" fmla="*/ 16 h 10016"/>
                <a:gd name="connsiteX3" fmla="*/ 13329 w 13361"/>
                <a:gd name="connsiteY3" fmla="*/ 0 h 10016"/>
                <a:gd name="connsiteX4" fmla="*/ 13361 w 13361"/>
                <a:gd name="connsiteY4" fmla="*/ 1606 h 10016"/>
                <a:gd name="connsiteX5" fmla="*/ 12654 w 13361"/>
                <a:gd name="connsiteY5" fmla="*/ 1589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61" h="10016">
                  <a:moveTo>
                    <a:pt x="830" y="10016"/>
                  </a:moveTo>
                  <a:lnTo>
                    <a:pt x="0" y="10016"/>
                  </a:lnTo>
                  <a:lnTo>
                    <a:pt x="0" y="16"/>
                  </a:lnTo>
                  <a:lnTo>
                    <a:pt x="13329" y="0"/>
                  </a:lnTo>
                  <a:cubicBezTo>
                    <a:pt x="13329" y="508"/>
                    <a:pt x="13361" y="1098"/>
                    <a:pt x="13361" y="1606"/>
                  </a:cubicBezTo>
                  <a:lnTo>
                    <a:pt x="12654" y="1589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7" name="Freeform 560"/>
            <p:cNvSpPr>
              <a:spLocks/>
            </p:cNvSpPr>
            <p:nvPr/>
          </p:nvSpPr>
          <p:spPr bwMode="auto">
            <a:xfrm>
              <a:off x="119" y="138"/>
              <a:ext cx="3050" cy="1031"/>
            </a:xfrm>
            <a:custGeom>
              <a:avLst/>
              <a:gdLst>
                <a:gd name="T0" fmla="*/ 2824 w 3156"/>
                <a:gd name="T1" fmla="*/ 1029 h 1031"/>
                <a:gd name="T2" fmla="*/ 3156 w 3156"/>
                <a:gd name="T3" fmla="*/ 1031 h 1031"/>
                <a:gd name="T4" fmla="*/ 3156 w 3156"/>
                <a:gd name="T5" fmla="*/ 0 h 1031"/>
                <a:gd name="T6" fmla="*/ 364 w 3156"/>
                <a:gd name="T7" fmla="*/ 0 h 1031"/>
                <a:gd name="T8" fmla="*/ 364 w 3156"/>
                <a:gd name="T9" fmla="*/ 504 h 1031"/>
                <a:gd name="T10" fmla="*/ 0 w 3156"/>
                <a:gd name="T11" fmla="*/ 504 h 1031"/>
                <a:gd name="T12" fmla="*/ 0 w 3156"/>
                <a:gd name="T13" fmla="*/ 412 h 1031"/>
                <a:gd name="T14" fmla="*/ 63 w 3156"/>
                <a:gd name="T15" fmla="*/ 412 h 103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56"/>
                <a:gd name="T25" fmla="*/ 0 h 1031"/>
                <a:gd name="T26" fmla="*/ 3156 w 3156"/>
                <a:gd name="T27" fmla="*/ 1031 h 1031"/>
                <a:gd name="connsiteX0" fmla="*/ 9963 w 11015"/>
                <a:gd name="connsiteY0" fmla="*/ 9981 h 10000"/>
                <a:gd name="connsiteX1" fmla="*/ 11015 w 11015"/>
                <a:gd name="connsiteY1" fmla="*/ 10000 h 10000"/>
                <a:gd name="connsiteX2" fmla="*/ 11015 w 11015"/>
                <a:gd name="connsiteY2" fmla="*/ 0 h 10000"/>
                <a:gd name="connsiteX3" fmla="*/ 2168 w 11015"/>
                <a:gd name="connsiteY3" fmla="*/ 0 h 10000"/>
                <a:gd name="connsiteX4" fmla="*/ 2168 w 11015"/>
                <a:gd name="connsiteY4" fmla="*/ 4888 h 10000"/>
                <a:gd name="connsiteX5" fmla="*/ 1015 w 11015"/>
                <a:gd name="connsiteY5" fmla="*/ 4888 h 10000"/>
                <a:gd name="connsiteX6" fmla="*/ 1015 w 11015"/>
                <a:gd name="connsiteY6" fmla="*/ 3996 h 10000"/>
                <a:gd name="connsiteX7" fmla="*/ 2 w 11015"/>
                <a:gd name="connsiteY7" fmla="*/ 4018 h 10000"/>
                <a:gd name="connsiteX0" fmla="*/ 10183 w 11235"/>
                <a:gd name="connsiteY0" fmla="*/ 9981 h 10000"/>
                <a:gd name="connsiteX1" fmla="*/ 11235 w 11235"/>
                <a:gd name="connsiteY1" fmla="*/ 10000 h 10000"/>
                <a:gd name="connsiteX2" fmla="*/ 11235 w 11235"/>
                <a:gd name="connsiteY2" fmla="*/ 0 h 10000"/>
                <a:gd name="connsiteX3" fmla="*/ 2388 w 11235"/>
                <a:gd name="connsiteY3" fmla="*/ 0 h 10000"/>
                <a:gd name="connsiteX4" fmla="*/ 2388 w 11235"/>
                <a:gd name="connsiteY4" fmla="*/ 4888 h 10000"/>
                <a:gd name="connsiteX5" fmla="*/ 1235 w 11235"/>
                <a:gd name="connsiteY5" fmla="*/ 4888 h 10000"/>
                <a:gd name="connsiteX6" fmla="*/ 0 w 11235"/>
                <a:gd name="connsiteY6" fmla="*/ 4018 h 10000"/>
                <a:gd name="connsiteX7" fmla="*/ 222 w 11235"/>
                <a:gd name="connsiteY7" fmla="*/ 4018 h 10000"/>
                <a:gd name="connsiteX0" fmla="*/ 10183 w 11235"/>
                <a:gd name="connsiteY0" fmla="*/ 9981 h 10000"/>
                <a:gd name="connsiteX1" fmla="*/ 11235 w 11235"/>
                <a:gd name="connsiteY1" fmla="*/ 10000 h 10000"/>
                <a:gd name="connsiteX2" fmla="*/ 11235 w 11235"/>
                <a:gd name="connsiteY2" fmla="*/ 0 h 10000"/>
                <a:gd name="connsiteX3" fmla="*/ 2388 w 11235"/>
                <a:gd name="connsiteY3" fmla="*/ 0 h 10000"/>
                <a:gd name="connsiteX4" fmla="*/ 2388 w 11235"/>
                <a:gd name="connsiteY4" fmla="*/ 4888 h 10000"/>
                <a:gd name="connsiteX5" fmla="*/ 0 w 11235"/>
                <a:gd name="connsiteY5" fmla="*/ 4856 h 10000"/>
                <a:gd name="connsiteX6" fmla="*/ 0 w 11235"/>
                <a:gd name="connsiteY6" fmla="*/ 4018 h 10000"/>
                <a:gd name="connsiteX7" fmla="*/ 222 w 11235"/>
                <a:gd name="connsiteY7" fmla="*/ 401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35" h="10000">
                  <a:moveTo>
                    <a:pt x="10183" y="9981"/>
                  </a:moveTo>
                  <a:lnTo>
                    <a:pt x="11235" y="10000"/>
                  </a:lnTo>
                  <a:lnTo>
                    <a:pt x="11235" y="0"/>
                  </a:lnTo>
                  <a:lnTo>
                    <a:pt x="2388" y="0"/>
                  </a:lnTo>
                  <a:lnTo>
                    <a:pt x="2388" y="4888"/>
                  </a:lnTo>
                  <a:lnTo>
                    <a:pt x="0" y="4856"/>
                  </a:lnTo>
                  <a:lnTo>
                    <a:pt x="0" y="4018"/>
                  </a:lnTo>
                  <a:lnTo>
                    <a:pt x="222" y="401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8" name="Freeform 561"/>
            <p:cNvSpPr>
              <a:spLocks/>
            </p:cNvSpPr>
            <p:nvPr/>
          </p:nvSpPr>
          <p:spPr bwMode="auto">
            <a:xfrm>
              <a:off x="409" y="998"/>
              <a:ext cx="26" cy="28"/>
            </a:xfrm>
            <a:custGeom>
              <a:avLst/>
              <a:gdLst>
                <a:gd name="T0" fmla="*/ 13 w 26"/>
                <a:gd name="T1" fmla="*/ 26 h 28"/>
                <a:gd name="T2" fmla="*/ 15 w 26"/>
                <a:gd name="T3" fmla="*/ 28 h 28"/>
                <a:gd name="T4" fmla="*/ 17 w 26"/>
                <a:gd name="T5" fmla="*/ 26 h 28"/>
                <a:gd name="T6" fmla="*/ 20 w 26"/>
                <a:gd name="T7" fmla="*/ 26 h 28"/>
                <a:gd name="T8" fmla="*/ 22 w 26"/>
                <a:gd name="T9" fmla="*/ 26 h 28"/>
                <a:gd name="T10" fmla="*/ 22 w 26"/>
                <a:gd name="T11" fmla="*/ 24 h 28"/>
                <a:gd name="T12" fmla="*/ 24 w 26"/>
                <a:gd name="T13" fmla="*/ 22 h 28"/>
                <a:gd name="T14" fmla="*/ 24 w 26"/>
                <a:gd name="T15" fmla="*/ 19 h 28"/>
                <a:gd name="T16" fmla="*/ 26 w 26"/>
                <a:gd name="T17" fmla="*/ 19 h 28"/>
                <a:gd name="T18" fmla="*/ 26 w 26"/>
                <a:gd name="T19" fmla="*/ 17 h 28"/>
                <a:gd name="T20" fmla="*/ 26 w 26"/>
                <a:gd name="T21" fmla="*/ 15 h 28"/>
                <a:gd name="T22" fmla="*/ 26 w 26"/>
                <a:gd name="T23" fmla="*/ 13 h 28"/>
                <a:gd name="T24" fmla="*/ 26 w 26"/>
                <a:gd name="T25" fmla="*/ 11 h 28"/>
                <a:gd name="T26" fmla="*/ 24 w 26"/>
                <a:gd name="T27" fmla="*/ 8 h 28"/>
                <a:gd name="T28" fmla="*/ 24 w 26"/>
                <a:gd name="T29" fmla="*/ 6 h 28"/>
                <a:gd name="T30" fmla="*/ 22 w 26"/>
                <a:gd name="T31" fmla="*/ 4 h 28"/>
                <a:gd name="T32" fmla="*/ 20 w 26"/>
                <a:gd name="T33" fmla="*/ 2 h 28"/>
                <a:gd name="T34" fmla="*/ 17 w 26"/>
                <a:gd name="T35" fmla="*/ 2 h 28"/>
                <a:gd name="T36" fmla="*/ 15 w 26"/>
                <a:gd name="T37" fmla="*/ 2 h 28"/>
                <a:gd name="T38" fmla="*/ 13 w 26"/>
                <a:gd name="T39" fmla="*/ 0 h 28"/>
                <a:gd name="T40" fmla="*/ 11 w 26"/>
                <a:gd name="T41" fmla="*/ 2 h 28"/>
                <a:gd name="T42" fmla="*/ 9 w 26"/>
                <a:gd name="T43" fmla="*/ 2 h 28"/>
                <a:gd name="T44" fmla="*/ 6 w 26"/>
                <a:gd name="T45" fmla="*/ 2 h 28"/>
                <a:gd name="T46" fmla="*/ 4 w 26"/>
                <a:gd name="T47" fmla="*/ 4 h 28"/>
                <a:gd name="T48" fmla="*/ 2 w 26"/>
                <a:gd name="T49" fmla="*/ 6 h 28"/>
                <a:gd name="T50" fmla="*/ 2 w 26"/>
                <a:gd name="T51" fmla="*/ 8 h 28"/>
                <a:gd name="T52" fmla="*/ 0 w 26"/>
                <a:gd name="T53" fmla="*/ 11 h 28"/>
                <a:gd name="T54" fmla="*/ 0 w 26"/>
                <a:gd name="T55" fmla="*/ 13 h 28"/>
                <a:gd name="T56" fmla="*/ 0 w 26"/>
                <a:gd name="T57" fmla="*/ 15 h 28"/>
                <a:gd name="T58" fmla="*/ 0 w 26"/>
                <a:gd name="T59" fmla="*/ 17 h 28"/>
                <a:gd name="T60" fmla="*/ 0 w 26"/>
                <a:gd name="T61" fmla="*/ 19 h 28"/>
                <a:gd name="T62" fmla="*/ 2 w 26"/>
                <a:gd name="T63" fmla="*/ 19 h 28"/>
                <a:gd name="T64" fmla="*/ 2 w 26"/>
                <a:gd name="T65" fmla="*/ 22 h 28"/>
                <a:gd name="T66" fmla="*/ 4 w 26"/>
                <a:gd name="T67" fmla="*/ 24 h 28"/>
                <a:gd name="T68" fmla="*/ 4 w 26"/>
                <a:gd name="T69" fmla="*/ 26 h 28"/>
                <a:gd name="T70" fmla="*/ 6 w 26"/>
                <a:gd name="T71" fmla="*/ 26 h 28"/>
                <a:gd name="T72" fmla="*/ 9 w 26"/>
                <a:gd name="T73" fmla="*/ 26 h 28"/>
                <a:gd name="T74" fmla="*/ 11 w 26"/>
                <a:gd name="T75" fmla="*/ 28 h 28"/>
                <a:gd name="T76" fmla="*/ 13 w 26"/>
                <a:gd name="T77" fmla="*/ 28 h 28"/>
                <a:gd name="T78" fmla="*/ 13 w 26"/>
                <a:gd name="T79" fmla="*/ 26 h 2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28"/>
                <a:gd name="T122" fmla="*/ 26 w 26"/>
                <a:gd name="T123" fmla="*/ 28 h 2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28">
                  <a:moveTo>
                    <a:pt x="13" y="26"/>
                  </a:moveTo>
                  <a:lnTo>
                    <a:pt x="15" y="28"/>
                  </a:lnTo>
                  <a:lnTo>
                    <a:pt x="17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4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9" y="26"/>
                  </a:lnTo>
                  <a:lnTo>
                    <a:pt x="11" y="28"/>
                  </a:lnTo>
                  <a:lnTo>
                    <a:pt x="13" y="28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" name="Freeform 562"/>
            <p:cNvSpPr>
              <a:spLocks/>
            </p:cNvSpPr>
            <p:nvPr/>
          </p:nvSpPr>
          <p:spPr bwMode="auto">
            <a:xfrm>
              <a:off x="1189" y="1865"/>
              <a:ext cx="3237" cy="1237"/>
            </a:xfrm>
            <a:custGeom>
              <a:avLst/>
              <a:gdLst>
                <a:gd name="T0" fmla="*/ 3175 w 3237"/>
                <a:gd name="T1" fmla="*/ 923 h 1237"/>
                <a:gd name="T2" fmla="*/ 3237 w 3237"/>
                <a:gd name="T3" fmla="*/ 925 h 1237"/>
                <a:gd name="T4" fmla="*/ 3237 w 3237"/>
                <a:gd name="T5" fmla="*/ 1237 h 1237"/>
                <a:gd name="T6" fmla="*/ 0 w 3237"/>
                <a:gd name="T7" fmla="*/ 1237 h 1237"/>
                <a:gd name="T8" fmla="*/ 0 w 3237"/>
                <a:gd name="T9" fmla="*/ 0 h 1237"/>
                <a:gd name="T10" fmla="*/ 216 w 3237"/>
                <a:gd name="T11" fmla="*/ 0 h 12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37"/>
                <a:gd name="T19" fmla="*/ 0 h 1237"/>
                <a:gd name="T20" fmla="*/ 3237 w 3237"/>
                <a:gd name="T21" fmla="*/ 1237 h 1237"/>
                <a:gd name="connsiteX0" fmla="*/ 9808 w 10000"/>
                <a:gd name="connsiteY0" fmla="*/ 7462 h 10000"/>
                <a:gd name="connsiteX1" fmla="*/ 9991 w 10000"/>
                <a:gd name="connsiteY1" fmla="*/ 841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5" fmla="*/ 667 w 10000"/>
                <a:gd name="connsiteY5" fmla="*/ 0 h 10000"/>
                <a:gd name="connsiteX0" fmla="*/ 9817 w 10000"/>
                <a:gd name="connsiteY0" fmla="*/ 8394 h 10000"/>
                <a:gd name="connsiteX1" fmla="*/ 9991 w 10000"/>
                <a:gd name="connsiteY1" fmla="*/ 841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5" fmla="*/ 667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817" y="8394"/>
                  </a:moveTo>
                  <a:lnTo>
                    <a:pt x="9991" y="841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lnTo>
                    <a:pt x="667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0" name="Rectangle 563"/>
            <p:cNvSpPr>
              <a:spLocks noChangeArrowheads="1"/>
            </p:cNvSpPr>
            <p:nvPr/>
          </p:nvSpPr>
          <p:spPr bwMode="auto">
            <a:xfrm rot="16200000">
              <a:off x="3754" y="1512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EB7500"/>
                  </a:solidFill>
                </a:rPr>
                <a:t>M</a:t>
              </a:r>
              <a:endParaRPr lang="en-US" altLang="zh-CN" dirty="0"/>
            </a:p>
          </p:txBody>
        </p:sp>
        <p:sp>
          <p:nvSpPr>
            <p:cNvPr id="161" name="Rectangle 564"/>
            <p:cNvSpPr>
              <a:spLocks noChangeArrowheads="1"/>
            </p:cNvSpPr>
            <p:nvPr/>
          </p:nvSpPr>
          <p:spPr bwMode="auto">
            <a:xfrm rot="16200000">
              <a:off x="3761" y="1475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EB7500"/>
                  </a:solidFill>
                </a:rPr>
                <a:t>e</a:t>
              </a:r>
              <a:endParaRPr lang="en-US" altLang="zh-CN" dirty="0"/>
            </a:p>
          </p:txBody>
        </p:sp>
        <p:sp>
          <p:nvSpPr>
            <p:cNvPr id="162" name="Rectangle 565"/>
            <p:cNvSpPr>
              <a:spLocks noChangeArrowheads="1"/>
            </p:cNvSpPr>
            <p:nvPr/>
          </p:nvSpPr>
          <p:spPr bwMode="auto">
            <a:xfrm rot="16200000">
              <a:off x="3753" y="1437"/>
              <a:ext cx="7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163" name="Rectangle 566"/>
            <p:cNvSpPr>
              <a:spLocks noChangeArrowheads="1"/>
            </p:cNvSpPr>
            <p:nvPr/>
          </p:nvSpPr>
          <p:spPr bwMode="auto">
            <a:xfrm rot="16200000">
              <a:off x="3748" y="1386"/>
              <a:ext cx="8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164" name="Rectangle 567"/>
            <p:cNvSpPr>
              <a:spLocks noChangeArrowheads="1"/>
            </p:cNvSpPr>
            <p:nvPr/>
          </p:nvSpPr>
          <p:spPr bwMode="auto">
            <a:xfrm rot="16200000">
              <a:off x="3767" y="1355"/>
              <a:ext cx="4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65" name="Rectangle 568"/>
            <p:cNvSpPr>
              <a:spLocks noChangeArrowheads="1"/>
            </p:cNvSpPr>
            <p:nvPr/>
          </p:nvSpPr>
          <p:spPr bwMode="auto">
            <a:xfrm rot="16200000">
              <a:off x="3770" y="1340"/>
              <a:ext cx="3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66" name="Rectangle 569"/>
            <p:cNvSpPr>
              <a:spLocks noChangeArrowheads="1"/>
            </p:cNvSpPr>
            <p:nvPr/>
          </p:nvSpPr>
          <p:spPr bwMode="auto">
            <a:xfrm rot="16200000">
              <a:off x="3769" y="1326"/>
              <a:ext cx="3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167" name="Rectangle 570"/>
            <p:cNvSpPr>
              <a:spLocks noChangeArrowheads="1"/>
            </p:cNvSpPr>
            <p:nvPr/>
          </p:nvSpPr>
          <p:spPr bwMode="auto">
            <a:xfrm rot="16200000">
              <a:off x="3761" y="1305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EB7500"/>
                  </a:solidFill>
                </a:rPr>
                <a:t>e</a:t>
              </a:r>
              <a:endParaRPr lang="en-US" altLang="zh-CN" dirty="0"/>
            </a:p>
          </p:txBody>
        </p:sp>
        <p:sp>
          <p:nvSpPr>
            <p:cNvPr id="168" name="Freeform 571"/>
            <p:cNvSpPr>
              <a:spLocks/>
            </p:cNvSpPr>
            <p:nvPr/>
          </p:nvSpPr>
          <p:spPr bwMode="auto">
            <a:xfrm>
              <a:off x="3501" y="1841"/>
              <a:ext cx="28" cy="26"/>
            </a:xfrm>
            <a:custGeom>
              <a:avLst/>
              <a:gdLst>
                <a:gd name="T0" fmla="*/ 0 w 28"/>
                <a:gd name="T1" fmla="*/ 0 h 26"/>
                <a:gd name="T2" fmla="*/ 2 w 28"/>
                <a:gd name="T3" fmla="*/ 26 h 26"/>
                <a:gd name="T4" fmla="*/ 28 w 28"/>
                <a:gd name="T5" fmla="*/ 13 h 26"/>
                <a:gd name="T6" fmla="*/ 2 w 28"/>
                <a:gd name="T7" fmla="*/ 0 h 26"/>
                <a:gd name="T8" fmla="*/ 0 w 2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6"/>
                <a:gd name="T17" fmla="*/ 28 w 2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6">
                  <a:moveTo>
                    <a:pt x="0" y="0"/>
                  </a:moveTo>
                  <a:lnTo>
                    <a:pt x="2" y="26"/>
                  </a:lnTo>
                  <a:lnTo>
                    <a:pt x="28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9" name="Rectangle 572"/>
            <p:cNvSpPr>
              <a:spLocks noChangeArrowheads="1"/>
            </p:cNvSpPr>
            <p:nvPr/>
          </p:nvSpPr>
          <p:spPr bwMode="auto">
            <a:xfrm>
              <a:off x="3555" y="1819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170" name="Rectangle 573"/>
            <p:cNvSpPr>
              <a:spLocks noChangeArrowheads="1"/>
            </p:cNvSpPr>
            <p:nvPr/>
          </p:nvSpPr>
          <p:spPr bwMode="auto">
            <a:xfrm>
              <a:off x="3592" y="1819"/>
              <a:ext cx="5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71" name="Rectangle 574"/>
            <p:cNvSpPr>
              <a:spLocks noChangeArrowheads="1"/>
            </p:cNvSpPr>
            <p:nvPr/>
          </p:nvSpPr>
          <p:spPr bwMode="auto">
            <a:xfrm>
              <a:off x="3621" y="1819"/>
              <a:ext cx="5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72" name="Rectangle 575"/>
            <p:cNvSpPr>
              <a:spLocks noChangeArrowheads="1"/>
            </p:cNvSpPr>
            <p:nvPr/>
          </p:nvSpPr>
          <p:spPr bwMode="auto">
            <a:xfrm>
              <a:off x="3651" y="1819"/>
              <a:ext cx="4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73" name="Rectangle 576"/>
            <p:cNvSpPr>
              <a:spLocks noChangeArrowheads="1"/>
            </p:cNvSpPr>
            <p:nvPr/>
          </p:nvSpPr>
          <p:spPr bwMode="auto">
            <a:xfrm>
              <a:off x="3669" y="1819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74" name="Rectangle 577"/>
            <p:cNvSpPr>
              <a:spLocks noChangeArrowheads="1"/>
            </p:cNvSpPr>
            <p:nvPr/>
          </p:nvSpPr>
          <p:spPr bwMode="auto">
            <a:xfrm>
              <a:off x="3699" y="1819"/>
              <a:ext cx="5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75" name="Rectangle 578"/>
            <p:cNvSpPr>
              <a:spLocks noChangeArrowheads="1"/>
            </p:cNvSpPr>
            <p:nvPr/>
          </p:nvSpPr>
          <p:spPr bwMode="auto">
            <a:xfrm>
              <a:off x="3725" y="1819"/>
              <a:ext cx="5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76" name="Line 579"/>
            <p:cNvSpPr>
              <a:spLocks noChangeShapeType="1"/>
            </p:cNvSpPr>
            <p:nvPr/>
          </p:nvSpPr>
          <p:spPr bwMode="auto">
            <a:xfrm flipH="1">
              <a:off x="3331" y="1852"/>
              <a:ext cx="174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Rectangle 580"/>
            <p:cNvSpPr>
              <a:spLocks noChangeArrowheads="1"/>
            </p:cNvSpPr>
            <p:nvPr/>
          </p:nvSpPr>
          <p:spPr bwMode="auto">
            <a:xfrm>
              <a:off x="3786" y="1894"/>
              <a:ext cx="6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78" name="Rectangle 581"/>
            <p:cNvSpPr>
              <a:spLocks noChangeArrowheads="1"/>
            </p:cNvSpPr>
            <p:nvPr/>
          </p:nvSpPr>
          <p:spPr bwMode="auto">
            <a:xfrm>
              <a:off x="3826" y="1894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179" name="Rectangle 582"/>
            <p:cNvSpPr>
              <a:spLocks noChangeArrowheads="1"/>
            </p:cNvSpPr>
            <p:nvPr/>
          </p:nvSpPr>
          <p:spPr bwMode="auto">
            <a:xfrm>
              <a:off x="3856" y="1894"/>
              <a:ext cx="3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180" name="Rectangle 583"/>
            <p:cNvSpPr>
              <a:spLocks noChangeArrowheads="1"/>
            </p:cNvSpPr>
            <p:nvPr/>
          </p:nvSpPr>
          <p:spPr bwMode="auto">
            <a:xfrm>
              <a:off x="3869" y="1894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181" name="Rectangle 584"/>
            <p:cNvSpPr>
              <a:spLocks noChangeArrowheads="1"/>
            </p:cNvSpPr>
            <p:nvPr/>
          </p:nvSpPr>
          <p:spPr bwMode="auto">
            <a:xfrm>
              <a:off x="3900" y="1894"/>
              <a:ext cx="2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" name="Rectangle 585"/>
            <p:cNvSpPr>
              <a:spLocks noChangeArrowheads="1"/>
            </p:cNvSpPr>
            <p:nvPr/>
          </p:nvSpPr>
          <p:spPr bwMode="auto">
            <a:xfrm>
              <a:off x="3749" y="1957"/>
              <a:ext cx="45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 smtClean="0">
                  <a:solidFill>
                    <a:srgbClr val="000000"/>
                  </a:solidFill>
                </a:rPr>
                <a:t>M</a:t>
              </a:r>
              <a:endParaRPr lang="en-US" altLang="zh-CN" dirty="0"/>
            </a:p>
          </p:txBody>
        </p:sp>
        <p:sp>
          <p:nvSpPr>
            <p:cNvPr id="183" name="Rectangle 586"/>
            <p:cNvSpPr>
              <a:spLocks noChangeArrowheads="1"/>
            </p:cNvSpPr>
            <p:nvPr/>
          </p:nvSpPr>
          <p:spPr bwMode="auto">
            <a:xfrm>
              <a:off x="3793" y="1957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84" name="Rectangle 587"/>
            <p:cNvSpPr>
              <a:spLocks noChangeArrowheads="1"/>
            </p:cNvSpPr>
            <p:nvPr/>
          </p:nvSpPr>
          <p:spPr bwMode="auto">
            <a:xfrm>
              <a:off x="3824" y="1957"/>
              <a:ext cx="7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m</a:t>
              </a:r>
              <a:endParaRPr lang="en-US" altLang="zh-CN" dirty="0"/>
            </a:p>
          </p:txBody>
        </p:sp>
        <p:sp>
          <p:nvSpPr>
            <p:cNvPr id="185" name="Rectangle 588"/>
            <p:cNvSpPr>
              <a:spLocks noChangeArrowheads="1"/>
            </p:cNvSpPr>
            <p:nvPr/>
          </p:nvSpPr>
          <p:spPr bwMode="auto">
            <a:xfrm>
              <a:off x="3867" y="1957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186" name="Rectangle 589"/>
            <p:cNvSpPr>
              <a:spLocks noChangeArrowheads="1"/>
            </p:cNvSpPr>
            <p:nvPr/>
          </p:nvSpPr>
          <p:spPr bwMode="auto">
            <a:xfrm>
              <a:off x="3898" y="1957"/>
              <a:ext cx="4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87" name="Rectangle 590"/>
            <p:cNvSpPr>
              <a:spLocks noChangeArrowheads="1"/>
            </p:cNvSpPr>
            <p:nvPr/>
          </p:nvSpPr>
          <p:spPr bwMode="auto">
            <a:xfrm>
              <a:off x="3915" y="1957"/>
              <a:ext cx="5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88" name="Rectangle 591"/>
            <p:cNvSpPr>
              <a:spLocks noChangeArrowheads="1"/>
            </p:cNvSpPr>
            <p:nvPr/>
          </p:nvSpPr>
          <p:spPr bwMode="auto">
            <a:xfrm>
              <a:off x="-39" y="1544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A</a:t>
              </a:r>
              <a:endParaRPr lang="en-US" altLang="zh-CN" dirty="0"/>
            </a:p>
          </p:txBody>
        </p:sp>
        <p:sp>
          <p:nvSpPr>
            <p:cNvPr id="189" name="Rectangle 592"/>
            <p:cNvSpPr>
              <a:spLocks noChangeArrowheads="1"/>
            </p:cNvSpPr>
            <p:nvPr/>
          </p:nvSpPr>
          <p:spPr bwMode="auto">
            <a:xfrm>
              <a:off x="-4" y="1544"/>
              <a:ext cx="5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90" name="Rectangle 593"/>
            <p:cNvSpPr>
              <a:spLocks noChangeArrowheads="1"/>
            </p:cNvSpPr>
            <p:nvPr/>
          </p:nvSpPr>
          <p:spPr bwMode="auto">
            <a:xfrm>
              <a:off x="27" y="1544"/>
              <a:ext cx="5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91" name="Rectangle 594"/>
            <p:cNvSpPr>
              <a:spLocks noChangeArrowheads="1"/>
            </p:cNvSpPr>
            <p:nvPr/>
          </p:nvSpPr>
          <p:spPr bwMode="auto">
            <a:xfrm>
              <a:off x="57" y="1544"/>
              <a:ext cx="4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r</a:t>
              </a:r>
              <a:endParaRPr lang="en-US" altLang="zh-CN" dirty="0"/>
            </a:p>
          </p:txBody>
        </p:sp>
        <p:sp>
          <p:nvSpPr>
            <p:cNvPr id="192" name="Rectangle 595"/>
            <p:cNvSpPr>
              <a:spLocks noChangeArrowheads="1"/>
            </p:cNvSpPr>
            <p:nvPr/>
          </p:nvSpPr>
          <p:spPr bwMode="auto">
            <a:xfrm>
              <a:off x="77" y="1544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e</a:t>
              </a:r>
              <a:endParaRPr lang="en-US" altLang="zh-CN" dirty="0"/>
            </a:p>
          </p:txBody>
        </p:sp>
        <p:sp>
          <p:nvSpPr>
            <p:cNvPr id="193" name="Rectangle 596"/>
            <p:cNvSpPr>
              <a:spLocks noChangeArrowheads="1"/>
            </p:cNvSpPr>
            <p:nvPr/>
          </p:nvSpPr>
          <p:spPr bwMode="auto">
            <a:xfrm>
              <a:off x="107" y="1544"/>
              <a:ext cx="5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s</a:t>
              </a:r>
              <a:endParaRPr lang="en-US" altLang="zh-CN" dirty="0"/>
            </a:p>
          </p:txBody>
        </p:sp>
        <p:sp>
          <p:nvSpPr>
            <p:cNvPr id="194" name="Rectangle 597"/>
            <p:cNvSpPr>
              <a:spLocks noChangeArrowheads="1"/>
            </p:cNvSpPr>
            <p:nvPr/>
          </p:nvSpPr>
          <p:spPr bwMode="auto">
            <a:xfrm>
              <a:off x="133" y="1544"/>
              <a:ext cx="5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s</a:t>
              </a:r>
              <a:endParaRPr lang="en-US" altLang="zh-CN" dirty="0"/>
            </a:p>
          </p:txBody>
        </p:sp>
      </p:grpSp>
      <p:sp>
        <p:nvSpPr>
          <p:cNvPr id="596" name="Rectangle 113"/>
          <p:cNvSpPr>
            <a:spLocks noChangeArrowheads="1"/>
          </p:cNvSpPr>
          <p:nvPr/>
        </p:nvSpPr>
        <p:spPr bwMode="auto">
          <a:xfrm>
            <a:off x="6867212" y="4242756"/>
            <a:ext cx="102570" cy="12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EB7500"/>
                </a:solidFill>
              </a:rPr>
              <a:t>A</a:t>
            </a:r>
            <a:endParaRPr lang="en-US" altLang="zh-CN" dirty="0"/>
          </a:p>
        </p:txBody>
      </p:sp>
      <p:sp>
        <p:nvSpPr>
          <p:cNvPr id="597" name="Rectangle 114"/>
          <p:cNvSpPr>
            <a:spLocks noChangeArrowheads="1"/>
          </p:cNvSpPr>
          <p:nvPr/>
        </p:nvSpPr>
        <p:spPr bwMode="auto">
          <a:xfrm>
            <a:off x="6926064" y="4242756"/>
            <a:ext cx="92481" cy="12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EB7500"/>
                </a:solidFill>
              </a:rPr>
              <a:t>L</a:t>
            </a:r>
            <a:endParaRPr lang="en-US" altLang="zh-CN" dirty="0"/>
          </a:p>
        </p:txBody>
      </p:sp>
      <p:sp>
        <p:nvSpPr>
          <p:cNvPr id="598" name="Rectangle 115"/>
          <p:cNvSpPr>
            <a:spLocks noChangeArrowheads="1"/>
          </p:cNvSpPr>
          <p:nvPr/>
        </p:nvSpPr>
        <p:spPr bwMode="auto">
          <a:xfrm>
            <a:off x="6976508" y="4242756"/>
            <a:ext cx="109296" cy="12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EB7500"/>
                </a:solidFill>
              </a:rPr>
              <a:t>U</a:t>
            </a:r>
            <a:endParaRPr lang="en-US" altLang="zh-CN" dirty="0"/>
          </a:p>
        </p:txBody>
      </p:sp>
      <p:sp>
        <p:nvSpPr>
          <p:cNvPr id="599" name="Rectangle 116"/>
          <p:cNvSpPr>
            <a:spLocks noChangeArrowheads="1"/>
          </p:cNvSpPr>
          <p:nvPr/>
        </p:nvSpPr>
        <p:spPr bwMode="auto">
          <a:xfrm>
            <a:off x="7043767" y="4242756"/>
            <a:ext cx="114340" cy="12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EB7500"/>
                </a:solidFill>
              </a:rPr>
              <a:t>O</a:t>
            </a:r>
            <a:endParaRPr lang="en-US" altLang="zh-CN" dirty="0"/>
          </a:p>
        </p:txBody>
      </p:sp>
      <p:sp>
        <p:nvSpPr>
          <p:cNvPr id="600" name="Rectangle 117"/>
          <p:cNvSpPr>
            <a:spLocks noChangeArrowheads="1"/>
          </p:cNvSpPr>
          <p:nvPr/>
        </p:nvSpPr>
        <p:spPr bwMode="auto">
          <a:xfrm>
            <a:off x="7112707" y="4242756"/>
            <a:ext cx="95844" cy="12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EB7500"/>
                </a:solidFill>
              </a:rPr>
              <a:t>p</a:t>
            </a:r>
            <a:endParaRPr lang="en-US" altLang="zh-CN" dirty="0"/>
          </a:p>
        </p:txBody>
      </p:sp>
      <p:sp>
        <p:nvSpPr>
          <p:cNvPr id="1159" name="Line 453"/>
          <p:cNvSpPr>
            <a:spLocks noChangeShapeType="1"/>
          </p:cNvSpPr>
          <p:nvPr/>
        </p:nvSpPr>
        <p:spPr bwMode="auto">
          <a:xfrm flipV="1">
            <a:off x="3323578" y="3770011"/>
            <a:ext cx="149578" cy="209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3" name="Rectangle 417"/>
          <p:cNvSpPr>
            <a:spLocks noChangeArrowheads="1"/>
          </p:cNvSpPr>
          <p:nvPr/>
        </p:nvSpPr>
        <p:spPr bwMode="auto">
          <a:xfrm>
            <a:off x="3145235" y="2123376"/>
            <a:ext cx="19556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000000"/>
                </a:solidFill>
              </a:rPr>
              <a:t>IF/ID</a:t>
            </a:r>
            <a:endParaRPr lang="en-US" altLang="zh-CN" dirty="0"/>
          </a:p>
        </p:txBody>
      </p:sp>
      <p:sp>
        <p:nvSpPr>
          <p:cNvPr id="1169" name="Line 478"/>
          <p:cNvSpPr>
            <a:spLocks noChangeShapeType="1"/>
          </p:cNvSpPr>
          <p:nvPr/>
        </p:nvSpPr>
        <p:spPr bwMode="auto">
          <a:xfrm rot="5400000">
            <a:off x="2922316" y="2567930"/>
            <a:ext cx="1556467" cy="2515"/>
          </a:xfrm>
          <a:prstGeom prst="line">
            <a:avLst/>
          </a:prstGeom>
          <a:noFill/>
          <a:ln w="17463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0" name="Line 461"/>
          <p:cNvSpPr>
            <a:spLocks noChangeShapeType="1"/>
          </p:cNvSpPr>
          <p:nvPr/>
        </p:nvSpPr>
        <p:spPr bwMode="auto">
          <a:xfrm>
            <a:off x="4380225" y="5312368"/>
            <a:ext cx="1281757" cy="1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1" name="Line 443"/>
          <p:cNvSpPr>
            <a:spLocks noChangeShapeType="1"/>
          </p:cNvSpPr>
          <p:nvPr/>
        </p:nvSpPr>
        <p:spPr bwMode="auto">
          <a:xfrm>
            <a:off x="4246372" y="3386914"/>
            <a:ext cx="5044" cy="151178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" name="Line 443"/>
          <p:cNvSpPr>
            <a:spLocks noChangeShapeType="1"/>
          </p:cNvSpPr>
          <p:nvPr/>
        </p:nvSpPr>
        <p:spPr bwMode="auto">
          <a:xfrm>
            <a:off x="4366019" y="3658347"/>
            <a:ext cx="14206" cy="1653779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4" name="Rectangle 591"/>
          <p:cNvSpPr>
            <a:spLocks noChangeArrowheads="1"/>
          </p:cNvSpPr>
          <p:nvPr/>
        </p:nvSpPr>
        <p:spPr bwMode="auto">
          <a:xfrm>
            <a:off x="4811610" y="4437790"/>
            <a:ext cx="82394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000000"/>
                </a:solidFill>
              </a:rPr>
              <a:t>ExtendedImmediate</a:t>
            </a:r>
            <a:endParaRPr lang="en-US" altLang="zh-CN" dirty="0"/>
          </a:p>
        </p:txBody>
      </p:sp>
      <p:sp>
        <p:nvSpPr>
          <p:cNvPr id="2081" name="Line 461"/>
          <p:cNvSpPr>
            <a:spLocks noChangeShapeType="1"/>
          </p:cNvSpPr>
          <p:nvPr/>
        </p:nvSpPr>
        <p:spPr bwMode="auto">
          <a:xfrm flipV="1">
            <a:off x="4169155" y="4579156"/>
            <a:ext cx="1493281" cy="294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4" name="Freeform 460"/>
          <p:cNvSpPr>
            <a:spLocks/>
          </p:cNvSpPr>
          <p:nvPr/>
        </p:nvSpPr>
        <p:spPr bwMode="auto">
          <a:xfrm>
            <a:off x="5650491" y="4553388"/>
            <a:ext cx="43718" cy="44666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085" name="Rectangle 591"/>
          <p:cNvSpPr>
            <a:spLocks noChangeArrowheads="1"/>
          </p:cNvSpPr>
          <p:nvPr/>
        </p:nvSpPr>
        <p:spPr bwMode="auto">
          <a:xfrm>
            <a:off x="4918138" y="4740159"/>
            <a:ext cx="59631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000000"/>
                </a:solidFill>
              </a:rPr>
              <a:t>ReadRegister1</a:t>
            </a:r>
            <a:endParaRPr lang="en-US" altLang="zh-CN" dirty="0"/>
          </a:p>
        </p:txBody>
      </p:sp>
      <p:sp>
        <p:nvSpPr>
          <p:cNvPr id="2086" name="Rectangle 591"/>
          <p:cNvSpPr>
            <a:spLocks noChangeArrowheads="1"/>
          </p:cNvSpPr>
          <p:nvPr/>
        </p:nvSpPr>
        <p:spPr bwMode="auto">
          <a:xfrm>
            <a:off x="4979374" y="5603438"/>
            <a:ext cx="54341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000000"/>
                </a:solidFill>
              </a:rPr>
              <a:t>WriteRegister</a:t>
            </a:r>
            <a:endParaRPr lang="en-US" altLang="zh-CN" dirty="0"/>
          </a:p>
        </p:txBody>
      </p:sp>
      <p:sp>
        <p:nvSpPr>
          <p:cNvPr id="2087" name="Rectangle 591"/>
          <p:cNvSpPr>
            <a:spLocks noChangeArrowheads="1"/>
          </p:cNvSpPr>
          <p:nvPr/>
        </p:nvSpPr>
        <p:spPr bwMode="auto">
          <a:xfrm>
            <a:off x="4924986" y="5180647"/>
            <a:ext cx="59631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000000"/>
                </a:solidFill>
              </a:rPr>
              <a:t>ReadRegister2</a:t>
            </a:r>
            <a:endParaRPr lang="en-US" altLang="zh-CN" dirty="0"/>
          </a:p>
        </p:txBody>
      </p:sp>
      <p:sp>
        <p:nvSpPr>
          <p:cNvPr id="2090" name="Line 478"/>
          <p:cNvSpPr>
            <a:spLocks noChangeShapeType="1"/>
          </p:cNvSpPr>
          <p:nvPr/>
        </p:nvSpPr>
        <p:spPr bwMode="auto">
          <a:xfrm rot="5400000">
            <a:off x="4917041" y="1778030"/>
            <a:ext cx="628538" cy="2026"/>
          </a:xfrm>
          <a:prstGeom prst="line">
            <a:avLst/>
          </a:prstGeom>
          <a:noFill/>
          <a:ln w="17463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2" name="Line 478"/>
          <p:cNvSpPr>
            <a:spLocks noChangeShapeType="1"/>
          </p:cNvSpPr>
          <p:nvPr/>
        </p:nvSpPr>
        <p:spPr bwMode="auto">
          <a:xfrm>
            <a:off x="3689981" y="1790954"/>
            <a:ext cx="1136503" cy="0"/>
          </a:xfrm>
          <a:prstGeom prst="line">
            <a:avLst/>
          </a:prstGeom>
          <a:noFill/>
          <a:ln w="17463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4" name="Line 478"/>
          <p:cNvSpPr>
            <a:spLocks noChangeShapeType="1"/>
          </p:cNvSpPr>
          <p:nvPr/>
        </p:nvSpPr>
        <p:spPr bwMode="auto">
          <a:xfrm rot="5400000" flipV="1">
            <a:off x="4547482" y="1188172"/>
            <a:ext cx="354616" cy="1775"/>
          </a:xfrm>
          <a:prstGeom prst="line">
            <a:avLst/>
          </a:prstGeom>
          <a:noFill/>
          <a:ln w="6350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" name="Freeform 408"/>
          <p:cNvSpPr>
            <a:spLocks/>
          </p:cNvSpPr>
          <p:nvPr/>
        </p:nvSpPr>
        <p:spPr bwMode="auto">
          <a:xfrm rot="5400000">
            <a:off x="4021801" y="947415"/>
            <a:ext cx="373287" cy="809146"/>
          </a:xfrm>
          <a:custGeom>
            <a:avLst/>
            <a:gdLst>
              <a:gd name="T0" fmla="*/ 111 w 222"/>
              <a:gd name="T1" fmla="*/ 471 h 471"/>
              <a:gd name="T2" fmla="*/ 128 w 222"/>
              <a:gd name="T3" fmla="*/ 469 h 471"/>
              <a:gd name="T4" fmla="*/ 146 w 222"/>
              <a:gd name="T5" fmla="*/ 460 h 471"/>
              <a:gd name="T6" fmla="*/ 161 w 222"/>
              <a:gd name="T7" fmla="*/ 445 h 471"/>
              <a:gd name="T8" fmla="*/ 176 w 222"/>
              <a:gd name="T9" fmla="*/ 426 h 471"/>
              <a:gd name="T10" fmla="*/ 190 w 222"/>
              <a:gd name="T11" fmla="*/ 402 h 471"/>
              <a:gd name="T12" fmla="*/ 200 w 222"/>
              <a:gd name="T13" fmla="*/ 375 h 471"/>
              <a:gd name="T14" fmla="*/ 209 w 222"/>
              <a:gd name="T15" fmla="*/ 345 h 471"/>
              <a:gd name="T16" fmla="*/ 216 w 222"/>
              <a:gd name="T17" fmla="*/ 310 h 471"/>
              <a:gd name="T18" fmla="*/ 220 w 222"/>
              <a:gd name="T19" fmla="*/ 275 h 471"/>
              <a:gd name="T20" fmla="*/ 222 w 222"/>
              <a:gd name="T21" fmla="*/ 236 h 471"/>
              <a:gd name="T22" fmla="*/ 220 w 222"/>
              <a:gd name="T23" fmla="*/ 197 h 471"/>
              <a:gd name="T24" fmla="*/ 216 w 222"/>
              <a:gd name="T25" fmla="*/ 162 h 471"/>
              <a:gd name="T26" fmla="*/ 209 w 222"/>
              <a:gd name="T27" fmla="*/ 127 h 471"/>
              <a:gd name="T28" fmla="*/ 200 w 222"/>
              <a:gd name="T29" fmla="*/ 96 h 471"/>
              <a:gd name="T30" fmla="*/ 190 w 222"/>
              <a:gd name="T31" fmla="*/ 70 h 471"/>
              <a:gd name="T32" fmla="*/ 176 w 222"/>
              <a:gd name="T33" fmla="*/ 46 h 471"/>
              <a:gd name="T34" fmla="*/ 161 w 222"/>
              <a:gd name="T35" fmla="*/ 26 h 471"/>
              <a:gd name="T36" fmla="*/ 146 w 222"/>
              <a:gd name="T37" fmla="*/ 11 h 471"/>
              <a:gd name="T38" fmla="*/ 128 w 222"/>
              <a:gd name="T39" fmla="*/ 2 h 471"/>
              <a:gd name="T40" fmla="*/ 111 w 222"/>
              <a:gd name="T41" fmla="*/ 0 h 471"/>
              <a:gd name="T42" fmla="*/ 94 w 222"/>
              <a:gd name="T43" fmla="*/ 2 h 471"/>
              <a:gd name="T44" fmla="*/ 76 w 222"/>
              <a:gd name="T45" fmla="*/ 11 h 471"/>
              <a:gd name="T46" fmla="*/ 61 w 222"/>
              <a:gd name="T47" fmla="*/ 26 h 471"/>
              <a:gd name="T48" fmla="*/ 46 w 222"/>
              <a:gd name="T49" fmla="*/ 46 h 471"/>
              <a:gd name="T50" fmla="*/ 33 w 222"/>
              <a:gd name="T51" fmla="*/ 70 h 471"/>
              <a:gd name="T52" fmla="*/ 22 w 222"/>
              <a:gd name="T53" fmla="*/ 96 h 471"/>
              <a:gd name="T54" fmla="*/ 13 w 222"/>
              <a:gd name="T55" fmla="*/ 127 h 471"/>
              <a:gd name="T56" fmla="*/ 6 w 222"/>
              <a:gd name="T57" fmla="*/ 162 h 471"/>
              <a:gd name="T58" fmla="*/ 2 w 222"/>
              <a:gd name="T59" fmla="*/ 197 h 471"/>
              <a:gd name="T60" fmla="*/ 0 w 222"/>
              <a:gd name="T61" fmla="*/ 236 h 471"/>
              <a:gd name="T62" fmla="*/ 2 w 222"/>
              <a:gd name="T63" fmla="*/ 275 h 471"/>
              <a:gd name="T64" fmla="*/ 6 w 222"/>
              <a:gd name="T65" fmla="*/ 310 h 471"/>
              <a:gd name="T66" fmla="*/ 13 w 222"/>
              <a:gd name="T67" fmla="*/ 345 h 471"/>
              <a:gd name="T68" fmla="*/ 22 w 222"/>
              <a:gd name="T69" fmla="*/ 375 h 471"/>
              <a:gd name="T70" fmla="*/ 33 w 222"/>
              <a:gd name="T71" fmla="*/ 402 h 471"/>
              <a:gd name="T72" fmla="*/ 46 w 222"/>
              <a:gd name="T73" fmla="*/ 426 h 471"/>
              <a:gd name="T74" fmla="*/ 61 w 222"/>
              <a:gd name="T75" fmla="*/ 445 h 471"/>
              <a:gd name="T76" fmla="*/ 76 w 222"/>
              <a:gd name="T77" fmla="*/ 460 h 471"/>
              <a:gd name="T78" fmla="*/ 94 w 222"/>
              <a:gd name="T79" fmla="*/ 469 h 471"/>
              <a:gd name="T80" fmla="*/ 111 w 222"/>
              <a:gd name="T81" fmla="*/ 471 h 47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2"/>
              <a:gd name="T124" fmla="*/ 0 h 471"/>
              <a:gd name="T125" fmla="*/ 222 w 222"/>
              <a:gd name="T126" fmla="*/ 471 h 471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2" h="471">
                <a:moveTo>
                  <a:pt x="111" y="471"/>
                </a:moveTo>
                <a:lnTo>
                  <a:pt x="128" y="469"/>
                </a:lnTo>
                <a:lnTo>
                  <a:pt x="146" y="460"/>
                </a:lnTo>
                <a:lnTo>
                  <a:pt x="161" y="445"/>
                </a:lnTo>
                <a:lnTo>
                  <a:pt x="176" y="426"/>
                </a:lnTo>
                <a:lnTo>
                  <a:pt x="190" y="402"/>
                </a:lnTo>
                <a:lnTo>
                  <a:pt x="200" y="375"/>
                </a:lnTo>
                <a:lnTo>
                  <a:pt x="209" y="345"/>
                </a:lnTo>
                <a:lnTo>
                  <a:pt x="216" y="310"/>
                </a:lnTo>
                <a:lnTo>
                  <a:pt x="220" y="275"/>
                </a:lnTo>
                <a:lnTo>
                  <a:pt x="222" y="236"/>
                </a:lnTo>
                <a:lnTo>
                  <a:pt x="220" y="197"/>
                </a:lnTo>
                <a:lnTo>
                  <a:pt x="216" y="162"/>
                </a:lnTo>
                <a:lnTo>
                  <a:pt x="209" y="127"/>
                </a:lnTo>
                <a:lnTo>
                  <a:pt x="200" y="96"/>
                </a:lnTo>
                <a:lnTo>
                  <a:pt x="190" y="70"/>
                </a:lnTo>
                <a:lnTo>
                  <a:pt x="176" y="46"/>
                </a:lnTo>
                <a:lnTo>
                  <a:pt x="161" y="26"/>
                </a:lnTo>
                <a:lnTo>
                  <a:pt x="146" y="11"/>
                </a:lnTo>
                <a:lnTo>
                  <a:pt x="128" y="2"/>
                </a:lnTo>
                <a:lnTo>
                  <a:pt x="111" y="0"/>
                </a:lnTo>
                <a:lnTo>
                  <a:pt x="94" y="2"/>
                </a:lnTo>
                <a:lnTo>
                  <a:pt x="76" y="11"/>
                </a:lnTo>
                <a:lnTo>
                  <a:pt x="61" y="26"/>
                </a:lnTo>
                <a:lnTo>
                  <a:pt x="46" y="46"/>
                </a:lnTo>
                <a:lnTo>
                  <a:pt x="33" y="70"/>
                </a:lnTo>
                <a:lnTo>
                  <a:pt x="22" y="96"/>
                </a:lnTo>
                <a:lnTo>
                  <a:pt x="13" y="127"/>
                </a:lnTo>
                <a:lnTo>
                  <a:pt x="6" y="162"/>
                </a:lnTo>
                <a:lnTo>
                  <a:pt x="2" y="197"/>
                </a:lnTo>
                <a:lnTo>
                  <a:pt x="0" y="236"/>
                </a:lnTo>
                <a:lnTo>
                  <a:pt x="2" y="275"/>
                </a:lnTo>
                <a:lnTo>
                  <a:pt x="6" y="310"/>
                </a:lnTo>
                <a:lnTo>
                  <a:pt x="13" y="345"/>
                </a:lnTo>
                <a:lnTo>
                  <a:pt x="22" y="375"/>
                </a:lnTo>
                <a:lnTo>
                  <a:pt x="33" y="402"/>
                </a:lnTo>
                <a:lnTo>
                  <a:pt x="46" y="426"/>
                </a:lnTo>
                <a:lnTo>
                  <a:pt x="61" y="445"/>
                </a:lnTo>
                <a:lnTo>
                  <a:pt x="76" y="460"/>
                </a:lnTo>
                <a:lnTo>
                  <a:pt x="94" y="469"/>
                </a:lnTo>
                <a:lnTo>
                  <a:pt x="111" y="471"/>
                </a:lnTo>
              </a:path>
            </a:pathLst>
          </a:custGeom>
          <a:noFill/>
          <a:ln w="11113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109" name="Line 478"/>
          <p:cNvSpPr>
            <a:spLocks noChangeShapeType="1"/>
          </p:cNvSpPr>
          <p:nvPr/>
        </p:nvSpPr>
        <p:spPr bwMode="auto">
          <a:xfrm>
            <a:off x="4618926" y="1356318"/>
            <a:ext cx="108479" cy="0"/>
          </a:xfrm>
          <a:prstGeom prst="line">
            <a:avLst/>
          </a:prstGeom>
          <a:noFill/>
          <a:ln w="6350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" name="Rectangle 522"/>
          <p:cNvSpPr>
            <a:spLocks noChangeArrowheads="1"/>
          </p:cNvSpPr>
          <p:nvPr/>
        </p:nvSpPr>
        <p:spPr bwMode="auto">
          <a:xfrm>
            <a:off x="3889135" y="1300149"/>
            <a:ext cx="66684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smtClean="0">
                <a:solidFill>
                  <a:srgbClr val="EB7500"/>
                </a:solidFill>
              </a:rPr>
              <a:t>HazardDetection</a:t>
            </a:r>
            <a:endParaRPr lang="en-US" altLang="zh-CN" dirty="0"/>
          </a:p>
        </p:txBody>
      </p:sp>
      <p:sp>
        <p:nvSpPr>
          <p:cNvPr id="2135" name="Freeform 550"/>
          <p:cNvSpPr>
            <a:spLocks/>
          </p:cNvSpPr>
          <p:nvPr/>
        </p:nvSpPr>
        <p:spPr bwMode="auto">
          <a:xfrm>
            <a:off x="6143337" y="3275248"/>
            <a:ext cx="134518" cy="341009"/>
          </a:xfrm>
          <a:custGeom>
            <a:avLst/>
            <a:gdLst>
              <a:gd name="T0" fmla="*/ 0 w 102"/>
              <a:gd name="T1" fmla="*/ 50 h 342"/>
              <a:gd name="T2" fmla="*/ 2 w 102"/>
              <a:gd name="T3" fmla="*/ 43 h 342"/>
              <a:gd name="T4" fmla="*/ 4 w 102"/>
              <a:gd name="T5" fmla="*/ 34 h 342"/>
              <a:gd name="T6" fmla="*/ 6 w 102"/>
              <a:gd name="T7" fmla="*/ 28 h 342"/>
              <a:gd name="T8" fmla="*/ 10 w 102"/>
              <a:gd name="T9" fmla="*/ 21 h 342"/>
              <a:gd name="T10" fmla="*/ 15 w 102"/>
              <a:gd name="T11" fmla="*/ 15 h 342"/>
              <a:gd name="T12" fmla="*/ 21 w 102"/>
              <a:gd name="T13" fmla="*/ 10 h 342"/>
              <a:gd name="T14" fmla="*/ 28 w 102"/>
              <a:gd name="T15" fmla="*/ 6 h 342"/>
              <a:gd name="T16" fmla="*/ 34 w 102"/>
              <a:gd name="T17" fmla="*/ 2 h 342"/>
              <a:gd name="T18" fmla="*/ 43 w 102"/>
              <a:gd name="T19" fmla="*/ 2 h 342"/>
              <a:gd name="T20" fmla="*/ 52 w 102"/>
              <a:gd name="T21" fmla="*/ 0 h 342"/>
              <a:gd name="T22" fmla="*/ 58 w 102"/>
              <a:gd name="T23" fmla="*/ 2 h 342"/>
              <a:gd name="T24" fmla="*/ 67 w 102"/>
              <a:gd name="T25" fmla="*/ 2 h 342"/>
              <a:gd name="T26" fmla="*/ 74 w 102"/>
              <a:gd name="T27" fmla="*/ 6 h 342"/>
              <a:gd name="T28" fmla="*/ 80 w 102"/>
              <a:gd name="T29" fmla="*/ 10 h 342"/>
              <a:gd name="T30" fmla="*/ 87 w 102"/>
              <a:gd name="T31" fmla="*/ 15 h 342"/>
              <a:gd name="T32" fmla="*/ 91 w 102"/>
              <a:gd name="T33" fmla="*/ 21 h 342"/>
              <a:gd name="T34" fmla="*/ 96 w 102"/>
              <a:gd name="T35" fmla="*/ 28 h 342"/>
              <a:gd name="T36" fmla="*/ 98 w 102"/>
              <a:gd name="T37" fmla="*/ 34 h 342"/>
              <a:gd name="T38" fmla="*/ 100 w 102"/>
              <a:gd name="T39" fmla="*/ 43 h 342"/>
              <a:gd name="T40" fmla="*/ 102 w 102"/>
              <a:gd name="T41" fmla="*/ 50 h 342"/>
              <a:gd name="T42" fmla="*/ 102 w 102"/>
              <a:gd name="T43" fmla="*/ 292 h 342"/>
              <a:gd name="T44" fmla="*/ 100 w 102"/>
              <a:gd name="T45" fmla="*/ 301 h 342"/>
              <a:gd name="T46" fmla="*/ 98 w 102"/>
              <a:gd name="T47" fmla="*/ 307 h 342"/>
              <a:gd name="T48" fmla="*/ 96 w 102"/>
              <a:gd name="T49" fmla="*/ 316 h 342"/>
              <a:gd name="T50" fmla="*/ 91 w 102"/>
              <a:gd name="T51" fmla="*/ 322 h 342"/>
              <a:gd name="T52" fmla="*/ 87 w 102"/>
              <a:gd name="T53" fmla="*/ 327 h 342"/>
              <a:gd name="T54" fmla="*/ 80 w 102"/>
              <a:gd name="T55" fmla="*/ 333 h 342"/>
              <a:gd name="T56" fmla="*/ 74 w 102"/>
              <a:gd name="T57" fmla="*/ 336 h 342"/>
              <a:gd name="T58" fmla="*/ 67 w 102"/>
              <a:gd name="T59" fmla="*/ 340 h 342"/>
              <a:gd name="T60" fmla="*/ 58 w 102"/>
              <a:gd name="T61" fmla="*/ 342 h 342"/>
              <a:gd name="T62" fmla="*/ 52 w 102"/>
              <a:gd name="T63" fmla="*/ 342 h 342"/>
              <a:gd name="T64" fmla="*/ 43 w 102"/>
              <a:gd name="T65" fmla="*/ 342 h 342"/>
              <a:gd name="T66" fmla="*/ 34 w 102"/>
              <a:gd name="T67" fmla="*/ 340 h 342"/>
              <a:gd name="T68" fmla="*/ 28 w 102"/>
              <a:gd name="T69" fmla="*/ 336 h 342"/>
              <a:gd name="T70" fmla="*/ 21 w 102"/>
              <a:gd name="T71" fmla="*/ 333 h 342"/>
              <a:gd name="T72" fmla="*/ 15 w 102"/>
              <a:gd name="T73" fmla="*/ 327 h 342"/>
              <a:gd name="T74" fmla="*/ 10 w 102"/>
              <a:gd name="T75" fmla="*/ 322 h 342"/>
              <a:gd name="T76" fmla="*/ 6 w 102"/>
              <a:gd name="T77" fmla="*/ 316 h 342"/>
              <a:gd name="T78" fmla="*/ 4 w 102"/>
              <a:gd name="T79" fmla="*/ 307 h 342"/>
              <a:gd name="T80" fmla="*/ 2 w 102"/>
              <a:gd name="T81" fmla="*/ 301 h 342"/>
              <a:gd name="T82" fmla="*/ 0 w 102"/>
              <a:gd name="T83" fmla="*/ 292 h 342"/>
              <a:gd name="T84" fmla="*/ 0 w 102"/>
              <a:gd name="T85" fmla="*/ 50 h 3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2"/>
              <a:gd name="T130" fmla="*/ 0 h 342"/>
              <a:gd name="T131" fmla="*/ 102 w 102"/>
              <a:gd name="T132" fmla="*/ 342 h 3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2" h="342">
                <a:moveTo>
                  <a:pt x="0" y="50"/>
                </a:moveTo>
                <a:lnTo>
                  <a:pt x="2" y="43"/>
                </a:lnTo>
                <a:lnTo>
                  <a:pt x="4" y="34"/>
                </a:lnTo>
                <a:lnTo>
                  <a:pt x="6" y="28"/>
                </a:lnTo>
                <a:lnTo>
                  <a:pt x="10" y="21"/>
                </a:lnTo>
                <a:lnTo>
                  <a:pt x="15" y="15"/>
                </a:lnTo>
                <a:lnTo>
                  <a:pt x="21" y="10"/>
                </a:lnTo>
                <a:lnTo>
                  <a:pt x="28" y="6"/>
                </a:lnTo>
                <a:lnTo>
                  <a:pt x="34" y="2"/>
                </a:lnTo>
                <a:lnTo>
                  <a:pt x="43" y="2"/>
                </a:lnTo>
                <a:lnTo>
                  <a:pt x="52" y="0"/>
                </a:lnTo>
                <a:lnTo>
                  <a:pt x="58" y="2"/>
                </a:lnTo>
                <a:lnTo>
                  <a:pt x="67" y="2"/>
                </a:lnTo>
                <a:lnTo>
                  <a:pt x="74" y="6"/>
                </a:lnTo>
                <a:lnTo>
                  <a:pt x="80" y="10"/>
                </a:lnTo>
                <a:lnTo>
                  <a:pt x="87" y="15"/>
                </a:lnTo>
                <a:lnTo>
                  <a:pt x="91" y="21"/>
                </a:lnTo>
                <a:lnTo>
                  <a:pt x="96" y="28"/>
                </a:lnTo>
                <a:lnTo>
                  <a:pt x="98" y="34"/>
                </a:lnTo>
                <a:lnTo>
                  <a:pt x="100" y="43"/>
                </a:lnTo>
                <a:lnTo>
                  <a:pt x="102" y="50"/>
                </a:lnTo>
                <a:lnTo>
                  <a:pt x="102" y="292"/>
                </a:lnTo>
                <a:lnTo>
                  <a:pt x="100" y="301"/>
                </a:lnTo>
                <a:lnTo>
                  <a:pt x="98" y="307"/>
                </a:lnTo>
                <a:lnTo>
                  <a:pt x="96" y="316"/>
                </a:lnTo>
                <a:lnTo>
                  <a:pt x="91" y="322"/>
                </a:lnTo>
                <a:lnTo>
                  <a:pt x="87" y="327"/>
                </a:lnTo>
                <a:lnTo>
                  <a:pt x="80" y="333"/>
                </a:lnTo>
                <a:lnTo>
                  <a:pt x="74" y="336"/>
                </a:lnTo>
                <a:lnTo>
                  <a:pt x="67" y="340"/>
                </a:lnTo>
                <a:lnTo>
                  <a:pt x="58" y="342"/>
                </a:lnTo>
                <a:lnTo>
                  <a:pt x="52" y="342"/>
                </a:lnTo>
                <a:lnTo>
                  <a:pt x="43" y="342"/>
                </a:lnTo>
                <a:lnTo>
                  <a:pt x="34" y="340"/>
                </a:lnTo>
                <a:lnTo>
                  <a:pt x="28" y="336"/>
                </a:lnTo>
                <a:lnTo>
                  <a:pt x="21" y="333"/>
                </a:lnTo>
                <a:lnTo>
                  <a:pt x="15" y="327"/>
                </a:lnTo>
                <a:lnTo>
                  <a:pt x="10" y="322"/>
                </a:lnTo>
                <a:lnTo>
                  <a:pt x="6" y="316"/>
                </a:lnTo>
                <a:lnTo>
                  <a:pt x="4" y="307"/>
                </a:lnTo>
                <a:lnTo>
                  <a:pt x="2" y="301"/>
                </a:lnTo>
                <a:lnTo>
                  <a:pt x="0" y="292"/>
                </a:lnTo>
                <a:lnTo>
                  <a:pt x="0" y="5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36" name="Rectangle 551"/>
          <p:cNvSpPr>
            <a:spLocks noChangeArrowheads="1"/>
          </p:cNvSpPr>
          <p:nvPr/>
        </p:nvSpPr>
        <p:spPr bwMode="auto">
          <a:xfrm>
            <a:off x="6170242" y="3306232"/>
            <a:ext cx="117703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000000"/>
                </a:solidFill>
              </a:rPr>
              <a:t>M</a:t>
            </a:r>
            <a:endParaRPr lang="en-US" altLang="zh-CN" dirty="0"/>
          </a:p>
        </p:txBody>
      </p:sp>
      <p:sp>
        <p:nvSpPr>
          <p:cNvPr id="2137" name="Rectangle 553"/>
          <p:cNvSpPr>
            <a:spLocks noChangeArrowheads="1"/>
          </p:cNvSpPr>
          <p:nvPr/>
        </p:nvSpPr>
        <p:spPr bwMode="auto">
          <a:xfrm>
            <a:off x="6183694" y="3399001"/>
            <a:ext cx="92481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>
                <a:solidFill>
                  <a:srgbClr val="000000"/>
                </a:solidFill>
              </a:rPr>
              <a:t>u</a:t>
            </a:r>
            <a:endParaRPr lang="en-US" altLang="zh-CN"/>
          </a:p>
        </p:txBody>
      </p:sp>
      <p:sp>
        <p:nvSpPr>
          <p:cNvPr id="2138" name="Rectangle 555"/>
          <p:cNvSpPr>
            <a:spLocks noChangeArrowheads="1"/>
          </p:cNvSpPr>
          <p:nvPr/>
        </p:nvSpPr>
        <p:spPr bwMode="auto">
          <a:xfrm>
            <a:off x="6183694" y="3490051"/>
            <a:ext cx="84074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>
                <a:solidFill>
                  <a:srgbClr val="000000"/>
                </a:solidFill>
              </a:rPr>
              <a:t>x</a:t>
            </a:r>
            <a:endParaRPr lang="en-US" altLang="zh-CN"/>
          </a:p>
        </p:txBody>
      </p:sp>
      <p:sp>
        <p:nvSpPr>
          <p:cNvPr id="2177" name="Freeform 550"/>
          <p:cNvSpPr>
            <a:spLocks/>
          </p:cNvSpPr>
          <p:nvPr/>
        </p:nvSpPr>
        <p:spPr bwMode="auto">
          <a:xfrm>
            <a:off x="6355519" y="3948024"/>
            <a:ext cx="100828" cy="321853"/>
          </a:xfrm>
          <a:custGeom>
            <a:avLst/>
            <a:gdLst>
              <a:gd name="T0" fmla="*/ 0 w 102"/>
              <a:gd name="T1" fmla="*/ 50 h 342"/>
              <a:gd name="T2" fmla="*/ 2 w 102"/>
              <a:gd name="T3" fmla="*/ 43 h 342"/>
              <a:gd name="T4" fmla="*/ 4 w 102"/>
              <a:gd name="T5" fmla="*/ 34 h 342"/>
              <a:gd name="T6" fmla="*/ 6 w 102"/>
              <a:gd name="T7" fmla="*/ 28 h 342"/>
              <a:gd name="T8" fmla="*/ 10 w 102"/>
              <a:gd name="T9" fmla="*/ 21 h 342"/>
              <a:gd name="T10" fmla="*/ 15 w 102"/>
              <a:gd name="T11" fmla="*/ 15 h 342"/>
              <a:gd name="T12" fmla="*/ 21 w 102"/>
              <a:gd name="T13" fmla="*/ 10 h 342"/>
              <a:gd name="T14" fmla="*/ 28 w 102"/>
              <a:gd name="T15" fmla="*/ 6 h 342"/>
              <a:gd name="T16" fmla="*/ 34 w 102"/>
              <a:gd name="T17" fmla="*/ 2 h 342"/>
              <a:gd name="T18" fmla="*/ 43 w 102"/>
              <a:gd name="T19" fmla="*/ 2 h 342"/>
              <a:gd name="T20" fmla="*/ 52 w 102"/>
              <a:gd name="T21" fmla="*/ 0 h 342"/>
              <a:gd name="T22" fmla="*/ 58 w 102"/>
              <a:gd name="T23" fmla="*/ 2 h 342"/>
              <a:gd name="T24" fmla="*/ 67 w 102"/>
              <a:gd name="T25" fmla="*/ 2 h 342"/>
              <a:gd name="T26" fmla="*/ 74 w 102"/>
              <a:gd name="T27" fmla="*/ 6 h 342"/>
              <a:gd name="T28" fmla="*/ 80 w 102"/>
              <a:gd name="T29" fmla="*/ 10 h 342"/>
              <a:gd name="T30" fmla="*/ 87 w 102"/>
              <a:gd name="T31" fmla="*/ 15 h 342"/>
              <a:gd name="T32" fmla="*/ 91 w 102"/>
              <a:gd name="T33" fmla="*/ 21 h 342"/>
              <a:gd name="T34" fmla="*/ 96 w 102"/>
              <a:gd name="T35" fmla="*/ 28 h 342"/>
              <a:gd name="T36" fmla="*/ 98 w 102"/>
              <a:gd name="T37" fmla="*/ 34 h 342"/>
              <a:gd name="T38" fmla="*/ 100 w 102"/>
              <a:gd name="T39" fmla="*/ 43 h 342"/>
              <a:gd name="T40" fmla="*/ 102 w 102"/>
              <a:gd name="T41" fmla="*/ 50 h 342"/>
              <a:gd name="T42" fmla="*/ 102 w 102"/>
              <a:gd name="T43" fmla="*/ 292 h 342"/>
              <a:gd name="T44" fmla="*/ 100 w 102"/>
              <a:gd name="T45" fmla="*/ 301 h 342"/>
              <a:gd name="T46" fmla="*/ 98 w 102"/>
              <a:gd name="T47" fmla="*/ 307 h 342"/>
              <a:gd name="T48" fmla="*/ 96 w 102"/>
              <a:gd name="T49" fmla="*/ 316 h 342"/>
              <a:gd name="T50" fmla="*/ 91 w 102"/>
              <a:gd name="T51" fmla="*/ 322 h 342"/>
              <a:gd name="T52" fmla="*/ 87 w 102"/>
              <a:gd name="T53" fmla="*/ 327 h 342"/>
              <a:gd name="T54" fmla="*/ 80 w 102"/>
              <a:gd name="T55" fmla="*/ 333 h 342"/>
              <a:gd name="T56" fmla="*/ 74 w 102"/>
              <a:gd name="T57" fmla="*/ 336 h 342"/>
              <a:gd name="T58" fmla="*/ 67 w 102"/>
              <a:gd name="T59" fmla="*/ 340 h 342"/>
              <a:gd name="T60" fmla="*/ 58 w 102"/>
              <a:gd name="T61" fmla="*/ 342 h 342"/>
              <a:gd name="T62" fmla="*/ 52 w 102"/>
              <a:gd name="T63" fmla="*/ 342 h 342"/>
              <a:gd name="T64" fmla="*/ 43 w 102"/>
              <a:gd name="T65" fmla="*/ 342 h 342"/>
              <a:gd name="T66" fmla="*/ 34 w 102"/>
              <a:gd name="T67" fmla="*/ 340 h 342"/>
              <a:gd name="T68" fmla="*/ 28 w 102"/>
              <a:gd name="T69" fmla="*/ 336 h 342"/>
              <a:gd name="T70" fmla="*/ 21 w 102"/>
              <a:gd name="T71" fmla="*/ 333 h 342"/>
              <a:gd name="T72" fmla="*/ 15 w 102"/>
              <a:gd name="T73" fmla="*/ 327 h 342"/>
              <a:gd name="T74" fmla="*/ 10 w 102"/>
              <a:gd name="T75" fmla="*/ 322 h 342"/>
              <a:gd name="T76" fmla="*/ 6 w 102"/>
              <a:gd name="T77" fmla="*/ 316 h 342"/>
              <a:gd name="T78" fmla="*/ 4 w 102"/>
              <a:gd name="T79" fmla="*/ 307 h 342"/>
              <a:gd name="T80" fmla="*/ 2 w 102"/>
              <a:gd name="T81" fmla="*/ 301 h 342"/>
              <a:gd name="T82" fmla="*/ 0 w 102"/>
              <a:gd name="T83" fmla="*/ 292 h 342"/>
              <a:gd name="T84" fmla="*/ 0 w 102"/>
              <a:gd name="T85" fmla="*/ 50 h 3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2"/>
              <a:gd name="T130" fmla="*/ 0 h 342"/>
              <a:gd name="T131" fmla="*/ 102 w 102"/>
              <a:gd name="T132" fmla="*/ 342 h 3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2" h="342">
                <a:moveTo>
                  <a:pt x="0" y="50"/>
                </a:moveTo>
                <a:lnTo>
                  <a:pt x="2" y="43"/>
                </a:lnTo>
                <a:lnTo>
                  <a:pt x="4" y="34"/>
                </a:lnTo>
                <a:lnTo>
                  <a:pt x="6" y="28"/>
                </a:lnTo>
                <a:lnTo>
                  <a:pt x="10" y="21"/>
                </a:lnTo>
                <a:lnTo>
                  <a:pt x="15" y="15"/>
                </a:lnTo>
                <a:lnTo>
                  <a:pt x="21" y="10"/>
                </a:lnTo>
                <a:lnTo>
                  <a:pt x="28" y="6"/>
                </a:lnTo>
                <a:lnTo>
                  <a:pt x="34" y="2"/>
                </a:lnTo>
                <a:lnTo>
                  <a:pt x="43" y="2"/>
                </a:lnTo>
                <a:lnTo>
                  <a:pt x="52" y="0"/>
                </a:lnTo>
                <a:lnTo>
                  <a:pt x="58" y="2"/>
                </a:lnTo>
                <a:lnTo>
                  <a:pt x="67" y="2"/>
                </a:lnTo>
                <a:lnTo>
                  <a:pt x="74" y="6"/>
                </a:lnTo>
                <a:lnTo>
                  <a:pt x="80" y="10"/>
                </a:lnTo>
                <a:lnTo>
                  <a:pt x="87" y="15"/>
                </a:lnTo>
                <a:lnTo>
                  <a:pt x="91" y="21"/>
                </a:lnTo>
                <a:lnTo>
                  <a:pt x="96" y="28"/>
                </a:lnTo>
                <a:lnTo>
                  <a:pt x="98" y="34"/>
                </a:lnTo>
                <a:lnTo>
                  <a:pt x="100" y="43"/>
                </a:lnTo>
                <a:lnTo>
                  <a:pt x="102" y="50"/>
                </a:lnTo>
                <a:lnTo>
                  <a:pt x="102" y="292"/>
                </a:lnTo>
                <a:lnTo>
                  <a:pt x="100" y="301"/>
                </a:lnTo>
                <a:lnTo>
                  <a:pt x="98" y="307"/>
                </a:lnTo>
                <a:lnTo>
                  <a:pt x="96" y="316"/>
                </a:lnTo>
                <a:lnTo>
                  <a:pt x="91" y="322"/>
                </a:lnTo>
                <a:lnTo>
                  <a:pt x="87" y="327"/>
                </a:lnTo>
                <a:lnTo>
                  <a:pt x="80" y="333"/>
                </a:lnTo>
                <a:lnTo>
                  <a:pt x="74" y="336"/>
                </a:lnTo>
                <a:lnTo>
                  <a:pt x="67" y="340"/>
                </a:lnTo>
                <a:lnTo>
                  <a:pt x="58" y="342"/>
                </a:lnTo>
                <a:lnTo>
                  <a:pt x="52" y="342"/>
                </a:lnTo>
                <a:lnTo>
                  <a:pt x="43" y="342"/>
                </a:lnTo>
                <a:lnTo>
                  <a:pt x="34" y="340"/>
                </a:lnTo>
                <a:lnTo>
                  <a:pt x="28" y="336"/>
                </a:lnTo>
                <a:lnTo>
                  <a:pt x="21" y="333"/>
                </a:lnTo>
                <a:lnTo>
                  <a:pt x="15" y="327"/>
                </a:lnTo>
                <a:lnTo>
                  <a:pt x="10" y="322"/>
                </a:lnTo>
                <a:lnTo>
                  <a:pt x="6" y="316"/>
                </a:lnTo>
                <a:lnTo>
                  <a:pt x="4" y="307"/>
                </a:lnTo>
                <a:lnTo>
                  <a:pt x="2" y="301"/>
                </a:lnTo>
                <a:lnTo>
                  <a:pt x="0" y="292"/>
                </a:lnTo>
                <a:lnTo>
                  <a:pt x="0" y="5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78" name="Rectangle 551"/>
          <p:cNvSpPr>
            <a:spLocks noChangeArrowheads="1"/>
          </p:cNvSpPr>
          <p:nvPr/>
        </p:nvSpPr>
        <p:spPr bwMode="auto">
          <a:xfrm>
            <a:off x="6371116" y="3947711"/>
            <a:ext cx="7534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</a:t>
            </a:r>
          </a:p>
          <a:p>
            <a:r>
              <a:rPr lang="en-US" altLang="zh-CN" sz="7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u</a:t>
            </a:r>
          </a:p>
          <a:p>
            <a:r>
              <a:rPr lang="en-US" altLang="zh-CN" sz="7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82" name="Freeform 550"/>
          <p:cNvSpPr>
            <a:spLocks/>
          </p:cNvSpPr>
          <p:nvPr/>
        </p:nvSpPr>
        <p:spPr bwMode="auto">
          <a:xfrm>
            <a:off x="6107774" y="3817088"/>
            <a:ext cx="78396" cy="264502"/>
          </a:xfrm>
          <a:custGeom>
            <a:avLst/>
            <a:gdLst>
              <a:gd name="T0" fmla="*/ 0 w 102"/>
              <a:gd name="T1" fmla="*/ 50 h 342"/>
              <a:gd name="T2" fmla="*/ 2 w 102"/>
              <a:gd name="T3" fmla="*/ 43 h 342"/>
              <a:gd name="T4" fmla="*/ 4 w 102"/>
              <a:gd name="T5" fmla="*/ 34 h 342"/>
              <a:gd name="T6" fmla="*/ 6 w 102"/>
              <a:gd name="T7" fmla="*/ 28 h 342"/>
              <a:gd name="T8" fmla="*/ 10 w 102"/>
              <a:gd name="T9" fmla="*/ 21 h 342"/>
              <a:gd name="T10" fmla="*/ 15 w 102"/>
              <a:gd name="T11" fmla="*/ 15 h 342"/>
              <a:gd name="T12" fmla="*/ 21 w 102"/>
              <a:gd name="T13" fmla="*/ 10 h 342"/>
              <a:gd name="T14" fmla="*/ 28 w 102"/>
              <a:gd name="T15" fmla="*/ 6 h 342"/>
              <a:gd name="T16" fmla="*/ 34 w 102"/>
              <a:gd name="T17" fmla="*/ 2 h 342"/>
              <a:gd name="T18" fmla="*/ 43 w 102"/>
              <a:gd name="T19" fmla="*/ 2 h 342"/>
              <a:gd name="T20" fmla="*/ 52 w 102"/>
              <a:gd name="T21" fmla="*/ 0 h 342"/>
              <a:gd name="T22" fmla="*/ 58 w 102"/>
              <a:gd name="T23" fmla="*/ 2 h 342"/>
              <a:gd name="T24" fmla="*/ 67 w 102"/>
              <a:gd name="T25" fmla="*/ 2 h 342"/>
              <a:gd name="T26" fmla="*/ 74 w 102"/>
              <a:gd name="T27" fmla="*/ 6 h 342"/>
              <a:gd name="T28" fmla="*/ 80 w 102"/>
              <a:gd name="T29" fmla="*/ 10 h 342"/>
              <a:gd name="T30" fmla="*/ 87 w 102"/>
              <a:gd name="T31" fmla="*/ 15 h 342"/>
              <a:gd name="T32" fmla="*/ 91 w 102"/>
              <a:gd name="T33" fmla="*/ 21 h 342"/>
              <a:gd name="T34" fmla="*/ 96 w 102"/>
              <a:gd name="T35" fmla="*/ 28 h 342"/>
              <a:gd name="T36" fmla="*/ 98 w 102"/>
              <a:gd name="T37" fmla="*/ 34 h 342"/>
              <a:gd name="T38" fmla="*/ 100 w 102"/>
              <a:gd name="T39" fmla="*/ 43 h 342"/>
              <a:gd name="T40" fmla="*/ 102 w 102"/>
              <a:gd name="T41" fmla="*/ 50 h 342"/>
              <a:gd name="T42" fmla="*/ 102 w 102"/>
              <a:gd name="T43" fmla="*/ 292 h 342"/>
              <a:gd name="T44" fmla="*/ 100 w 102"/>
              <a:gd name="T45" fmla="*/ 301 h 342"/>
              <a:gd name="T46" fmla="*/ 98 w 102"/>
              <a:gd name="T47" fmla="*/ 307 h 342"/>
              <a:gd name="T48" fmla="*/ 96 w 102"/>
              <a:gd name="T49" fmla="*/ 316 h 342"/>
              <a:gd name="T50" fmla="*/ 91 w 102"/>
              <a:gd name="T51" fmla="*/ 322 h 342"/>
              <a:gd name="T52" fmla="*/ 87 w 102"/>
              <a:gd name="T53" fmla="*/ 327 h 342"/>
              <a:gd name="T54" fmla="*/ 80 w 102"/>
              <a:gd name="T55" fmla="*/ 333 h 342"/>
              <a:gd name="T56" fmla="*/ 74 w 102"/>
              <a:gd name="T57" fmla="*/ 336 h 342"/>
              <a:gd name="T58" fmla="*/ 67 w 102"/>
              <a:gd name="T59" fmla="*/ 340 h 342"/>
              <a:gd name="T60" fmla="*/ 58 w 102"/>
              <a:gd name="T61" fmla="*/ 342 h 342"/>
              <a:gd name="T62" fmla="*/ 52 w 102"/>
              <a:gd name="T63" fmla="*/ 342 h 342"/>
              <a:gd name="T64" fmla="*/ 43 w 102"/>
              <a:gd name="T65" fmla="*/ 342 h 342"/>
              <a:gd name="T66" fmla="*/ 34 w 102"/>
              <a:gd name="T67" fmla="*/ 340 h 342"/>
              <a:gd name="T68" fmla="*/ 28 w 102"/>
              <a:gd name="T69" fmla="*/ 336 h 342"/>
              <a:gd name="T70" fmla="*/ 21 w 102"/>
              <a:gd name="T71" fmla="*/ 333 h 342"/>
              <a:gd name="T72" fmla="*/ 15 w 102"/>
              <a:gd name="T73" fmla="*/ 327 h 342"/>
              <a:gd name="T74" fmla="*/ 10 w 102"/>
              <a:gd name="T75" fmla="*/ 322 h 342"/>
              <a:gd name="T76" fmla="*/ 6 w 102"/>
              <a:gd name="T77" fmla="*/ 316 h 342"/>
              <a:gd name="T78" fmla="*/ 4 w 102"/>
              <a:gd name="T79" fmla="*/ 307 h 342"/>
              <a:gd name="T80" fmla="*/ 2 w 102"/>
              <a:gd name="T81" fmla="*/ 301 h 342"/>
              <a:gd name="T82" fmla="*/ 0 w 102"/>
              <a:gd name="T83" fmla="*/ 292 h 342"/>
              <a:gd name="T84" fmla="*/ 0 w 102"/>
              <a:gd name="T85" fmla="*/ 50 h 3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2"/>
              <a:gd name="T130" fmla="*/ 0 h 342"/>
              <a:gd name="T131" fmla="*/ 102 w 102"/>
              <a:gd name="T132" fmla="*/ 342 h 3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2" h="342">
                <a:moveTo>
                  <a:pt x="0" y="50"/>
                </a:moveTo>
                <a:lnTo>
                  <a:pt x="2" y="43"/>
                </a:lnTo>
                <a:lnTo>
                  <a:pt x="4" y="34"/>
                </a:lnTo>
                <a:lnTo>
                  <a:pt x="6" y="28"/>
                </a:lnTo>
                <a:lnTo>
                  <a:pt x="10" y="21"/>
                </a:lnTo>
                <a:lnTo>
                  <a:pt x="15" y="15"/>
                </a:lnTo>
                <a:lnTo>
                  <a:pt x="21" y="10"/>
                </a:lnTo>
                <a:lnTo>
                  <a:pt x="28" y="6"/>
                </a:lnTo>
                <a:lnTo>
                  <a:pt x="34" y="2"/>
                </a:lnTo>
                <a:lnTo>
                  <a:pt x="43" y="2"/>
                </a:lnTo>
                <a:lnTo>
                  <a:pt x="52" y="0"/>
                </a:lnTo>
                <a:lnTo>
                  <a:pt x="58" y="2"/>
                </a:lnTo>
                <a:lnTo>
                  <a:pt x="67" y="2"/>
                </a:lnTo>
                <a:lnTo>
                  <a:pt x="74" y="6"/>
                </a:lnTo>
                <a:lnTo>
                  <a:pt x="80" y="10"/>
                </a:lnTo>
                <a:lnTo>
                  <a:pt x="87" y="15"/>
                </a:lnTo>
                <a:lnTo>
                  <a:pt x="91" y="21"/>
                </a:lnTo>
                <a:lnTo>
                  <a:pt x="96" y="28"/>
                </a:lnTo>
                <a:lnTo>
                  <a:pt x="98" y="34"/>
                </a:lnTo>
                <a:lnTo>
                  <a:pt x="100" y="43"/>
                </a:lnTo>
                <a:lnTo>
                  <a:pt x="102" y="50"/>
                </a:lnTo>
                <a:lnTo>
                  <a:pt x="102" y="292"/>
                </a:lnTo>
                <a:lnTo>
                  <a:pt x="100" y="301"/>
                </a:lnTo>
                <a:lnTo>
                  <a:pt x="98" y="307"/>
                </a:lnTo>
                <a:lnTo>
                  <a:pt x="96" y="316"/>
                </a:lnTo>
                <a:lnTo>
                  <a:pt x="91" y="322"/>
                </a:lnTo>
                <a:lnTo>
                  <a:pt x="87" y="327"/>
                </a:lnTo>
                <a:lnTo>
                  <a:pt x="80" y="333"/>
                </a:lnTo>
                <a:lnTo>
                  <a:pt x="74" y="336"/>
                </a:lnTo>
                <a:lnTo>
                  <a:pt x="67" y="340"/>
                </a:lnTo>
                <a:lnTo>
                  <a:pt x="58" y="342"/>
                </a:lnTo>
                <a:lnTo>
                  <a:pt x="52" y="342"/>
                </a:lnTo>
                <a:lnTo>
                  <a:pt x="43" y="342"/>
                </a:lnTo>
                <a:lnTo>
                  <a:pt x="34" y="340"/>
                </a:lnTo>
                <a:lnTo>
                  <a:pt x="28" y="336"/>
                </a:lnTo>
                <a:lnTo>
                  <a:pt x="21" y="333"/>
                </a:lnTo>
                <a:lnTo>
                  <a:pt x="15" y="327"/>
                </a:lnTo>
                <a:lnTo>
                  <a:pt x="10" y="322"/>
                </a:lnTo>
                <a:lnTo>
                  <a:pt x="6" y="316"/>
                </a:lnTo>
                <a:lnTo>
                  <a:pt x="4" y="307"/>
                </a:lnTo>
                <a:lnTo>
                  <a:pt x="2" y="301"/>
                </a:lnTo>
                <a:lnTo>
                  <a:pt x="0" y="292"/>
                </a:lnTo>
                <a:lnTo>
                  <a:pt x="0" y="5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83" name="Rectangle 551"/>
          <p:cNvSpPr>
            <a:spLocks noChangeArrowheads="1"/>
          </p:cNvSpPr>
          <p:nvPr/>
        </p:nvSpPr>
        <p:spPr bwMode="auto">
          <a:xfrm>
            <a:off x="6112547" y="3845794"/>
            <a:ext cx="6732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" dirty="0" smtClean="0">
                <a:solidFill>
                  <a:srgbClr val="000000"/>
                </a:solidFill>
              </a:rPr>
              <a:t>M</a:t>
            </a:r>
            <a:endParaRPr lang="en-US" altLang="zh-CN" sz="1600" dirty="0"/>
          </a:p>
        </p:txBody>
      </p:sp>
      <p:sp>
        <p:nvSpPr>
          <p:cNvPr id="2184" name="Rectangle 553"/>
          <p:cNvSpPr>
            <a:spLocks noChangeArrowheads="1"/>
          </p:cNvSpPr>
          <p:nvPr/>
        </p:nvSpPr>
        <p:spPr bwMode="auto">
          <a:xfrm>
            <a:off x="6124747" y="3911963"/>
            <a:ext cx="4167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" dirty="0" smtClean="0">
                <a:solidFill>
                  <a:srgbClr val="000000"/>
                </a:solidFill>
              </a:rPr>
              <a:t>u</a:t>
            </a:r>
            <a:endParaRPr lang="en-US" altLang="zh-CN" sz="1600" dirty="0"/>
          </a:p>
        </p:txBody>
      </p:sp>
      <p:sp>
        <p:nvSpPr>
          <p:cNvPr id="2185" name="Rectangle 555"/>
          <p:cNvSpPr>
            <a:spLocks noChangeArrowheads="1"/>
          </p:cNvSpPr>
          <p:nvPr/>
        </p:nvSpPr>
        <p:spPr bwMode="auto">
          <a:xfrm>
            <a:off x="6131537" y="3976224"/>
            <a:ext cx="336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" dirty="0">
                <a:solidFill>
                  <a:srgbClr val="000000"/>
                </a:solidFill>
              </a:rPr>
              <a:t>x</a:t>
            </a:r>
            <a:endParaRPr lang="en-US" altLang="zh-CN" sz="1600" dirty="0"/>
          </a:p>
        </p:txBody>
      </p:sp>
      <p:sp>
        <p:nvSpPr>
          <p:cNvPr id="2186" name="Line 443"/>
          <p:cNvSpPr>
            <a:spLocks noChangeShapeType="1"/>
          </p:cNvSpPr>
          <p:nvPr/>
        </p:nvSpPr>
        <p:spPr bwMode="auto">
          <a:xfrm flipH="1">
            <a:off x="6084379" y="4207501"/>
            <a:ext cx="0" cy="376189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9" name="Freeform 408"/>
          <p:cNvSpPr>
            <a:spLocks/>
          </p:cNvSpPr>
          <p:nvPr/>
        </p:nvSpPr>
        <p:spPr bwMode="auto">
          <a:xfrm rot="5400000">
            <a:off x="6632224" y="6253321"/>
            <a:ext cx="207870" cy="583472"/>
          </a:xfrm>
          <a:custGeom>
            <a:avLst/>
            <a:gdLst>
              <a:gd name="T0" fmla="*/ 111 w 222"/>
              <a:gd name="T1" fmla="*/ 471 h 471"/>
              <a:gd name="T2" fmla="*/ 128 w 222"/>
              <a:gd name="T3" fmla="*/ 469 h 471"/>
              <a:gd name="T4" fmla="*/ 146 w 222"/>
              <a:gd name="T5" fmla="*/ 460 h 471"/>
              <a:gd name="T6" fmla="*/ 161 w 222"/>
              <a:gd name="T7" fmla="*/ 445 h 471"/>
              <a:gd name="T8" fmla="*/ 176 w 222"/>
              <a:gd name="T9" fmla="*/ 426 h 471"/>
              <a:gd name="T10" fmla="*/ 190 w 222"/>
              <a:gd name="T11" fmla="*/ 402 h 471"/>
              <a:gd name="T12" fmla="*/ 200 w 222"/>
              <a:gd name="T13" fmla="*/ 375 h 471"/>
              <a:gd name="T14" fmla="*/ 209 w 222"/>
              <a:gd name="T15" fmla="*/ 345 h 471"/>
              <a:gd name="T16" fmla="*/ 216 w 222"/>
              <a:gd name="T17" fmla="*/ 310 h 471"/>
              <a:gd name="T18" fmla="*/ 220 w 222"/>
              <a:gd name="T19" fmla="*/ 275 h 471"/>
              <a:gd name="T20" fmla="*/ 222 w 222"/>
              <a:gd name="T21" fmla="*/ 236 h 471"/>
              <a:gd name="T22" fmla="*/ 220 w 222"/>
              <a:gd name="T23" fmla="*/ 197 h 471"/>
              <a:gd name="T24" fmla="*/ 216 w 222"/>
              <a:gd name="T25" fmla="*/ 162 h 471"/>
              <a:gd name="T26" fmla="*/ 209 w 222"/>
              <a:gd name="T27" fmla="*/ 127 h 471"/>
              <a:gd name="T28" fmla="*/ 200 w 222"/>
              <a:gd name="T29" fmla="*/ 96 h 471"/>
              <a:gd name="T30" fmla="*/ 190 w 222"/>
              <a:gd name="T31" fmla="*/ 70 h 471"/>
              <a:gd name="T32" fmla="*/ 176 w 222"/>
              <a:gd name="T33" fmla="*/ 46 h 471"/>
              <a:gd name="T34" fmla="*/ 161 w 222"/>
              <a:gd name="T35" fmla="*/ 26 h 471"/>
              <a:gd name="T36" fmla="*/ 146 w 222"/>
              <a:gd name="T37" fmla="*/ 11 h 471"/>
              <a:gd name="T38" fmla="*/ 128 w 222"/>
              <a:gd name="T39" fmla="*/ 2 h 471"/>
              <a:gd name="T40" fmla="*/ 111 w 222"/>
              <a:gd name="T41" fmla="*/ 0 h 471"/>
              <a:gd name="T42" fmla="*/ 94 w 222"/>
              <a:gd name="T43" fmla="*/ 2 h 471"/>
              <a:gd name="T44" fmla="*/ 76 w 222"/>
              <a:gd name="T45" fmla="*/ 11 h 471"/>
              <a:gd name="T46" fmla="*/ 61 w 222"/>
              <a:gd name="T47" fmla="*/ 26 h 471"/>
              <a:gd name="T48" fmla="*/ 46 w 222"/>
              <a:gd name="T49" fmla="*/ 46 h 471"/>
              <a:gd name="T50" fmla="*/ 33 w 222"/>
              <a:gd name="T51" fmla="*/ 70 h 471"/>
              <a:gd name="T52" fmla="*/ 22 w 222"/>
              <a:gd name="T53" fmla="*/ 96 h 471"/>
              <a:gd name="T54" fmla="*/ 13 w 222"/>
              <a:gd name="T55" fmla="*/ 127 h 471"/>
              <a:gd name="T56" fmla="*/ 6 w 222"/>
              <a:gd name="T57" fmla="*/ 162 h 471"/>
              <a:gd name="T58" fmla="*/ 2 w 222"/>
              <a:gd name="T59" fmla="*/ 197 h 471"/>
              <a:gd name="T60" fmla="*/ 0 w 222"/>
              <a:gd name="T61" fmla="*/ 236 h 471"/>
              <a:gd name="T62" fmla="*/ 2 w 222"/>
              <a:gd name="T63" fmla="*/ 275 h 471"/>
              <a:gd name="T64" fmla="*/ 6 w 222"/>
              <a:gd name="T65" fmla="*/ 310 h 471"/>
              <a:gd name="T66" fmla="*/ 13 w 222"/>
              <a:gd name="T67" fmla="*/ 345 h 471"/>
              <a:gd name="T68" fmla="*/ 22 w 222"/>
              <a:gd name="T69" fmla="*/ 375 h 471"/>
              <a:gd name="T70" fmla="*/ 33 w 222"/>
              <a:gd name="T71" fmla="*/ 402 h 471"/>
              <a:gd name="T72" fmla="*/ 46 w 222"/>
              <a:gd name="T73" fmla="*/ 426 h 471"/>
              <a:gd name="T74" fmla="*/ 61 w 222"/>
              <a:gd name="T75" fmla="*/ 445 h 471"/>
              <a:gd name="T76" fmla="*/ 76 w 222"/>
              <a:gd name="T77" fmla="*/ 460 h 471"/>
              <a:gd name="T78" fmla="*/ 94 w 222"/>
              <a:gd name="T79" fmla="*/ 469 h 471"/>
              <a:gd name="T80" fmla="*/ 111 w 222"/>
              <a:gd name="T81" fmla="*/ 471 h 47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2"/>
              <a:gd name="T124" fmla="*/ 0 h 471"/>
              <a:gd name="T125" fmla="*/ 222 w 222"/>
              <a:gd name="T126" fmla="*/ 471 h 471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2" h="471">
                <a:moveTo>
                  <a:pt x="111" y="471"/>
                </a:moveTo>
                <a:lnTo>
                  <a:pt x="128" y="469"/>
                </a:lnTo>
                <a:lnTo>
                  <a:pt x="146" y="460"/>
                </a:lnTo>
                <a:lnTo>
                  <a:pt x="161" y="445"/>
                </a:lnTo>
                <a:lnTo>
                  <a:pt x="176" y="426"/>
                </a:lnTo>
                <a:lnTo>
                  <a:pt x="190" y="402"/>
                </a:lnTo>
                <a:lnTo>
                  <a:pt x="200" y="375"/>
                </a:lnTo>
                <a:lnTo>
                  <a:pt x="209" y="345"/>
                </a:lnTo>
                <a:lnTo>
                  <a:pt x="216" y="310"/>
                </a:lnTo>
                <a:lnTo>
                  <a:pt x="220" y="275"/>
                </a:lnTo>
                <a:lnTo>
                  <a:pt x="222" y="236"/>
                </a:lnTo>
                <a:lnTo>
                  <a:pt x="220" y="197"/>
                </a:lnTo>
                <a:lnTo>
                  <a:pt x="216" y="162"/>
                </a:lnTo>
                <a:lnTo>
                  <a:pt x="209" y="127"/>
                </a:lnTo>
                <a:lnTo>
                  <a:pt x="200" y="96"/>
                </a:lnTo>
                <a:lnTo>
                  <a:pt x="190" y="70"/>
                </a:lnTo>
                <a:lnTo>
                  <a:pt x="176" y="46"/>
                </a:lnTo>
                <a:lnTo>
                  <a:pt x="161" y="26"/>
                </a:lnTo>
                <a:lnTo>
                  <a:pt x="146" y="11"/>
                </a:lnTo>
                <a:lnTo>
                  <a:pt x="128" y="2"/>
                </a:lnTo>
                <a:lnTo>
                  <a:pt x="111" y="0"/>
                </a:lnTo>
                <a:lnTo>
                  <a:pt x="94" y="2"/>
                </a:lnTo>
                <a:lnTo>
                  <a:pt x="76" y="11"/>
                </a:lnTo>
                <a:lnTo>
                  <a:pt x="61" y="26"/>
                </a:lnTo>
                <a:lnTo>
                  <a:pt x="46" y="46"/>
                </a:lnTo>
                <a:lnTo>
                  <a:pt x="33" y="70"/>
                </a:lnTo>
                <a:lnTo>
                  <a:pt x="22" y="96"/>
                </a:lnTo>
                <a:lnTo>
                  <a:pt x="13" y="127"/>
                </a:lnTo>
                <a:lnTo>
                  <a:pt x="6" y="162"/>
                </a:lnTo>
                <a:lnTo>
                  <a:pt x="2" y="197"/>
                </a:lnTo>
                <a:lnTo>
                  <a:pt x="0" y="236"/>
                </a:lnTo>
                <a:lnTo>
                  <a:pt x="2" y="275"/>
                </a:lnTo>
                <a:lnTo>
                  <a:pt x="6" y="310"/>
                </a:lnTo>
                <a:lnTo>
                  <a:pt x="13" y="345"/>
                </a:lnTo>
                <a:lnTo>
                  <a:pt x="22" y="375"/>
                </a:lnTo>
                <a:lnTo>
                  <a:pt x="33" y="402"/>
                </a:lnTo>
                <a:lnTo>
                  <a:pt x="46" y="426"/>
                </a:lnTo>
                <a:lnTo>
                  <a:pt x="61" y="445"/>
                </a:lnTo>
                <a:lnTo>
                  <a:pt x="76" y="460"/>
                </a:lnTo>
                <a:lnTo>
                  <a:pt x="94" y="469"/>
                </a:lnTo>
                <a:lnTo>
                  <a:pt x="111" y="471"/>
                </a:lnTo>
              </a:path>
            </a:pathLst>
          </a:custGeom>
          <a:noFill/>
          <a:ln w="11113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190" name="Rectangle 522"/>
          <p:cNvSpPr>
            <a:spLocks noChangeArrowheads="1"/>
          </p:cNvSpPr>
          <p:nvPr/>
        </p:nvSpPr>
        <p:spPr bwMode="auto">
          <a:xfrm>
            <a:off x="6531775" y="6493640"/>
            <a:ext cx="44723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smtClean="0">
                <a:solidFill>
                  <a:srgbClr val="EB7500"/>
                </a:solidFill>
              </a:rPr>
              <a:t>Forwarding</a:t>
            </a:r>
            <a:endParaRPr lang="en-US" altLang="zh-CN" dirty="0"/>
          </a:p>
        </p:txBody>
      </p:sp>
      <p:cxnSp>
        <p:nvCxnSpPr>
          <p:cNvPr id="2215" name="直接连接符 2214"/>
          <p:cNvCxnSpPr/>
          <p:nvPr/>
        </p:nvCxnSpPr>
        <p:spPr>
          <a:xfrm>
            <a:off x="5872620" y="5315562"/>
            <a:ext cx="31948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7" name="直接连接符 2216"/>
          <p:cNvCxnSpPr/>
          <p:nvPr/>
        </p:nvCxnSpPr>
        <p:spPr>
          <a:xfrm>
            <a:off x="5911200" y="5312126"/>
            <a:ext cx="539" cy="1462054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1" name="直接连接符 2230"/>
          <p:cNvCxnSpPr/>
          <p:nvPr/>
        </p:nvCxnSpPr>
        <p:spPr>
          <a:xfrm flipV="1">
            <a:off x="6732534" y="6682710"/>
            <a:ext cx="161" cy="9147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32" name="Freeform 26"/>
          <p:cNvSpPr>
            <a:spLocks/>
          </p:cNvSpPr>
          <p:nvPr/>
        </p:nvSpPr>
        <p:spPr bwMode="auto">
          <a:xfrm rot="-1620000">
            <a:off x="6544014" y="6620680"/>
            <a:ext cx="43718" cy="44666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39" name="直接连接符 2238"/>
          <p:cNvCxnSpPr/>
          <p:nvPr/>
        </p:nvCxnSpPr>
        <p:spPr>
          <a:xfrm>
            <a:off x="5886072" y="4874643"/>
            <a:ext cx="622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1" name="直接连接符 2240"/>
          <p:cNvCxnSpPr/>
          <p:nvPr/>
        </p:nvCxnSpPr>
        <p:spPr>
          <a:xfrm>
            <a:off x="5948287" y="4874643"/>
            <a:ext cx="0" cy="1774349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3" name="直接连接符 2242"/>
          <p:cNvCxnSpPr/>
          <p:nvPr/>
        </p:nvCxnSpPr>
        <p:spPr>
          <a:xfrm>
            <a:off x="5944924" y="6642395"/>
            <a:ext cx="610181" cy="6597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9" name="Freeform 26"/>
          <p:cNvSpPr>
            <a:spLocks/>
          </p:cNvSpPr>
          <p:nvPr/>
        </p:nvSpPr>
        <p:spPr bwMode="auto">
          <a:xfrm rot="1620000" flipH="1">
            <a:off x="6914264" y="6620061"/>
            <a:ext cx="43718" cy="44666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50" name="直接连接符 2249"/>
          <p:cNvCxnSpPr/>
          <p:nvPr/>
        </p:nvCxnSpPr>
        <p:spPr>
          <a:xfrm>
            <a:off x="6936123" y="6652163"/>
            <a:ext cx="2578570" cy="981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4" name="直接连接符 2253"/>
          <p:cNvCxnSpPr>
            <a:stCxn id="159" idx="2"/>
          </p:cNvCxnSpPr>
          <p:nvPr/>
        </p:nvCxnSpPr>
        <p:spPr>
          <a:xfrm flipH="1">
            <a:off x="9514693" y="6063452"/>
            <a:ext cx="3363" cy="611832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6" name="Freeform 448"/>
          <p:cNvSpPr>
            <a:spLocks/>
          </p:cNvSpPr>
          <p:nvPr/>
        </p:nvSpPr>
        <p:spPr bwMode="auto">
          <a:xfrm>
            <a:off x="9496055" y="6034247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258" name="直接连接符 2257"/>
          <p:cNvCxnSpPr/>
          <p:nvPr/>
        </p:nvCxnSpPr>
        <p:spPr>
          <a:xfrm flipV="1">
            <a:off x="7049652" y="6542328"/>
            <a:ext cx="1410757" cy="5708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0" name="直接连接符 2259"/>
          <p:cNvCxnSpPr/>
          <p:nvPr/>
        </p:nvCxnSpPr>
        <p:spPr>
          <a:xfrm>
            <a:off x="8440231" y="5732441"/>
            <a:ext cx="13452" cy="811754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61" name="Freeform 448"/>
          <p:cNvSpPr>
            <a:spLocks/>
          </p:cNvSpPr>
          <p:nvPr/>
        </p:nvSpPr>
        <p:spPr bwMode="auto">
          <a:xfrm>
            <a:off x="8416691" y="5709557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268" name="直接连接符 2267"/>
          <p:cNvCxnSpPr>
            <a:stCxn id="2189" idx="0"/>
          </p:cNvCxnSpPr>
          <p:nvPr/>
        </p:nvCxnSpPr>
        <p:spPr>
          <a:xfrm flipH="1" flipV="1">
            <a:off x="6145586" y="6541367"/>
            <a:ext cx="298837" cy="369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3" name="直接连接符 2272"/>
          <p:cNvCxnSpPr>
            <a:endCxn id="2135" idx="31"/>
          </p:cNvCxnSpPr>
          <p:nvPr/>
        </p:nvCxnSpPr>
        <p:spPr>
          <a:xfrm flipH="1" flipV="1">
            <a:off x="6211915" y="3616257"/>
            <a:ext cx="1373" cy="2845465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9" name="直接连接符 2278"/>
          <p:cNvCxnSpPr/>
          <p:nvPr/>
        </p:nvCxnSpPr>
        <p:spPr>
          <a:xfrm>
            <a:off x="7774368" y="4744109"/>
            <a:ext cx="0" cy="1142341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2" name="直接连接符 2281"/>
          <p:cNvCxnSpPr/>
          <p:nvPr/>
        </p:nvCxnSpPr>
        <p:spPr>
          <a:xfrm flipH="1">
            <a:off x="5997050" y="5886450"/>
            <a:ext cx="1777318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5" name="直接连接符 2284"/>
          <p:cNvCxnSpPr/>
          <p:nvPr/>
        </p:nvCxnSpPr>
        <p:spPr>
          <a:xfrm flipH="1" flipV="1">
            <a:off x="5968365" y="3331940"/>
            <a:ext cx="28685" cy="2554511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8" name="直接连接符 2287"/>
          <p:cNvCxnSpPr/>
          <p:nvPr/>
        </p:nvCxnSpPr>
        <p:spPr>
          <a:xfrm>
            <a:off x="5966782" y="3328504"/>
            <a:ext cx="132118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89" name="Freeform 75"/>
          <p:cNvSpPr>
            <a:spLocks/>
          </p:cNvSpPr>
          <p:nvPr/>
        </p:nvSpPr>
        <p:spPr bwMode="auto">
          <a:xfrm>
            <a:off x="6089530" y="3301016"/>
            <a:ext cx="47081" cy="48102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290" name="Freeform 75"/>
          <p:cNvSpPr>
            <a:spLocks/>
          </p:cNvSpPr>
          <p:nvPr/>
        </p:nvSpPr>
        <p:spPr bwMode="auto">
          <a:xfrm>
            <a:off x="6063622" y="4027156"/>
            <a:ext cx="47081" cy="48102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297" name="直接连接符 2296"/>
          <p:cNvCxnSpPr>
            <a:endCxn id="2290" idx="2"/>
          </p:cNvCxnSpPr>
          <p:nvPr/>
        </p:nvCxnSpPr>
        <p:spPr>
          <a:xfrm>
            <a:off x="5980109" y="4046627"/>
            <a:ext cx="90000" cy="62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98" name="Freeform 448"/>
          <p:cNvSpPr>
            <a:spLocks/>
          </p:cNvSpPr>
          <p:nvPr/>
        </p:nvSpPr>
        <p:spPr bwMode="auto">
          <a:xfrm>
            <a:off x="7755030" y="4720186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00" name="直接连接符 2299"/>
          <p:cNvCxnSpPr/>
          <p:nvPr/>
        </p:nvCxnSpPr>
        <p:spPr>
          <a:xfrm flipH="1" flipV="1">
            <a:off x="6022863" y="3416119"/>
            <a:ext cx="11619" cy="2755562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7" name="Freeform 75"/>
          <p:cNvSpPr>
            <a:spLocks/>
          </p:cNvSpPr>
          <p:nvPr/>
        </p:nvSpPr>
        <p:spPr bwMode="auto">
          <a:xfrm>
            <a:off x="6089166" y="3393881"/>
            <a:ext cx="47081" cy="48102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09" name="直接连接符 2308"/>
          <p:cNvCxnSpPr/>
          <p:nvPr/>
        </p:nvCxnSpPr>
        <p:spPr>
          <a:xfrm>
            <a:off x="6020591" y="3421116"/>
            <a:ext cx="88753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1" name="直接连接符 2310"/>
          <p:cNvCxnSpPr/>
          <p:nvPr/>
        </p:nvCxnSpPr>
        <p:spPr>
          <a:xfrm>
            <a:off x="6031825" y="3956391"/>
            <a:ext cx="38284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2" name="Freeform 75"/>
          <p:cNvSpPr>
            <a:spLocks/>
          </p:cNvSpPr>
          <p:nvPr/>
        </p:nvSpPr>
        <p:spPr bwMode="auto">
          <a:xfrm>
            <a:off x="6068418" y="3933478"/>
            <a:ext cx="47081" cy="48102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313" name="Freeform 448"/>
          <p:cNvSpPr>
            <a:spLocks/>
          </p:cNvSpPr>
          <p:nvPr/>
        </p:nvSpPr>
        <p:spPr bwMode="auto">
          <a:xfrm>
            <a:off x="6005022" y="3934933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314" name="Freeform 448"/>
          <p:cNvSpPr>
            <a:spLocks/>
          </p:cNvSpPr>
          <p:nvPr/>
        </p:nvSpPr>
        <p:spPr bwMode="auto">
          <a:xfrm>
            <a:off x="5952394" y="4022390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16" name="Freeform 448"/>
          <p:cNvSpPr>
            <a:spLocks/>
          </p:cNvSpPr>
          <p:nvPr/>
        </p:nvSpPr>
        <p:spPr bwMode="auto">
          <a:xfrm>
            <a:off x="6012737" y="6145912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318" name="直接连接符 2317"/>
          <p:cNvCxnSpPr/>
          <p:nvPr/>
        </p:nvCxnSpPr>
        <p:spPr>
          <a:xfrm>
            <a:off x="6188592" y="3964392"/>
            <a:ext cx="115200" cy="282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9" name="Freeform 75"/>
          <p:cNvSpPr>
            <a:spLocks/>
          </p:cNvSpPr>
          <p:nvPr/>
        </p:nvSpPr>
        <p:spPr bwMode="auto">
          <a:xfrm>
            <a:off x="6305455" y="3947430"/>
            <a:ext cx="47081" cy="48102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21" name="直接连接符 2320"/>
          <p:cNvCxnSpPr>
            <a:stCxn id="2182" idx="31"/>
          </p:cNvCxnSpPr>
          <p:nvPr/>
        </p:nvCxnSpPr>
        <p:spPr>
          <a:xfrm>
            <a:off x="6147741" y="4081590"/>
            <a:ext cx="3829" cy="2460738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0" name="直接连接符 2329"/>
          <p:cNvCxnSpPr>
            <a:endCxn id="2189" idx="34"/>
          </p:cNvCxnSpPr>
          <p:nvPr/>
        </p:nvCxnSpPr>
        <p:spPr>
          <a:xfrm>
            <a:off x="6205189" y="6460293"/>
            <a:ext cx="358158" cy="1429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6" name="直接连接符 2335"/>
          <p:cNvCxnSpPr/>
          <p:nvPr/>
        </p:nvCxnSpPr>
        <p:spPr>
          <a:xfrm flipV="1">
            <a:off x="9574751" y="2015946"/>
            <a:ext cx="526321" cy="5734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8" name="直接连接符 2337"/>
          <p:cNvCxnSpPr/>
          <p:nvPr/>
        </p:nvCxnSpPr>
        <p:spPr>
          <a:xfrm>
            <a:off x="10101072" y="2015946"/>
            <a:ext cx="0" cy="4251504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0" name="直接连接符 2339"/>
          <p:cNvCxnSpPr/>
          <p:nvPr/>
        </p:nvCxnSpPr>
        <p:spPr>
          <a:xfrm flipH="1">
            <a:off x="6732534" y="6267450"/>
            <a:ext cx="3368538" cy="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3" name="直接连接符 2342"/>
          <p:cNvCxnSpPr>
            <a:endCxn id="2189" idx="30"/>
          </p:cNvCxnSpPr>
          <p:nvPr/>
        </p:nvCxnSpPr>
        <p:spPr>
          <a:xfrm>
            <a:off x="6732534" y="6269603"/>
            <a:ext cx="3006" cy="171519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7" name="Freeform 26"/>
          <p:cNvSpPr>
            <a:spLocks/>
          </p:cNvSpPr>
          <p:nvPr/>
        </p:nvSpPr>
        <p:spPr bwMode="auto">
          <a:xfrm rot="16200000" flipH="1" flipV="1">
            <a:off x="6717946" y="6391432"/>
            <a:ext cx="42948" cy="45400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49" name="直接连接符 2348"/>
          <p:cNvCxnSpPr>
            <a:stCxn id="105" idx="2"/>
          </p:cNvCxnSpPr>
          <p:nvPr/>
        </p:nvCxnSpPr>
        <p:spPr>
          <a:xfrm flipV="1">
            <a:off x="9099391" y="1690624"/>
            <a:ext cx="1244269" cy="2409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5" name="直接连接符 2364"/>
          <p:cNvCxnSpPr/>
          <p:nvPr/>
        </p:nvCxnSpPr>
        <p:spPr>
          <a:xfrm>
            <a:off x="10343660" y="1689597"/>
            <a:ext cx="0" cy="4770696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66" name="Freeform 26"/>
          <p:cNvSpPr>
            <a:spLocks/>
          </p:cNvSpPr>
          <p:nvPr/>
        </p:nvSpPr>
        <p:spPr bwMode="auto">
          <a:xfrm rot="19980000" flipH="1" flipV="1">
            <a:off x="6960095" y="6445514"/>
            <a:ext cx="43718" cy="44666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73" name="直接连接符 2372"/>
          <p:cNvCxnSpPr/>
          <p:nvPr/>
        </p:nvCxnSpPr>
        <p:spPr>
          <a:xfrm flipH="1">
            <a:off x="6997527" y="6460293"/>
            <a:ext cx="3346133" cy="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5" name="Rectangle 113"/>
          <p:cNvSpPr>
            <a:spLocks noChangeArrowheads="1"/>
          </p:cNvSpPr>
          <p:nvPr/>
        </p:nvSpPr>
        <p:spPr bwMode="auto">
          <a:xfrm>
            <a:off x="6245748" y="6321572"/>
            <a:ext cx="37830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EB7500"/>
                </a:solidFill>
              </a:rPr>
              <a:t>Forward1</a:t>
            </a:r>
            <a:endParaRPr lang="en-US" altLang="zh-CN" dirty="0"/>
          </a:p>
        </p:txBody>
      </p:sp>
      <p:sp>
        <p:nvSpPr>
          <p:cNvPr id="2376" name="Rectangle 113"/>
          <p:cNvSpPr>
            <a:spLocks noChangeArrowheads="1"/>
          </p:cNvSpPr>
          <p:nvPr/>
        </p:nvSpPr>
        <p:spPr bwMode="auto">
          <a:xfrm>
            <a:off x="6033740" y="6538833"/>
            <a:ext cx="37830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 smtClean="0">
                <a:solidFill>
                  <a:srgbClr val="EB7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Forward2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81" name="直接连接符 2380"/>
          <p:cNvCxnSpPr>
            <a:stCxn id="1173" idx="0"/>
          </p:cNvCxnSpPr>
          <p:nvPr/>
        </p:nvCxnSpPr>
        <p:spPr>
          <a:xfrm flipH="1" flipV="1">
            <a:off x="4364339" y="1566679"/>
            <a:ext cx="1680" cy="2091668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82" name="Freeform 67"/>
          <p:cNvSpPr>
            <a:spLocks/>
          </p:cNvSpPr>
          <p:nvPr/>
        </p:nvSpPr>
        <p:spPr bwMode="auto">
          <a:xfrm rot="16200000">
            <a:off x="4342479" y="1522114"/>
            <a:ext cx="47081" cy="48102"/>
          </a:xfrm>
          <a:custGeom>
            <a:avLst/>
            <a:gdLst>
              <a:gd name="T0" fmla="*/ 0 w 28"/>
              <a:gd name="T1" fmla="*/ 0 h 28"/>
              <a:gd name="T2" fmla="*/ 2 w 28"/>
              <a:gd name="T3" fmla="*/ 28 h 28"/>
              <a:gd name="T4" fmla="*/ 28 w 28"/>
              <a:gd name="T5" fmla="*/ 15 h 28"/>
              <a:gd name="T6" fmla="*/ 2 w 28"/>
              <a:gd name="T7" fmla="*/ 2 h 28"/>
              <a:gd name="T8" fmla="*/ 0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28"/>
              <a:gd name="T17" fmla="*/ 28 w 2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28">
                <a:moveTo>
                  <a:pt x="0" y="0"/>
                </a:moveTo>
                <a:lnTo>
                  <a:pt x="2" y="28"/>
                </a:lnTo>
                <a:lnTo>
                  <a:pt x="28" y="15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84" name="直接连接符 2383"/>
          <p:cNvCxnSpPr>
            <a:stCxn id="1171" idx="0"/>
          </p:cNvCxnSpPr>
          <p:nvPr/>
        </p:nvCxnSpPr>
        <p:spPr>
          <a:xfrm flipH="1" flipV="1">
            <a:off x="4234604" y="1569708"/>
            <a:ext cx="11768" cy="1817206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85" name="Freeform 67"/>
          <p:cNvSpPr>
            <a:spLocks/>
          </p:cNvSpPr>
          <p:nvPr/>
        </p:nvSpPr>
        <p:spPr bwMode="auto">
          <a:xfrm rot="16200000">
            <a:off x="4210606" y="1542151"/>
            <a:ext cx="47081" cy="48102"/>
          </a:xfrm>
          <a:custGeom>
            <a:avLst/>
            <a:gdLst>
              <a:gd name="T0" fmla="*/ 0 w 28"/>
              <a:gd name="T1" fmla="*/ 0 h 28"/>
              <a:gd name="T2" fmla="*/ 2 w 28"/>
              <a:gd name="T3" fmla="*/ 28 h 28"/>
              <a:gd name="T4" fmla="*/ 28 w 28"/>
              <a:gd name="T5" fmla="*/ 15 h 28"/>
              <a:gd name="T6" fmla="*/ 2 w 28"/>
              <a:gd name="T7" fmla="*/ 2 h 28"/>
              <a:gd name="T8" fmla="*/ 0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28"/>
              <a:gd name="T17" fmla="*/ 28 w 2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28">
                <a:moveTo>
                  <a:pt x="0" y="0"/>
                </a:moveTo>
                <a:lnTo>
                  <a:pt x="2" y="28"/>
                </a:lnTo>
                <a:lnTo>
                  <a:pt x="28" y="15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91" name="直接连接符 2390"/>
          <p:cNvCxnSpPr/>
          <p:nvPr/>
        </p:nvCxnSpPr>
        <p:spPr>
          <a:xfrm flipH="1">
            <a:off x="3977598" y="5975339"/>
            <a:ext cx="2715664" cy="1347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6" name="直接连接符 2395"/>
          <p:cNvCxnSpPr/>
          <p:nvPr/>
        </p:nvCxnSpPr>
        <p:spPr>
          <a:xfrm flipV="1">
            <a:off x="3977598" y="1555598"/>
            <a:ext cx="0" cy="4421088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8" name="Freeform 67"/>
          <p:cNvSpPr>
            <a:spLocks/>
          </p:cNvSpPr>
          <p:nvPr/>
        </p:nvSpPr>
        <p:spPr bwMode="auto">
          <a:xfrm rot="16200000">
            <a:off x="3954058" y="1514765"/>
            <a:ext cx="47081" cy="48102"/>
          </a:xfrm>
          <a:custGeom>
            <a:avLst/>
            <a:gdLst>
              <a:gd name="T0" fmla="*/ 0 w 28"/>
              <a:gd name="T1" fmla="*/ 0 h 28"/>
              <a:gd name="T2" fmla="*/ 2 w 28"/>
              <a:gd name="T3" fmla="*/ 28 h 28"/>
              <a:gd name="T4" fmla="*/ 28 w 28"/>
              <a:gd name="T5" fmla="*/ 15 h 28"/>
              <a:gd name="T6" fmla="*/ 2 w 28"/>
              <a:gd name="T7" fmla="*/ 2 h 28"/>
              <a:gd name="T8" fmla="*/ 0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28"/>
              <a:gd name="T17" fmla="*/ 28 w 2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28">
                <a:moveTo>
                  <a:pt x="0" y="0"/>
                </a:moveTo>
                <a:lnTo>
                  <a:pt x="2" y="28"/>
                </a:lnTo>
                <a:lnTo>
                  <a:pt x="28" y="15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399" name="Freeform 448"/>
          <p:cNvSpPr>
            <a:spLocks/>
          </p:cNvSpPr>
          <p:nvPr/>
        </p:nvSpPr>
        <p:spPr bwMode="auto">
          <a:xfrm>
            <a:off x="6660000" y="5724000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401" name="直接连接符 2400"/>
          <p:cNvCxnSpPr/>
          <p:nvPr/>
        </p:nvCxnSpPr>
        <p:spPr>
          <a:xfrm flipH="1" flipV="1">
            <a:off x="6131537" y="624842"/>
            <a:ext cx="5999" cy="1091463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3" name="直接连接符 2402"/>
          <p:cNvCxnSpPr/>
          <p:nvPr/>
        </p:nvCxnSpPr>
        <p:spPr>
          <a:xfrm flipH="1">
            <a:off x="4308849" y="621043"/>
            <a:ext cx="1831457" cy="735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7" name="直接连接符 2406"/>
          <p:cNvCxnSpPr/>
          <p:nvPr/>
        </p:nvCxnSpPr>
        <p:spPr>
          <a:xfrm>
            <a:off x="4308849" y="613204"/>
            <a:ext cx="0" cy="531441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08" name="Freeform 477"/>
          <p:cNvSpPr>
            <a:spLocks/>
          </p:cNvSpPr>
          <p:nvPr/>
        </p:nvSpPr>
        <p:spPr bwMode="auto">
          <a:xfrm rot="5400000">
            <a:off x="4291194" y="1127240"/>
            <a:ext cx="43718" cy="49820"/>
          </a:xfrm>
          <a:custGeom>
            <a:avLst/>
            <a:gdLst>
              <a:gd name="T0" fmla="*/ 0 w 26"/>
              <a:gd name="T1" fmla="*/ 0 h 29"/>
              <a:gd name="T2" fmla="*/ 0 w 26"/>
              <a:gd name="T3" fmla="*/ 29 h 29"/>
              <a:gd name="T4" fmla="*/ 26 w 26"/>
              <a:gd name="T5" fmla="*/ 16 h 29"/>
              <a:gd name="T6" fmla="*/ 0 w 26"/>
              <a:gd name="T7" fmla="*/ 0 h 29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9"/>
              <a:gd name="T14" fmla="*/ 26 w 26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9">
                <a:moveTo>
                  <a:pt x="0" y="0"/>
                </a:moveTo>
                <a:lnTo>
                  <a:pt x="0" y="29"/>
                </a:lnTo>
                <a:lnTo>
                  <a:pt x="26" y="16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411" name="直接连接符 2410"/>
          <p:cNvCxnSpPr>
            <a:stCxn id="2106" idx="0"/>
          </p:cNvCxnSpPr>
          <p:nvPr/>
        </p:nvCxnSpPr>
        <p:spPr>
          <a:xfrm flipH="1" flipV="1">
            <a:off x="3222754" y="1348852"/>
            <a:ext cx="581118" cy="3137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8" name="直接连接符 2417"/>
          <p:cNvCxnSpPr/>
          <p:nvPr/>
        </p:nvCxnSpPr>
        <p:spPr>
          <a:xfrm flipV="1">
            <a:off x="3222754" y="1347248"/>
            <a:ext cx="1681" cy="92253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2" name="直接连接符 2421"/>
          <p:cNvCxnSpPr/>
          <p:nvPr/>
        </p:nvCxnSpPr>
        <p:spPr>
          <a:xfrm flipV="1">
            <a:off x="1642000" y="659130"/>
            <a:ext cx="2386043" cy="7179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6" name="直接连接符 2425"/>
          <p:cNvCxnSpPr/>
          <p:nvPr/>
        </p:nvCxnSpPr>
        <p:spPr>
          <a:xfrm flipH="1">
            <a:off x="4027011" y="657706"/>
            <a:ext cx="1032" cy="523383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2" name="直接连接符 2431"/>
          <p:cNvCxnSpPr/>
          <p:nvPr/>
        </p:nvCxnSpPr>
        <p:spPr>
          <a:xfrm flipV="1">
            <a:off x="1643713" y="661560"/>
            <a:ext cx="0" cy="2550837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5" name="Rectangle 522"/>
          <p:cNvSpPr>
            <a:spLocks noChangeArrowheads="1"/>
          </p:cNvSpPr>
          <p:nvPr/>
        </p:nvSpPr>
        <p:spPr bwMode="auto">
          <a:xfrm>
            <a:off x="3404391" y="1236581"/>
            <a:ext cx="40556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EB7500"/>
                </a:solidFill>
              </a:rPr>
              <a:t>IF/</a:t>
            </a:r>
            <a:r>
              <a:rPr lang="en-US" altLang="zh-CN" sz="700" dirty="0" err="1" smtClean="0">
                <a:solidFill>
                  <a:srgbClr val="EB7500"/>
                </a:solidFill>
              </a:rPr>
              <a:t>IDWrite</a:t>
            </a:r>
            <a:endParaRPr lang="en-US" altLang="zh-CN" dirty="0"/>
          </a:p>
        </p:txBody>
      </p:sp>
      <p:sp>
        <p:nvSpPr>
          <p:cNvPr id="2437" name="Rectangle 522"/>
          <p:cNvSpPr>
            <a:spLocks noChangeArrowheads="1"/>
          </p:cNvSpPr>
          <p:nvPr/>
        </p:nvSpPr>
        <p:spPr bwMode="auto">
          <a:xfrm flipH="1">
            <a:off x="1661341" y="539401"/>
            <a:ext cx="65242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EB7500"/>
                </a:solidFill>
              </a:rPr>
              <a:t>PCWrite</a:t>
            </a:r>
            <a:endParaRPr lang="en-US" altLang="zh-CN" dirty="0"/>
          </a:p>
        </p:txBody>
      </p:sp>
      <p:cxnSp>
        <p:nvCxnSpPr>
          <p:cNvPr id="2441" name="直接连接符 2440"/>
          <p:cNvCxnSpPr/>
          <p:nvPr/>
        </p:nvCxnSpPr>
        <p:spPr>
          <a:xfrm flipH="1" flipV="1">
            <a:off x="6095416" y="1949943"/>
            <a:ext cx="840" cy="512724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6" name="直接连接符 2445"/>
          <p:cNvCxnSpPr/>
          <p:nvPr/>
        </p:nvCxnSpPr>
        <p:spPr>
          <a:xfrm>
            <a:off x="6249600" y="3964392"/>
            <a:ext cx="2228" cy="480276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9" name="直接连接符 2448"/>
          <p:cNvCxnSpPr/>
          <p:nvPr/>
        </p:nvCxnSpPr>
        <p:spPr>
          <a:xfrm flipV="1">
            <a:off x="6248600" y="4432823"/>
            <a:ext cx="1203430" cy="14998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55" name="Freeform 501"/>
          <p:cNvSpPr>
            <a:spLocks/>
          </p:cNvSpPr>
          <p:nvPr/>
        </p:nvSpPr>
        <p:spPr bwMode="auto">
          <a:xfrm>
            <a:off x="7436897" y="4409794"/>
            <a:ext cx="47081" cy="48102"/>
          </a:xfrm>
          <a:custGeom>
            <a:avLst/>
            <a:gdLst>
              <a:gd name="T0" fmla="*/ 0 w 28"/>
              <a:gd name="T1" fmla="*/ 0 h 28"/>
              <a:gd name="T2" fmla="*/ 2 w 28"/>
              <a:gd name="T3" fmla="*/ 28 h 28"/>
              <a:gd name="T4" fmla="*/ 28 w 28"/>
              <a:gd name="T5" fmla="*/ 15 h 28"/>
              <a:gd name="T6" fmla="*/ 2 w 28"/>
              <a:gd name="T7" fmla="*/ 2 h 28"/>
              <a:gd name="T8" fmla="*/ 0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28"/>
              <a:gd name="T17" fmla="*/ 28 w 2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28">
                <a:moveTo>
                  <a:pt x="0" y="0"/>
                </a:moveTo>
                <a:lnTo>
                  <a:pt x="2" y="28"/>
                </a:lnTo>
                <a:lnTo>
                  <a:pt x="28" y="15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458" name="直接连接符 2457"/>
          <p:cNvCxnSpPr/>
          <p:nvPr/>
        </p:nvCxnSpPr>
        <p:spPr>
          <a:xfrm>
            <a:off x="6093734" y="1949943"/>
            <a:ext cx="1172828" cy="0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0" name="直接连接符 2459"/>
          <p:cNvCxnSpPr/>
          <p:nvPr/>
        </p:nvCxnSpPr>
        <p:spPr>
          <a:xfrm>
            <a:off x="7266562" y="1949943"/>
            <a:ext cx="0" cy="462904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2" name="直接连接符 2461"/>
          <p:cNvCxnSpPr/>
          <p:nvPr/>
        </p:nvCxnSpPr>
        <p:spPr>
          <a:xfrm>
            <a:off x="7266562" y="2412847"/>
            <a:ext cx="200096" cy="0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63" name="Freeform 501"/>
          <p:cNvSpPr>
            <a:spLocks/>
          </p:cNvSpPr>
          <p:nvPr/>
        </p:nvSpPr>
        <p:spPr bwMode="auto">
          <a:xfrm>
            <a:off x="7446034" y="2387078"/>
            <a:ext cx="47081" cy="48102"/>
          </a:xfrm>
          <a:custGeom>
            <a:avLst/>
            <a:gdLst>
              <a:gd name="T0" fmla="*/ 0 w 28"/>
              <a:gd name="T1" fmla="*/ 0 h 28"/>
              <a:gd name="T2" fmla="*/ 2 w 28"/>
              <a:gd name="T3" fmla="*/ 28 h 28"/>
              <a:gd name="T4" fmla="*/ 28 w 28"/>
              <a:gd name="T5" fmla="*/ 15 h 28"/>
              <a:gd name="T6" fmla="*/ 2 w 28"/>
              <a:gd name="T7" fmla="*/ 2 h 28"/>
              <a:gd name="T8" fmla="*/ 0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28"/>
              <a:gd name="T17" fmla="*/ 28 w 2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28">
                <a:moveTo>
                  <a:pt x="0" y="0"/>
                </a:moveTo>
                <a:lnTo>
                  <a:pt x="2" y="28"/>
                </a:lnTo>
                <a:lnTo>
                  <a:pt x="28" y="15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64" name="Freeform 550"/>
          <p:cNvSpPr>
            <a:spLocks/>
          </p:cNvSpPr>
          <p:nvPr/>
        </p:nvSpPr>
        <p:spPr bwMode="auto">
          <a:xfrm>
            <a:off x="7981189" y="4662379"/>
            <a:ext cx="134518" cy="341009"/>
          </a:xfrm>
          <a:custGeom>
            <a:avLst/>
            <a:gdLst>
              <a:gd name="T0" fmla="*/ 0 w 102"/>
              <a:gd name="T1" fmla="*/ 50 h 342"/>
              <a:gd name="T2" fmla="*/ 2 w 102"/>
              <a:gd name="T3" fmla="*/ 43 h 342"/>
              <a:gd name="T4" fmla="*/ 4 w 102"/>
              <a:gd name="T5" fmla="*/ 34 h 342"/>
              <a:gd name="T6" fmla="*/ 6 w 102"/>
              <a:gd name="T7" fmla="*/ 28 h 342"/>
              <a:gd name="T8" fmla="*/ 10 w 102"/>
              <a:gd name="T9" fmla="*/ 21 h 342"/>
              <a:gd name="T10" fmla="*/ 15 w 102"/>
              <a:gd name="T11" fmla="*/ 15 h 342"/>
              <a:gd name="T12" fmla="*/ 21 w 102"/>
              <a:gd name="T13" fmla="*/ 10 h 342"/>
              <a:gd name="T14" fmla="*/ 28 w 102"/>
              <a:gd name="T15" fmla="*/ 6 h 342"/>
              <a:gd name="T16" fmla="*/ 34 w 102"/>
              <a:gd name="T17" fmla="*/ 2 h 342"/>
              <a:gd name="T18" fmla="*/ 43 w 102"/>
              <a:gd name="T19" fmla="*/ 2 h 342"/>
              <a:gd name="T20" fmla="*/ 52 w 102"/>
              <a:gd name="T21" fmla="*/ 0 h 342"/>
              <a:gd name="T22" fmla="*/ 58 w 102"/>
              <a:gd name="T23" fmla="*/ 2 h 342"/>
              <a:gd name="T24" fmla="*/ 67 w 102"/>
              <a:gd name="T25" fmla="*/ 2 h 342"/>
              <a:gd name="T26" fmla="*/ 74 w 102"/>
              <a:gd name="T27" fmla="*/ 6 h 342"/>
              <a:gd name="T28" fmla="*/ 80 w 102"/>
              <a:gd name="T29" fmla="*/ 10 h 342"/>
              <a:gd name="T30" fmla="*/ 87 w 102"/>
              <a:gd name="T31" fmla="*/ 15 h 342"/>
              <a:gd name="T32" fmla="*/ 91 w 102"/>
              <a:gd name="T33" fmla="*/ 21 h 342"/>
              <a:gd name="T34" fmla="*/ 96 w 102"/>
              <a:gd name="T35" fmla="*/ 28 h 342"/>
              <a:gd name="T36" fmla="*/ 98 w 102"/>
              <a:gd name="T37" fmla="*/ 34 h 342"/>
              <a:gd name="T38" fmla="*/ 100 w 102"/>
              <a:gd name="T39" fmla="*/ 43 h 342"/>
              <a:gd name="T40" fmla="*/ 102 w 102"/>
              <a:gd name="T41" fmla="*/ 50 h 342"/>
              <a:gd name="T42" fmla="*/ 102 w 102"/>
              <a:gd name="T43" fmla="*/ 292 h 342"/>
              <a:gd name="T44" fmla="*/ 100 w 102"/>
              <a:gd name="T45" fmla="*/ 301 h 342"/>
              <a:gd name="T46" fmla="*/ 98 w 102"/>
              <a:gd name="T47" fmla="*/ 307 h 342"/>
              <a:gd name="T48" fmla="*/ 96 w 102"/>
              <a:gd name="T49" fmla="*/ 316 h 342"/>
              <a:gd name="T50" fmla="*/ 91 w 102"/>
              <a:gd name="T51" fmla="*/ 322 h 342"/>
              <a:gd name="T52" fmla="*/ 87 w 102"/>
              <a:gd name="T53" fmla="*/ 327 h 342"/>
              <a:gd name="T54" fmla="*/ 80 w 102"/>
              <a:gd name="T55" fmla="*/ 333 h 342"/>
              <a:gd name="T56" fmla="*/ 74 w 102"/>
              <a:gd name="T57" fmla="*/ 336 h 342"/>
              <a:gd name="T58" fmla="*/ 67 w 102"/>
              <a:gd name="T59" fmla="*/ 340 h 342"/>
              <a:gd name="T60" fmla="*/ 58 w 102"/>
              <a:gd name="T61" fmla="*/ 342 h 342"/>
              <a:gd name="T62" fmla="*/ 52 w 102"/>
              <a:gd name="T63" fmla="*/ 342 h 342"/>
              <a:gd name="T64" fmla="*/ 43 w 102"/>
              <a:gd name="T65" fmla="*/ 342 h 342"/>
              <a:gd name="T66" fmla="*/ 34 w 102"/>
              <a:gd name="T67" fmla="*/ 340 h 342"/>
              <a:gd name="T68" fmla="*/ 28 w 102"/>
              <a:gd name="T69" fmla="*/ 336 h 342"/>
              <a:gd name="T70" fmla="*/ 21 w 102"/>
              <a:gd name="T71" fmla="*/ 333 h 342"/>
              <a:gd name="T72" fmla="*/ 15 w 102"/>
              <a:gd name="T73" fmla="*/ 327 h 342"/>
              <a:gd name="T74" fmla="*/ 10 w 102"/>
              <a:gd name="T75" fmla="*/ 322 h 342"/>
              <a:gd name="T76" fmla="*/ 6 w 102"/>
              <a:gd name="T77" fmla="*/ 316 h 342"/>
              <a:gd name="T78" fmla="*/ 4 w 102"/>
              <a:gd name="T79" fmla="*/ 307 h 342"/>
              <a:gd name="T80" fmla="*/ 2 w 102"/>
              <a:gd name="T81" fmla="*/ 301 h 342"/>
              <a:gd name="T82" fmla="*/ 0 w 102"/>
              <a:gd name="T83" fmla="*/ 292 h 342"/>
              <a:gd name="T84" fmla="*/ 0 w 102"/>
              <a:gd name="T85" fmla="*/ 50 h 3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2"/>
              <a:gd name="T130" fmla="*/ 0 h 342"/>
              <a:gd name="T131" fmla="*/ 102 w 102"/>
              <a:gd name="T132" fmla="*/ 342 h 3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2" h="342">
                <a:moveTo>
                  <a:pt x="0" y="50"/>
                </a:moveTo>
                <a:lnTo>
                  <a:pt x="2" y="43"/>
                </a:lnTo>
                <a:lnTo>
                  <a:pt x="4" y="34"/>
                </a:lnTo>
                <a:lnTo>
                  <a:pt x="6" y="28"/>
                </a:lnTo>
                <a:lnTo>
                  <a:pt x="10" y="21"/>
                </a:lnTo>
                <a:lnTo>
                  <a:pt x="15" y="15"/>
                </a:lnTo>
                <a:lnTo>
                  <a:pt x="21" y="10"/>
                </a:lnTo>
                <a:lnTo>
                  <a:pt x="28" y="6"/>
                </a:lnTo>
                <a:lnTo>
                  <a:pt x="34" y="2"/>
                </a:lnTo>
                <a:lnTo>
                  <a:pt x="43" y="2"/>
                </a:lnTo>
                <a:lnTo>
                  <a:pt x="52" y="0"/>
                </a:lnTo>
                <a:lnTo>
                  <a:pt x="58" y="2"/>
                </a:lnTo>
                <a:lnTo>
                  <a:pt x="67" y="2"/>
                </a:lnTo>
                <a:lnTo>
                  <a:pt x="74" y="6"/>
                </a:lnTo>
                <a:lnTo>
                  <a:pt x="80" y="10"/>
                </a:lnTo>
                <a:lnTo>
                  <a:pt x="87" y="15"/>
                </a:lnTo>
                <a:lnTo>
                  <a:pt x="91" y="21"/>
                </a:lnTo>
                <a:lnTo>
                  <a:pt x="96" y="28"/>
                </a:lnTo>
                <a:lnTo>
                  <a:pt x="98" y="34"/>
                </a:lnTo>
                <a:lnTo>
                  <a:pt x="100" y="43"/>
                </a:lnTo>
                <a:lnTo>
                  <a:pt x="102" y="50"/>
                </a:lnTo>
                <a:lnTo>
                  <a:pt x="102" y="292"/>
                </a:lnTo>
                <a:lnTo>
                  <a:pt x="100" y="301"/>
                </a:lnTo>
                <a:lnTo>
                  <a:pt x="98" y="307"/>
                </a:lnTo>
                <a:lnTo>
                  <a:pt x="96" y="316"/>
                </a:lnTo>
                <a:lnTo>
                  <a:pt x="91" y="322"/>
                </a:lnTo>
                <a:lnTo>
                  <a:pt x="87" y="327"/>
                </a:lnTo>
                <a:lnTo>
                  <a:pt x="80" y="333"/>
                </a:lnTo>
                <a:lnTo>
                  <a:pt x="74" y="336"/>
                </a:lnTo>
                <a:lnTo>
                  <a:pt x="67" y="340"/>
                </a:lnTo>
                <a:lnTo>
                  <a:pt x="58" y="342"/>
                </a:lnTo>
                <a:lnTo>
                  <a:pt x="52" y="342"/>
                </a:lnTo>
                <a:lnTo>
                  <a:pt x="43" y="342"/>
                </a:lnTo>
                <a:lnTo>
                  <a:pt x="34" y="340"/>
                </a:lnTo>
                <a:lnTo>
                  <a:pt x="28" y="336"/>
                </a:lnTo>
                <a:lnTo>
                  <a:pt x="21" y="333"/>
                </a:lnTo>
                <a:lnTo>
                  <a:pt x="15" y="327"/>
                </a:lnTo>
                <a:lnTo>
                  <a:pt x="10" y="322"/>
                </a:lnTo>
                <a:lnTo>
                  <a:pt x="6" y="316"/>
                </a:lnTo>
                <a:lnTo>
                  <a:pt x="4" y="307"/>
                </a:lnTo>
                <a:lnTo>
                  <a:pt x="2" y="301"/>
                </a:lnTo>
                <a:lnTo>
                  <a:pt x="0" y="292"/>
                </a:lnTo>
                <a:lnTo>
                  <a:pt x="0" y="5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65" name="Rectangle 551"/>
          <p:cNvSpPr>
            <a:spLocks noChangeArrowheads="1"/>
          </p:cNvSpPr>
          <p:nvPr/>
        </p:nvSpPr>
        <p:spPr bwMode="auto">
          <a:xfrm>
            <a:off x="8008094" y="4693363"/>
            <a:ext cx="117703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000000"/>
                </a:solidFill>
              </a:rPr>
              <a:t>M</a:t>
            </a:r>
            <a:endParaRPr lang="en-US" altLang="zh-CN" dirty="0"/>
          </a:p>
        </p:txBody>
      </p:sp>
      <p:sp>
        <p:nvSpPr>
          <p:cNvPr id="2466" name="Rectangle 553"/>
          <p:cNvSpPr>
            <a:spLocks noChangeArrowheads="1"/>
          </p:cNvSpPr>
          <p:nvPr/>
        </p:nvSpPr>
        <p:spPr bwMode="auto">
          <a:xfrm>
            <a:off x="8021546" y="4786132"/>
            <a:ext cx="92481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000000"/>
                </a:solidFill>
              </a:rPr>
              <a:t>u</a:t>
            </a:r>
            <a:endParaRPr lang="en-US" altLang="zh-CN" dirty="0"/>
          </a:p>
        </p:txBody>
      </p:sp>
      <p:sp>
        <p:nvSpPr>
          <p:cNvPr id="2467" name="Rectangle 555"/>
          <p:cNvSpPr>
            <a:spLocks noChangeArrowheads="1"/>
          </p:cNvSpPr>
          <p:nvPr/>
        </p:nvSpPr>
        <p:spPr bwMode="auto">
          <a:xfrm>
            <a:off x="8021546" y="4877182"/>
            <a:ext cx="84074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>
                <a:solidFill>
                  <a:srgbClr val="000000"/>
                </a:solidFill>
              </a:rPr>
              <a:t>x</a:t>
            </a:r>
            <a:endParaRPr lang="en-US" altLang="zh-CN"/>
          </a:p>
        </p:txBody>
      </p:sp>
      <p:sp>
        <p:nvSpPr>
          <p:cNvPr id="2468" name="Freeform 82"/>
          <p:cNvSpPr>
            <a:spLocks/>
          </p:cNvSpPr>
          <p:nvPr/>
        </p:nvSpPr>
        <p:spPr bwMode="auto">
          <a:xfrm>
            <a:off x="7930598" y="4715976"/>
            <a:ext cx="47081" cy="49820"/>
          </a:xfrm>
          <a:custGeom>
            <a:avLst/>
            <a:gdLst>
              <a:gd name="T0" fmla="*/ 0 w 28"/>
              <a:gd name="T1" fmla="*/ 0 h 29"/>
              <a:gd name="T2" fmla="*/ 0 w 28"/>
              <a:gd name="T3" fmla="*/ 29 h 29"/>
              <a:gd name="T4" fmla="*/ 28 w 28"/>
              <a:gd name="T5" fmla="*/ 13 h 29"/>
              <a:gd name="T6" fmla="*/ 0 w 28"/>
              <a:gd name="T7" fmla="*/ 0 h 29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9"/>
              <a:gd name="T14" fmla="*/ 28 w 28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9">
                <a:moveTo>
                  <a:pt x="0" y="0"/>
                </a:moveTo>
                <a:lnTo>
                  <a:pt x="0" y="29"/>
                </a:lnTo>
                <a:lnTo>
                  <a:pt x="28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470" name="直接连接符 2469"/>
          <p:cNvCxnSpPr/>
          <p:nvPr/>
        </p:nvCxnSpPr>
        <p:spPr>
          <a:xfrm>
            <a:off x="7671797" y="2411129"/>
            <a:ext cx="164679" cy="0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2" name="直接连接符 2471"/>
          <p:cNvCxnSpPr/>
          <p:nvPr/>
        </p:nvCxnSpPr>
        <p:spPr>
          <a:xfrm>
            <a:off x="7836476" y="2411129"/>
            <a:ext cx="0" cy="2544256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8" name="直接连接符 2477"/>
          <p:cNvCxnSpPr/>
          <p:nvPr/>
        </p:nvCxnSpPr>
        <p:spPr>
          <a:xfrm>
            <a:off x="7836476" y="4942530"/>
            <a:ext cx="94122" cy="0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79" name="Freeform 82"/>
          <p:cNvSpPr>
            <a:spLocks/>
          </p:cNvSpPr>
          <p:nvPr/>
        </p:nvSpPr>
        <p:spPr bwMode="auto">
          <a:xfrm>
            <a:off x="7932783" y="4914154"/>
            <a:ext cx="47081" cy="49820"/>
          </a:xfrm>
          <a:custGeom>
            <a:avLst/>
            <a:gdLst>
              <a:gd name="T0" fmla="*/ 0 w 28"/>
              <a:gd name="T1" fmla="*/ 0 h 29"/>
              <a:gd name="T2" fmla="*/ 0 w 28"/>
              <a:gd name="T3" fmla="*/ 29 h 29"/>
              <a:gd name="T4" fmla="*/ 28 w 28"/>
              <a:gd name="T5" fmla="*/ 13 h 29"/>
              <a:gd name="T6" fmla="*/ 0 w 28"/>
              <a:gd name="T7" fmla="*/ 0 h 29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9"/>
              <a:gd name="T14" fmla="*/ 28 w 28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9">
                <a:moveTo>
                  <a:pt x="0" y="0"/>
                </a:moveTo>
                <a:lnTo>
                  <a:pt x="0" y="29"/>
                </a:lnTo>
                <a:lnTo>
                  <a:pt x="28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481" name="直接连接符 2480"/>
          <p:cNvCxnSpPr/>
          <p:nvPr/>
        </p:nvCxnSpPr>
        <p:spPr>
          <a:xfrm flipH="1" flipV="1">
            <a:off x="8109820" y="4743755"/>
            <a:ext cx="1083671" cy="180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5" name="直接连接符 2484"/>
          <p:cNvCxnSpPr/>
          <p:nvPr/>
        </p:nvCxnSpPr>
        <p:spPr>
          <a:xfrm>
            <a:off x="9129635" y="2044800"/>
            <a:ext cx="22608" cy="316080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3" name="直接连接符 2492"/>
          <p:cNvCxnSpPr/>
          <p:nvPr/>
        </p:nvCxnSpPr>
        <p:spPr>
          <a:xfrm flipV="1">
            <a:off x="8047825" y="5000911"/>
            <a:ext cx="0" cy="192983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5" name="直接连接符 2494"/>
          <p:cNvCxnSpPr/>
          <p:nvPr/>
        </p:nvCxnSpPr>
        <p:spPr>
          <a:xfrm>
            <a:off x="8043404" y="5193894"/>
            <a:ext cx="1112400" cy="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7" name="Freeform 448"/>
          <p:cNvSpPr>
            <a:spLocks/>
          </p:cNvSpPr>
          <p:nvPr/>
        </p:nvSpPr>
        <p:spPr bwMode="auto">
          <a:xfrm>
            <a:off x="9540000" y="1998000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99" name="Rectangle 400"/>
          <p:cNvSpPr>
            <a:spLocks noChangeArrowheads="1"/>
          </p:cNvSpPr>
          <p:nvPr/>
        </p:nvSpPr>
        <p:spPr bwMode="auto">
          <a:xfrm>
            <a:off x="8075783" y="5072205"/>
            <a:ext cx="36227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EB7500"/>
                </a:solidFill>
              </a:rPr>
              <a:t>PCtoReg</a:t>
            </a:r>
            <a:endParaRPr lang="en-US" altLang="zh-CN" dirty="0"/>
          </a:p>
        </p:txBody>
      </p:sp>
      <p:sp>
        <p:nvSpPr>
          <p:cNvPr id="2500" name="Freeform 448"/>
          <p:cNvSpPr>
            <a:spLocks/>
          </p:cNvSpPr>
          <p:nvPr/>
        </p:nvSpPr>
        <p:spPr bwMode="auto">
          <a:xfrm>
            <a:off x="4156589" y="3749038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501" name="Freeform 448"/>
          <p:cNvSpPr>
            <a:spLocks/>
          </p:cNvSpPr>
          <p:nvPr/>
        </p:nvSpPr>
        <p:spPr bwMode="auto">
          <a:xfrm>
            <a:off x="4161720" y="4556576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502" name="Freeform 448"/>
          <p:cNvSpPr>
            <a:spLocks/>
          </p:cNvSpPr>
          <p:nvPr/>
        </p:nvSpPr>
        <p:spPr bwMode="auto">
          <a:xfrm>
            <a:off x="6077041" y="2442330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503" name="Freeform 448"/>
          <p:cNvSpPr>
            <a:spLocks/>
          </p:cNvSpPr>
          <p:nvPr/>
        </p:nvSpPr>
        <p:spPr bwMode="auto">
          <a:xfrm>
            <a:off x="4153891" y="3639154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6285452" y="224048"/>
            <a:ext cx="56643" cy="3299111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2640826" y="223736"/>
            <a:ext cx="3643199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6" name="Freeform 550"/>
          <p:cNvSpPr>
            <a:spLocks/>
          </p:cNvSpPr>
          <p:nvPr/>
        </p:nvSpPr>
        <p:spPr bwMode="auto">
          <a:xfrm>
            <a:off x="2824077" y="1191136"/>
            <a:ext cx="171510" cy="587533"/>
          </a:xfrm>
          <a:custGeom>
            <a:avLst/>
            <a:gdLst>
              <a:gd name="T0" fmla="*/ 0 w 102"/>
              <a:gd name="T1" fmla="*/ 50 h 342"/>
              <a:gd name="T2" fmla="*/ 2 w 102"/>
              <a:gd name="T3" fmla="*/ 43 h 342"/>
              <a:gd name="T4" fmla="*/ 4 w 102"/>
              <a:gd name="T5" fmla="*/ 34 h 342"/>
              <a:gd name="T6" fmla="*/ 6 w 102"/>
              <a:gd name="T7" fmla="*/ 28 h 342"/>
              <a:gd name="T8" fmla="*/ 10 w 102"/>
              <a:gd name="T9" fmla="*/ 21 h 342"/>
              <a:gd name="T10" fmla="*/ 15 w 102"/>
              <a:gd name="T11" fmla="*/ 15 h 342"/>
              <a:gd name="T12" fmla="*/ 21 w 102"/>
              <a:gd name="T13" fmla="*/ 10 h 342"/>
              <a:gd name="T14" fmla="*/ 28 w 102"/>
              <a:gd name="T15" fmla="*/ 6 h 342"/>
              <a:gd name="T16" fmla="*/ 34 w 102"/>
              <a:gd name="T17" fmla="*/ 2 h 342"/>
              <a:gd name="T18" fmla="*/ 43 w 102"/>
              <a:gd name="T19" fmla="*/ 2 h 342"/>
              <a:gd name="T20" fmla="*/ 52 w 102"/>
              <a:gd name="T21" fmla="*/ 0 h 342"/>
              <a:gd name="T22" fmla="*/ 58 w 102"/>
              <a:gd name="T23" fmla="*/ 2 h 342"/>
              <a:gd name="T24" fmla="*/ 67 w 102"/>
              <a:gd name="T25" fmla="*/ 2 h 342"/>
              <a:gd name="T26" fmla="*/ 74 w 102"/>
              <a:gd name="T27" fmla="*/ 6 h 342"/>
              <a:gd name="T28" fmla="*/ 80 w 102"/>
              <a:gd name="T29" fmla="*/ 10 h 342"/>
              <a:gd name="T30" fmla="*/ 87 w 102"/>
              <a:gd name="T31" fmla="*/ 15 h 342"/>
              <a:gd name="T32" fmla="*/ 91 w 102"/>
              <a:gd name="T33" fmla="*/ 21 h 342"/>
              <a:gd name="T34" fmla="*/ 96 w 102"/>
              <a:gd name="T35" fmla="*/ 28 h 342"/>
              <a:gd name="T36" fmla="*/ 98 w 102"/>
              <a:gd name="T37" fmla="*/ 34 h 342"/>
              <a:gd name="T38" fmla="*/ 100 w 102"/>
              <a:gd name="T39" fmla="*/ 43 h 342"/>
              <a:gd name="T40" fmla="*/ 102 w 102"/>
              <a:gd name="T41" fmla="*/ 50 h 342"/>
              <a:gd name="T42" fmla="*/ 102 w 102"/>
              <a:gd name="T43" fmla="*/ 292 h 342"/>
              <a:gd name="T44" fmla="*/ 100 w 102"/>
              <a:gd name="T45" fmla="*/ 301 h 342"/>
              <a:gd name="T46" fmla="*/ 98 w 102"/>
              <a:gd name="T47" fmla="*/ 307 h 342"/>
              <a:gd name="T48" fmla="*/ 96 w 102"/>
              <a:gd name="T49" fmla="*/ 316 h 342"/>
              <a:gd name="T50" fmla="*/ 91 w 102"/>
              <a:gd name="T51" fmla="*/ 322 h 342"/>
              <a:gd name="T52" fmla="*/ 87 w 102"/>
              <a:gd name="T53" fmla="*/ 327 h 342"/>
              <a:gd name="T54" fmla="*/ 80 w 102"/>
              <a:gd name="T55" fmla="*/ 333 h 342"/>
              <a:gd name="T56" fmla="*/ 74 w 102"/>
              <a:gd name="T57" fmla="*/ 336 h 342"/>
              <a:gd name="T58" fmla="*/ 67 w 102"/>
              <a:gd name="T59" fmla="*/ 340 h 342"/>
              <a:gd name="T60" fmla="*/ 58 w 102"/>
              <a:gd name="T61" fmla="*/ 342 h 342"/>
              <a:gd name="T62" fmla="*/ 52 w 102"/>
              <a:gd name="T63" fmla="*/ 342 h 342"/>
              <a:gd name="T64" fmla="*/ 43 w 102"/>
              <a:gd name="T65" fmla="*/ 342 h 342"/>
              <a:gd name="T66" fmla="*/ 34 w 102"/>
              <a:gd name="T67" fmla="*/ 340 h 342"/>
              <a:gd name="T68" fmla="*/ 28 w 102"/>
              <a:gd name="T69" fmla="*/ 336 h 342"/>
              <a:gd name="T70" fmla="*/ 21 w 102"/>
              <a:gd name="T71" fmla="*/ 333 h 342"/>
              <a:gd name="T72" fmla="*/ 15 w 102"/>
              <a:gd name="T73" fmla="*/ 327 h 342"/>
              <a:gd name="T74" fmla="*/ 10 w 102"/>
              <a:gd name="T75" fmla="*/ 322 h 342"/>
              <a:gd name="T76" fmla="*/ 6 w 102"/>
              <a:gd name="T77" fmla="*/ 316 h 342"/>
              <a:gd name="T78" fmla="*/ 4 w 102"/>
              <a:gd name="T79" fmla="*/ 307 h 342"/>
              <a:gd name="T80" fmla="*/ 2 w 102"/>
              <a:gd name="T81" fmla="*/ 301 h 342"/>
              <a:gd name="T82" fmla="*/ 0 w 102"/>
              <a:gd name="T83" fmla="*/ 292 h 342"/>
              <a:gd name="T84" fmla="*/ 0 w 102"/>
              <a:gd name="T85" fmla="*/ 50 h 3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2"/>
              <a:gd name="T130" fmla="*/ 0 h 342"/>
              <a:gd name="T131" fmla="*/ 102 w 102"/>
              <a:gd name="T132" fmla="*/ 342 h 3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2" h="342">
                <a:moveTo>
                  <a:pt x="0" y="50"/>
                </a:moveTo>
                <a:lnTo>
                  <a:pt x="2" y="43"/>
                </a:lnTo>
                <a:lnTo>
                  <a:pt x="4" y="34"/>
                </a:lnTo>
                <a:lnTo>
                  <a:pt x="6" y="28"/>
                </a:lnTo>
                <a:lnTo>
                  <a:pt x="10" y="21"/>
                </a:lnTo>
                <a:lnTo>
                  <a:pt x="15" y="15"/>
                </a:lnTo>
                <a:lnTo>
                  <a:pt x="21" y="10"/>
                </a:lnTo>
                <a:lnTo>
                  <a:pt x="28" y="6"/>
                </a:lnTo>
                <a:lnTo>
                  <a:pt x="34" y="2"/>
                </a:lnTo>
                <a:lnTo>
                  <a:pt x="43" y="2"/>
                </a:lnTo>
                <a:lnTo>
                  <a:pt x="52" y="0"/>
                </a:lnTo>
                <a:lnTo>
                  <a:pt x="58" y="2"/>
                </a:lnTo>
                <a:lnTo>
                  <a:pt x="67" y="2"/>
                </a:lnTo>
                <a:lnTo>
                  <a:pt x="74" y="6"/>
                </a:lnTo>
                <a:lnTo>
                  <a:pt x="80" y="10"/>
                </a:lnTo>
                <a:lnTo>
                  <a:pt x="87" y="15"/>
                </a:lnTo>
                <a:lnTo>
                  <a:pt x="91" y="21"/>
                </a:lnTo>
                <a:lnTo>
                  <a:pt x="96" y="28"/>
                </a:lnTo>
                <a:lnTo>
                  <a:pt x="98" y="34"/>
                </a:lnTo>
                <a:lnTo>
                  <a:pt x="100" y="43"/>
                </a:lnTo>
                <a:lnTo>
                  <a:pt x="102" y="50"/>
                </a:lnTo>
                <a:lnTo>
                  <a:pt x="102" y="292"/>
                </a:lnTo>
                <a:lnTo>
                  <a:pt x="100" y="301"/>
                </a:lnTo>
                <a:lnTo>
                  <a:pt x="98" y="307"/>
                </a:lnTo>
                <a:lnTo>
                  <a:pt x="96" y="316"/>
                </a:lnTo>
                <a:lnTo>
                  <a:pt x="91" y="322"/>
                </a:lnTo>
                <a:lnTo>
                  <a:pt x="87" y="327"/>
                </a:lnTo>
                <a:lnTo>
                  <a:pt x="80" y="333"/>
                </a:lnTo>
                <a:lnTo>
                  <a:pt x="74" y="336"/>
                </a:lnTo>
                <a:lnTo>
                  <a:pt x="67" y="340"/>
                </a:lnTo>
                <a:lnTo>
                  <a:pt x="58" y="342"/>
                </a:lnTo>
                <a:lnTo>
                  <a:pt x="52" y="342"/>
                </a:lnTo>
                <a:lnTo>
                  <a:pt x="43" y="342"/>
                </a:lnTo>
                <a:lnTo>
                  <a:pt x="34" y="340"/>
                </a:lnTo>
                <a:lnTo>
                  <a:pt x="28" y="336"/>
                </a:lnTo>
                <a:lnTo>
                  <a:pt x="21" y="333"/>
                </a:lnTo>
                <a:lnTo>
                  <a:pt x="15" y="327"/>
                </a:lnTo>
                <a:lnTo>
                  <a:pt x="10" y="322"/>
                </a:lnTo>
                <a:lnTo>
                  <a:pt x="6" y="316"/>
                </a:lnTo>
                <a:lnTo>
                  <a:pt x="4" y="307"/>
                </a:lnTo>
                <a:lnTo>
                  <a:pt x="2" y="301"/>
                </a:lnTo>
                <a:lnTo>
                  <a:pt x="0" y="292"/>
                </a:lnTo>
                <a:lnTo>
                  <a:pt x="0" y="5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607" name="Rectangle 551"/>
          <p:cNvSpPr>
            <a:spLocks noChangeArrowheads="1"/>
          </p:cNvSpPr>
          <p:nvPr/>
        </p:nvSpPr>
        <p:spPr bwMode="auto">
          <a:xfrm>
            <a:off x="2881247" y="1337160"/>
            <a:ext cx="117703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000000"/>
                </a:solidFill>
              </a:rPr>
              <a:t>M</a:t>
            </a:r>
            <a:endParaRPr lang="en-US" altLang="zh-CN" dirty="0"/>
          </a:p>
        </p:txBody>
      </p:sp>
      <p:sp>
        <p:nvSpPr>
          <p:cNvPr id="608" name="Rectangle 553"/>
          <p:cNvSpPr>
            <a:spLocks noChangeArrowheads="1"/>
          </p:cNvSpPr>
          <p:nvPr/>
        </p:nvSpPr>
        <p:spPr bwMode="auto">
          <a:xfrm>
            <a:off x="2894699" y="1429929"/>
            <a:ext cx="92481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000000"/>
                </a:solidFill>
              </a:rPr>
              <a:t>u</a:t>
            </a:r>
            <a:endParaRPr lang="en-US" altLang="zh-CN" dirty="0"/>
          </a:p>
        </p:txBody>
      </p:sp>
      <p:sp>
        <p:nvSpPr>
          <p:cNvPr id="609" name="Rectangle 555"/>
          <p:cNvSpPr>
            <a:spLocks noChangeArrowheads="1"/>
          </p:cNvSpPr>
          <p:nvPr/>
        </p:nvSpPr>
        <p:spPr bwMode="auto">
          <a:xfrm>
            <a:off x="2894699" y="1520979"/>
            <a:ext cx="84074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>
                <a:solidFill>
                  <a:srgbClr val="000000"/>
                </a:solidFill>
              </a:rPr>
              <a:t>x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2578612" y="1520979"/>
            <a:ext cx="201778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2" name="Freeform 547"/>
          <p:cNvSpPr>
            <a:spLocks/>
          </p:cNvSpPr>
          <p:nvPr/>
        </p:nvSpPr>
        <p:spPr bwMode="auto">
          <a:xfrm>
            <a:off x="2777368" y="1498646"/>
            <a:ext cx="43718" cy="44666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2630738" y="223736"/>
            <a:ext cx="0" cy="1172953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622672" y="1396689"/>
            <a:ext cx="154696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4" name="Freeform 547"/>
          <p:cNvSpPr>
            <a:spLocks/>
          </p:cNvSpPr>
          <p:nvPr/>
        </p:nvSpPr>
        <p:spPr bwMode="auto">
          <a:xfrm>
            <a:off x="2775313" y="1372791"/>
            <a:ext cx="43718" cy="44666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5873338" y="2015946"/>
            <a:ext cx="897292" cy="3497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6770835" y="426888"/>
            <a:ext cx="0" cy="1603184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 flipV="1">
            <a:off x="2909832" y="403254"/>
            <a:ext cx="3870786" cy="11274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endCxn id="606" idx="10"/>
          </p:cNvCxnSpPr>
          <p:nvPr/>
        </p:nvCxnSpPr>
        <p:spPr>
          <a:xfrm>
            <a:off x="2911390" y="408294"/>
            <a:ext cx="123" cy="782842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8" name="Rectangle 522"/>
          <p:cNvSpPr>
            <a:spLocks noChangeArrowheads="1"/>
          </p:cNvSpPr>
          <p:nvPr/>
        </p:nvSpPr>
        <p:spPr bwMode="auto">
          <a:xfrm>
            <a:off x="2960295" y="272285"/>
            <a:ext cx="34304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EB7500"/>
                </a:solidFill>
              </a:rPr>
              <a:t>PCJump</a:t>
            </a:r>
            <a:endParaRPr lang="en-US" altLang="zh-CN" sz="700" dirty="0" smtClean="0">
              <a:solidFill>
                <a:srgbClr val="EB7500"/>
              </a:solidFill>
            </a:endParaRPr>
          </a:p>
        </p:txBody>
      </p:sp>
      <p:sp>
        <p:nvSpPr>
          <p:cNvPr id="630" name="Freeform 142"/>
          <p:cNvSpPr>
            <a:spLocks/>
          </p:cNvSpPr>
          <p:nvPr/>
        </p:nvSpPr>
        <p:spPr bwMode="auto">
          <a:xfrm>
            <a:off x="8440232" y="132320"/>
            <a:ext cx="281594" cy="932837"/>
          </a:xfrm>
          <a:custGeom>
            <a:avLst/>
            <a:gdLst>
              <a:gd name="T0" fmla="*/ 0 w 336"/>
              <a:gd name="T1" fmla="*/ 0 h 543"/>
              <a:gd name="T2" fmla="*/ 0 w 336"/>
              <a:gd name="T3" fmla="*/ 220 h 543"/>
              <a:gd name="T4" fmla="*/ 55 w 336"/>
              <a:gd name="T5" fmla="*/ 272 h 543"/>
              <a:gd name="T6" fmla="*/ 0 w 336"/>
              <a:gd name="T7" fmla="*/ 323 h 543"/>
              <a:gd name="T8" fmla="*/ 0 w 336"/>
              <a:gd name="T9" fmla="*/ 543 h 543"/>
              <a:gd name="T10" fmla="*/ 336 w 336"/>
              <a:gd name="T11" fmla="*/ 377 h 543"/>
              <a:gd name="T12" fmla="*/ 336 w 336"/>
              <a:gd name="T13" fmla="*/ 166 h 543"/>
              <a:gd name="T14" fmla="*/ 0 w 336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6"/>
              <a:gd name="T25" fmla="*/ 0 h 543"/>
              <a:gd name="T26" fmla="*/ 336 w 336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6" h="543">
                <a:moveTo>
                  <a:pt x="0" y="0"/>
                </a:moveTo>
                <a:lnTo>
                  <a:pt x="0" y="220"/>
                </a:lnTo>
                <a:lnTo>
                  <a:pt x="55" y="272"/>
                </a:lnTo>
                <a:lnTo>
                  <a:pt x="0" y="323"/>
                </a:lnTo>
                <a:lnTo>
                  <a:pt x="0" y="543"/>
                </a:lnTo>
                <a:lnTo>
                  <a:pt x="336" y="377"/>
                </a:lnTo>
                <a:lnTo>
                  <a:pt x="336" y="16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80" name="直接连接符 279"/>
          <p:cNvCxnSpPr/>
          <p:nvPr/>
        </p:nvCxnSpPr>
        <p:spPr>
          <a:xfrm flipV="1">
            <a:off x="6770630" y="393035"/>
            <a:ext cx="1662876" cy="21493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>
            <a:off x="7216995" y="867092"/>
            <a:ext cx="1219874" cy="8691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4" name="Rectangle 192"/>
          <p:cNvSpPr>
            <a:spLocks noChangeArrowheads="1"/>
          </p:cNvSpPr>
          <p:nvPr/>
        </p:nvSpPr>
        <p:spPr bwMode="auto">
          <a:xfrm>
            <a:off x="8562542" y="539401"/>
            <a:ext cx="10099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000000"/>
                </a:solidFill>
              </a:rPr>
              <a:t>Or</a:t>
            </a:r>
            <a:endParaRPr lang="en-US" altLang="zh-CN" dirty="0"/>
          </a:p>
        </p:txBody>
      </p:sp>
      <p:cxnSp>
        <p:nvCxnSpPr>
          <p:cNvPr id="292" name="直接连接符 291"/>
          <p:cNvCxnSpPr/>
          <p:nvPr/>
        </p:nvCxnSpPr>
        <p:spPr>
          <a:xfrm>
            <a:off x="8721826" y="621043"/>
            <a:ext cx="2001038" cy="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/>
          <p:cNvCxnSpPr/>
          <p:nvPr/>
        </p:nvCxnSpPr>
        <p:spPr>
          <a:xfrm>
            <a:off x="10722864" y="621043"/>
            <a:ext cx="0" cy="6107402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接连接符 299"/>
          <p:cNvCxnSpPr/>
          <p:nvPr/>
        </p:nvCxnSpPr>
        <p:spPr>
          <a:xfrm flipH="1">
            <a:off x="3215651" y="5831142"/>
            <a:ext cx="2711" cy="897303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/>
          <p:nvPr/>
        </p:nvCxnSpPr>
        <p:spPr>
          <a:xfrm>
            <a:off x="3214938" y="6728445"/>
            <a:ext cx="7507926" cy="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0" name="Rectangle 522"/>
          <p:cNvSpPr>
            <a:spLocks noChangeArrowheads="1"/>
          </p:cNvSpPr>
          <p:nvPr/>
        </p:nvSpPr>
        <p:spPr bwMode="auto">
          <a:xfrm>
            <a:off x="3316190" y="6542328"/>
            <a:ext cx="41357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EB7500"/>
                </a:solidFill>
              </a:rPr>
              <a:t>IF/</a:t>
            </a:r>
            <a:r>
              <a:rPr lang="en-US" altLang="zh-CN" sz="700" dirty="0" err="1" smtClean="0">
                <a:solidFill>
                  <a:srgbClr val="EB7500"/>
                </a:solidFill>
              </a:rPr>
              <a:t>IDFlush</a:t>
            </a:r>
            <a:endParaRPr lang="en-US" altLang="zh-CN" dirty="0"/>
          </a:p>
        </p:txBody>
      </p:sp>
      <p:sp>
        <p:nvSpPr>
          <p:cNvPr id="661" name="Freeform 448"/>
          <p:cNvSpPr>
            <a:spLocks/>
          </p:cNvSpPr>
          <p:nvPr/>
        </p:nvSpPr>
        <p:spPr bwMode="auto">
          <a:xfrm>
            <a:off x="7189200" y="854684"/>
            <a:ext cx="47413" cy="45719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62" name="Freeform 448"/>
          <p:cNvSpPr>
            <a:spLocks/>
          </p:cNvSpPr>
          <p:nvPr/>
        </p:nvSpPr>
        <p:spPr bwMode="auto">
          <a:xfrm>
            <a:off x="6754164" y="397161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64" name="Freeform 448"/>
          <p:cNvSpPr>
            <a:spLocks/>
          </p:cNvSpPr>
          <p:nvPr/>
        </p:nvSpPr>
        <p:spPr bwMode="auto">
          <a:xfrm>
            <a:off x="9085917" y="1670514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353" name="直接连接符 352"/>
          <p:cNvCxnSpPr>
            <a:stCxn id="2104" idx="0"/>
          </p:cNvCxnSpPr>
          <p:nvPr/>
        </p:nvCxnSpPr>
        <p:spPr>
          <a:xfrm flipV="1">
            <a:off x="4723903" y="1011751"/>
            <a:ext cx="1059599" cy="1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直接连接符 354"/>
          <p:cNvCxnSpPr/>
          <p:nvPr/>
        </p:nvCxnSpPr>
        <p:spPr>
          <a:xfrm>
            <a:off x="5783502" y="1011751"/>
            <a:ext cx="0" cy="30092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1" name="Rectangle 522"/>
          <p:cNvSpPr>
            <a:spLocks noChangeArrowheads="1"/>
          </p:cNvSpPr>
          <p:nvPr/>
        </p:nvSpPr>
        <p:spPr bwMode="auto">
          <a:xfrm>
            <a:off x="4621909" y="1366219"/>
            <a:ext cx="2340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EB7500"/>
                </a:solidFill>
              </a:rPr>
              <a:t>ID/EX</a:t>
            </a:r>
          </a:p>
          <a:p>
            <a:r>
              <a:rPr lang="en-US" altLang="zh-CN" sz="700" dirty="0" smtClean="0">
                <a:solidFill>
                  <a:srgbClr val="EB7500"/>
                </a:solidFill>
              </a:rPr>
              <a:t>Flush</a:t>
            </a:r>
            <a:endParaRPr lang="en-US" altLang="zh-CN" dirty="0"/>
          </a:p>
        </p:txBody>
      </p:sp>
      <p:sp>
        <p:nvSpPr>
          <p:cNvPr id="595" name="Freeform 174"/>
          <p:cNvSpPr>
            <a:spLocks/>
          </p:cNvSpPr>
          <p:nvPr/>
        </p:nvSpPr>
        <p:spPr bwMode="auto">
          <a:xfrm>
            <a:off x="1490658" y="3405804"/>
            <a:ext cx="67370" cy="84247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601" name="Rectangle 522"/>
          <p:cNvSpPr>
            <a:spLocks noChangeArrowheads="1"/>
          </p:cNvSpPr>
          <p:nvPr/>
        </p:nvSpPr>
        <p:spPr bwMode="auto">
          <a:xfrm>
            <a:off x="4308849" y="500328"/>
            <a:ext cx="41357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EB7500"/>
                </a:solidFill>
              </a:rPr>
              <a:t>MemRead</a:t>
            </a:r>
            <a:endParaRPr lang="en-US" altLang="zh-CN" sz="700" dirty="0" smtClean="0">
              <a:solidFill>
                <a:srgbClr val="EB7500"/>
              </a:solidFill>
            </a:endParaRPr>
          </a:p>
        </p:txBody>
      </p:sp>
      <p:cxnSp>
        <p:nvCxnSpPr>
          <p:cNvPr id="602" name="直接连接符 2402"/>
          <p:cNvCxnSpPr/>
          <p:nvPr/>
        </p:nvCxnSpPr>
        <p:spPr>
          <a:xfrm flipH="1">
            <a:off x="5862103" y="1699563"/>
            <a:ext cx="276490" cy="4639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3" name="直接连接符 2259"/>
          <p:cNvCxnSpPr>
            <a:stCxn id="2399" idx="16"/>
          </p:cNvCxnSpPr>
          <p:nvPr/>
        </p:nvCxnSpPr>
        <p:spPr>
          <a:xfrm>
            <a:off x="6688585" y="5727436"/>
            <a:ext cx="363" cy="245145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3" name="直接连接符 2494"/>
          <p:cNvCxnSpPr/>
          <p:nvPr/>
        </p:nvCxnSpPr>
        <p:spPr>
          <a:xfrm>
            <a:off x="7670594" y="2041295"/>
            <a:ext cx="1458000" cy="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6" name="Rectangle 400"/>
          <p:cNvSpPr>
            <a:spLocks noChangeArrowheads="1"/>
          </p:cNvSpPr>
          <p:nvPr/>
        </p:nvSpPr>
        <p:spPr bwMode="auto">
          <a:xfrm>
            <a:off x="10004424" y="1582389"/>
            <a:ext cx="3735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EB7500"/>
                </a:solidFill>
              </a:rPr>
              <a:t>RegWrite</a:t>
            </a:r>
            <a:endParaRPr lang="en-US" altLang="zh-CN" dirty="0"/>
          </a:p>
        </p:txBody>
      </p:sp>
      <p:sp>
        <p:nvSpPr>
          <p:cNvPr id="559" name="Freeform 445"/>
          <p:cNvSpPr>
            <a:spLocks/>
          </p:cNvSpPr>
          <p:nvPr/>
        </p:nvSpPr>
        <p:spPr bwMode="auto">
          <a:xfrm flipH="1" flipV="1">
            <a:off x="6227999" y="3942000"/>
            <a:ext cx="45719" cy="45719"/>
          </a:xfrm>
          <a:custGeom>
            <a:avLst/>
            <a:gdLst>
              <a:gd name="T0" fmla="*/ 11 w 26"/>
              <a:gd name="T1" fmla="*/ 26 h 26"/>
              <a:gd name="T2" fmla="*/ 15 w 26"/>
              <a:gd name="T3" fmla="*/ 26 h 26"/>
              <a:gd name="T4" fmla="*/ 17 w 26"/>
              <a:gd name="T5" fmla="*/ 26 h 26"/>
              <a:gd name="T6" fmla="*/ 19 w 26"/>
              <a:gd name="T7" fmla="*/ 26 h 26"/>
              <a:gd name="T8" fmla="*/ 22 w 26"/>
              <a:gd name="T9" fmla="*/ 24 h 26"/>
              <a:gd name="T10" fmla="*/ 24 w 26"/>
              <a:gd name="T11" fmla="*/ 22 h 26"/>
              <a:gd name="T12" fmla="*/ 24 w 26"/>
              <a:gd name="T13" fmla="*/ 19 h 26"/>
              <a:gd name="T14" fmla="*/ 26 w 26"/>
              <a:gd name="T15" fmla="*/ 17 h 26"/>
              <a:gd name="T16" fmla="*/ 26 w 26"/>
              <a:gd name="T17" fmla="*/ 15 h 26"/>
              <a:gd name="T18" fmla="*/ 26 w 26"/>
              <a:gd name="T19" fmla="*/ 13 h 26"/>
              <a:gd name="T20" fmla="*/ 26 w 26"/>
              <a:gd name="T21" fmla="*/ 11 h 26"/>
              <a:gd name="T22" fmla="*/ 26 w 26"/>
              <a:gd name="T23" fmla="*/ 8 h 26"/>
              <a:gd name="T24" fmla="*/ 24 w 26"/>
              <a:gd name="T25" fmla="*/ 6 h 26"/>
              <a:gd name="T26" fmla="*/ 22 w 26"/>
              <a:gd name="T27" fmla="*/ 4 h 26"/>
              <a:gd name="T28" fmla="*/ 22 w 26"/>
              <a:gd name="T29" fmla="*/ 2 h 26"/>
              <a:gd name="T30" fmla="*/ 19 w 26"/>
              <a:gd name="T31" fmla="*/ 2 h 26"/>
              <a:gd name="T32" fmla="*/ 17 w 26"/>
              <a:gd name="T33" fmla="*/ 0 h 26"/>
              <a:gd name="T34" fmla="*/ 15 w 26"/>
              <a:gd name="T35" fmla="*/ 0 h 26"/>
              <a:gd name="T36" fmla="*/ 13 w 26"/>
              <a:gd name="T37" fmla="*/ 0 h 26"/>
              <a:gd name="T38" fmla="*/ 11 w 26"/>
              <a:gd name="T39" fmla="*/ 0 h 26"/>
              <a:gd name="T40" fmla="*/ 8 w 26"/>
              <a:gd name="T41" fmla="*/ 0 h 26"/>
              <a:gd name="T42" fmla="*/ 6 w 26"/>
              <a:gd name="T43" fmla="*/ 2 h 26"/>
              <a:gd name="T44" fmla="*/ 4 w 26"/>
              <a:gd name="T45" fmla="*/ 2 h 26"/>
              <a:gd name="T46" fmla="*/ 4 w 26"/>
              <a:gd name="T47" fmla="*/ 4 h 26"/>
              <a:gd name="T48" fmla="*/ 2 w 26"/>
              <a:gd name="T49" fmla="*/ 6 h 26"/>
              <a:gd name="T50" fmla="*/ 0 w 26"/>
              <a:gd name="T51" fmla="*/ 6 h 26"/>
              <a:gd name="T52" fmla="*/ 0 w 26"/>
              <a:gd name="T53" fmla="*/ 8 h 26"/>
              <a:gd name="T54" fmla="*/ 0 w 26"/>
              <a:gd name="T55" fmla="*/ 11 h 26"/>
              <a:gd name="T56" fmla="*/ 0 w 26"/>
              <a:gd name="T57" fmla="*/ 13 h 26"/>
              <a:gd name="T58" fmla="*/ 0 w 26"/>
              <a:gd name="T59" fmla="*/ 15 h 26"/>
              <a:gd name="T60" fmla="*/ 0 w 26"/>
              <a:gd name="T61" fmla="*/ 17 h 26"/>
              <a:gd name="T62" fmla="*/ 0 w 26"/>
              <a:gd name="T63" fmla="*/ 19 h 26"/>
              <a:gd name="T64" fmla="*/ 2 w 26"/>
              <a:gd name="T65" fmla="*/ 22 h 26"/>
              <a:gd name="T66" fmla="*/ 4 w 26"/>
              <a:gd name="T67" fmla="*/ 24 h 26"/>
              <a:gd name="T68" fmla="*/ 6 w 26"/>
              <a:gd name="T69" fmla="*/ 26 h 26"/>
              <a:gd name="T70" fmla="*/ 8 w 26"/>
              <a:gd name="T71" fmla="*/ 26 h 26"/>
              <a:gd name="T72" fmla="*/ 11 w 26"/>
              <a:gd name="T73" fmla="*/ 26 h 26"/>
              <a:gd name="T74" fmla="*/ 13 w 26"/>
              <a:gd name="T75" fmla="*/ 26 h 26"/>
              <a:gd name="T76" fmla="*/ 11 w 26"/>
              <a:gd name="T77" fmla="*/ 26 h 2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6"/>
              <a:gd name="T119" fmla="*/ 26 w 26"/>
              <a:gd name="T120" fmla="*/ 26 h 2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6">
                <a:moveTo>
                  <a:pt x="11" y="26"/>
                </a:moveTo>
                <a:lnTo>
                  <a:pt x="15" y="26"/>
                </a:lnTo>
                <a:lnTo>
                  <a:pt x="17" y="26"/>
                </a:lnTo>
                <a:lnTo>
                  <a:pt x="19" y="26"/>
                </a:lnTo>
                <a:lnTo>
                  <a:pt x="22" y="24"/>
                </a:lnTo>
                <a:lnTo>
                  <a:pt x="24" y="22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1"/>
                </a:lnTo>
                <a:lnTo>
                  <a:pt x="26" y="8"/>
                </a:lnTo>
                <a:lnTo>
                  <a:pt x="24" y="6"/>
                </a:lnTo>
                <a:lnTo>
                  <a:pt x="22" y="4"/>
                </a:lnTo>
                <a:lnTo>
                  <a:pt x="22" y="2"/>
                </a:lnTo>
                <a:lnTo>
                  <a:pt x="19" y="2"/>
                </a:lnTo>
                <a:lnTo>
                  <a:pt x="17" y="0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2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6"/>
                </a:lnTo>
                <a:lnTo>
                  <a:pt x="13" y="26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6350">
          <a:solidFill>
            <a:srgbClr val="EB7500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  <a:lnDef>
      <a:spPr>
        <a:ln w="6350">
          <a:solidFill>
            <a:srgbClr val="EB7500"/>
          </a:solidFill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262</Words>
  <Application>Microsoft Macintosh PowerPoint</Application>
  <PresentationFormat>宽屏</PresentationFormat>
  <Paragraphs>262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Lzl</dc:creator>
  <cp:lastModifiedBy>Microsoft Office 用户</cp:lastModifiedBy>
  <cp:revision>51</cp:revision>
  <cp:lastPrinted>2017-11-18T11:51:37Z</cp:lastPrinted>
  <dcterms:created xsi:type="dcterms:W3CDTF">2017-11-16T12:00:39Z</dcterms:created>
  <dcterms:modified xsi:type="dcterms:W3CDTF">2017-11-20T13:49:28Z</dcterms:modified>
</cp:coreProperties>
</file>