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sldIdLst>
    <p:sldId id="256" r:id="rId4"/>
    <p:sldId id="299" r:id="rId5"/>
    <p:sldId id="300" r:id="rId6"/>
    <p:sldId id="308" r:id="rId7"/>
    <p:sldId id="307" r:id="rId8"/>
    <p:sldId id="311" r:id="rId9"/>
    <p:sldId id="312" r:id="rId10"/>
    <p:sldId id="313" r:id="rId11"/>
    <p:sldId id="316" r:id="rId12"/>
    <p:sldId id="309" r:id="rId13"/>
    <p:sldId id="306" r:id="rId14"/>
    <p:sldId id="315" r:id="rId15"/>
    <p:sldId id="317" r:id="rId16"/>
    <p:sldId id="31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4BE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87083" autoAdjust="0"/>
  </p:normalViewPr>
  <p:slideViewPr>
    <p:cSldViewPr>
      <p:cViewPr varScale="1">
        <p:scale>
          <a:sx n="94" d="100"/>
          <a:sy n="94" d="100"/>
        </p:scale>
        <p:origin x="1142" y="67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178FB-455C-4EBC-B654-D89BE4A0CE2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E1216-1EF5-4967-B7C8-CACD08358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3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1216-1EF5-4967-B7C8-CACD083582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0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1216-1EF5-4967-B7C8-CACD083582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1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1216-1EF5-4967-B7C8-CACD083582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41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1216-1EF5-4967-B7C8-CACD083582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70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1216-1EF5-4967-B7C8-CACD083582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Teknologi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IOT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dikembangkan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diaplikasikan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produknya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GPS (Global Positioning System)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1216-1EF5-4967-B7C8-CACD083582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1216-1EF5-4967-B7C8-CACD083582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6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Bayangkan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ketika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meninggalkan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rumah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lupa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mematikan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bisa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mematikan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jarak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jauh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just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pesan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rumah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1216-1EF5-4967-B7C8-CACD083582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4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kecelakaan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cctv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dijalan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raya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mendeteksi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adanya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kecelakaan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lalu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lintas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lalu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system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mengambarkan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rumah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sakit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terdekat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ambulans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1216-1EF5-4967-B7C8-CACD083582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2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kecelakaan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cctv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dijalan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raya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mendeteksi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adanya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kecelakaan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lalu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lintas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lalu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system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mengambarkan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rumah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sakit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terdekat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ambulans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1216-1EF5-4967-B7C8-CACD083582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24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kecelakaan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cctv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dijalan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raya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mendeteksi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adanya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kecelakaan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lalu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lintas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lalu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system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mengambarkan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rumah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sakit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terdekat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ambulans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1216-1EF5-4967-B7C8-CACD083582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1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kecelakaan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cctv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dijalan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raya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mendeteksi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adanya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kecelakaan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lalu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lintas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lalu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system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mengambarkan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rumah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sakit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terdekat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ambulans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1216-1EF5-4967-B7C8-CACD083582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55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1216-1EF5-4967-B7C8-CACD083582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51920" y="1491630"/>
            <a:ext cx="5292080" cy="1383393"/>
          </a:xfrm>
        </p:spPr>
        <p:txBody>
          <a:bodyPr/>
          <a:lstStyle/>
          <a:p>
            <a:r>
              <a:rPr lang="en-US" altLang="ko-KR" sz="4800" b="1" dirty="0">
                <a:solidFill>
                  <a:srgbClr val="FFC000"/>
                </a:solidFill>
                <a:latin typeface="Baskerville Old Face" panose="02020602080505020303" pitchFamily="18" charset="0"/>
                <a:ea typeface="맑은 고딕" pitchFamily="50" charset="-127"/>
              </a:rPr>
              <a:t>IOT</a:t>
            </a:r>
            <a:endParaRPr lang="en-US" altLang="ko-KR" sz="3600" b="1" dirty="0">
              <a:solidFill>
                <a:srgbClr val="FFC000"/>
              </a:solidFill>
              <a:latin typeface="Baskerville Old Face" panose="02020602080505020303" pitchFamily="18" charset="0"/>
              <a:ea typeface="맑은 고딕" pitchFamily="50" charset="-127"/>
            </a:endParaRPr>
          </a:p>
          <a:p>
            <a:r>
              <a:rPr lang="en-US" altLang="ko-KR" sz="3600" dirty="0">
                <a:latin typeface="Baskerville Old Face" panose="02020602080505020303" pitchFamily="18" charset="0"/>
                <a:ea typeface="맑은 고딕" pitchFamily="50" charset="-127"/>
              </a:rPr>
              <a:t>(Internet of Things)</a:t>
            </a:r>
            <a:endParaRPr lang="en-US" altLang="ko-KR" sz="36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B99FF8-9B79-4384-9D2A-8C8C5B88ED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Internet of Things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/>
              <a:t>PENERAPAN DI BIDANG LAINNYA</a:t>
            </a:r>
          </a:p>
        </p:txBody>
      </p:sp>
      <p:sp>
        <p:nvSpPr>
          <p:cNvPr id="7" name="Oval 6"/>
          <p:cNvSpPr/>
          <p:nvPr/>
        </p:nvSpPr>
        <p:spPr>
          <a:xfrm>
            <a:off x="5460398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964454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964454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460398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 flipH="1">
            <a:off x="2875339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 flipH="1">
            <a:off x="2371283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 flipH="1">
            <a:off x="2371283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 flipH="1">
            <a:off x="2875339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79512" y="1188917"/>
            <a:ext cx="2644977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Membantu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kelola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efektif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sensor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real time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Smart Cities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9512" y="2046028"/>
            <a:ext cx="2156275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Menganalisa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lalu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lintas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kendaraan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bermotor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jalan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Smart Traffic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9512" y="2903139"/>
            <a:ext cx="2156275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Mendeteksi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radiasi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gas-gas yang bias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meledak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Security &amp; Emergencies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9512" y="3760251"/>
            <a:ext cx="2609885" cy="678692"/>
            <a:chOff x="803640" y="3362835"/>
            <a:chExt cx="2059657" cy="678692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Memonitor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air,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tv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jendela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penyiram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tanaman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Home Automation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4838" y="1187696"/>
            <a:ext cx="1926735" cy="678692"/>
            <a:chOff x="803640" y="3362835"/>
            <a:chExt cx="2059657" cy="678692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Mendeteksi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kehadiran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pengunjung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suatu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mall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Smart Mall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21729" y="2044807"/>
            <a:ext cx="2214767" cy="863358"/>
            <a:chOff x="803640" y="3362835"/>
            <a:chExt cx="2059657" cy="863358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Memonitor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pengiriman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tanggal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kadaluarsa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Retail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21729" y="2901918"/>
            <a:ext cx="2214767" cy="863358"/>
            <a:chOff x="803640" y="3362835"/>
            <a:chExt cx="2059657" cy="86335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Mendeteksi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kelembaban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udara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suhu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pertanian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Smart Agriculture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49746" y="3759030"/>
            <a:ext cx="2642734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Mendeteksi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kebakaran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polusi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udara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deteksi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dini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gempa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bumi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/tsunami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Smart Environment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Block Arc 14"/>
          <p:cNvSpPr/>
          <p:nvPr/>
        </p:nvSpPr>
        <p:spPr>
          <a:xfrm rot="16200000">
            <a:off x="2931072" y="137008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82" y="2075756"/>
            <a:ext cx="2635390" cy="1630824"/>
          </a:xfrm>
          <a:prstGeom prst="rect">
            <a:avLst/>
          </a:prstGeom>
        </p:spPr>
      </p:pic>
      <p:sp>
        <p:nvSpPr>
          <p:cNvPr id="53" name="Rounded Rectangle 25">
            <a:extLst>
              <a:ext uri="{FF2B5EF4-FFF2-40B4-BE49-F238E27FC236}">
                <a16:creationId xmlns:a16="http://schemas.microsoft.com/office/drawing/2014/main" id="{F5D6EF7B-D6AF-4240-B045-6F45F3ACEDD6}"/>
              </a:ext>
            </a:extLst>
          </p:cNvPr>
          <p:cNvSpPr/>
          <p:nvPr/>
        </p:nvSpPr>
        <p:spPr>
          <a:xfrm>
            <a:off x="2489235" y="2336733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49" y="3998105"/>
            <a:ext cx="375339" cy="375339"/>
          </a:xfrm>
          <a:prstGeom prst="rect">
            <a:avLst/>
          </a:prstGeom>
        </p:spPr>
      </p:pic>
      <p:sp>
        <p:nvSpPr>
          <p:cNvPr id="55" name="Oval 31">
            <a:extLst>
              <a:ext uri="{FF2B5EF4-FFF2-40B4-BE49-F238E27FC236}">
                <a16:creationId xmlns:a16="http://schemas.microsoft.com/office/drawing/2014/main" id="{E5365346-328D-478A-9D4C-04CCC0612C25}"/>
              </a:ext>
            </a:extLst>
          </p:cNvPr>
          <p:cNvSpPr/>
          <p:nvPr/>
        </p:nvSpPr>
        <p:spPr>
          <a:xfrm>
            <a:off x="6074858" y="3117205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ounded Rectangle 25">
            <a:extLst>
              <a:ext uri="{FF2B5EF4-FFF2-40B4-BE49-F238E27FC236}">
                <a16:creationId xmlns:a16="http://schemas.microsoft.com/office/drawing/2014/main" id="{49B56D59-1682-4C73-A88B-1788741086F7}"/>
              </a:ext>
            </a:extLst>
          </p:cNvPr>
          <p:cNvSpPr/>
          <p:nvPr/>
        </p:nvSpPr>
        <p:spPr>
          <a:xfrm>
            <a:off x="2544990" y="3176054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14" y="1402436"/>
            <a:ext cx="361540" cy="361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70" y="2298961"/>
            <a:ext cx="368580" cy="3685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90" y="3907100"/>
            <a:ext cx="519430" cy="5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0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4803" y="1851670"/>
            <a:ext cx="504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Pekerjaan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lakukan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mudah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efisien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mendeteksi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dumanapun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berada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sederhana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lainnya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perlu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mengecek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bahan-bahan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kulkas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karena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kulkas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sensor /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modul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IOT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memberitahukan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melalui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smartphone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bahwa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habis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875362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Manfaat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Internet of Things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429360"/>
            <a:ext cx="3750158" cy="264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7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1404060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err="1"/>
              <a:t>Keamanan</a:t>
            </a:r>
            <a:r>
              <a:rPr lang="en-US" sz="1400" dirty="0"/>
              <a:t> - </a:t>
            </a:r>
            <a:r>
              <a:rPr lang="en-US" sz="1400" dirty="0" err="1"/>
              <a:t>IoT</a:t>
            </a:r>
            <a:r>
              <a:rPr lang="en-US" sz="1400" dirty="0"/>
              <a:t> </a:t>
            </a:r>
            <a:r>
              <a:rPr lang="en-US" sz="1400" dirty="0" err="1"/>
              <a:t>menciptakan</a:t>
            </a:r>
            <a:r>
              <a:rPr lang="en-US" sz="1400" dirty="0"/>
              <a:t> </a:t>
            </a:r>
            <a:r>
              <a:rPr lang="en-US" sz="1400" dirty="0" err="1"/>
              <a:t>ekosistem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yang </a:t>
            </a:r>
            <a:r>
              <a:rPr lang="en-US" sz="1400" dirty="0" err="1"/>
              <a:t>terhubung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konstan</a:t>
            </a:r>
            <a:r>
              <a:rPr lang="en-US" sz="1400" dirty="0"/>
              <a:t> yang </a:t>
            </a:r>
            <a:r>
              <a:rPr lang="en-US" sz="1400" dirty="0" err="1"/>
              <a:t>berkomunikasi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.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menawarkan</a:t>
            </a:r>
            <a:r>
              <a:rPr lang="en-US" sz="1400" dirty="0"/>
              <a:t> </a:t>
            </a:r>
            <a:r>
              <a:rPr lang="en-US" sz="1400" dirty="0" err="1"/>
              <a:t>sedikit</a:t>
            </a:r>
            <a:r>
              <a:rPr lang="en-US" sz="1400" dirty="0"/>
              <a:t> </a:t>
            </a:r>
            <a:r>
              <a:rPr lang="en-US" sz="1400" dirty="0" err="1"/>
              <a:t>kontrol</a:t>
            </a:r>
            <a:r>
              <a:rPr lang="en-US" sz="1400" dirty="0"/>
              <a:t> </a:t>
            </a:r>
            <a:r>
              <a:rPr lang="en-US" sz="1400" dirty="0" err="1"/>
              <a:t>meski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tindakan</a:t>
            </a:r>
            <a:r>
              <a:rPr lang="en-US" sz="1400" dirty="0"/>
              <a:t> </a:t>
            </a:r>
            <a:r>
              <a:rPr lang="en-US" sz="1400" dirty="0" err="1"/>
              <a:t>pengamanan</a:t>
            </a:r>
            <a:r>
              <a:rPr lang="en-US" sz="1400" dirty="0"/>
              <a:t>.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terpapar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penyerang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err="1"/>
              <a:t>Privasi</a:t>
            </a:r>
            <a:r>
              <a:rPr lang="en-US" sz="1400" dirty="0"/>
              <a:t> - </a:t>
            </a:r>
            <a:r>
              <a:rPr lang="en-US" sz="1400" dirty="0" err="1"/>
              <a:t>Kecanggihan</a:t>
            </a:r>
            <a:r>
              <a:rPr lang="en-US" sz="1400" dirty="0"/>
              <a:t> </a:t>
            </a:r>
            <a:r>
              <a:rPr lang="en-US" sz="1400" dirty="0" err="1"/>
              <a:t>IoT</a:t>
            </a:r>
            <a:r>
              <a:rPr lang="en-US" sz="1400" dirty="0"/>
              <a:t> </a:t>
            </a:r>
            <a:r>
              <a:rPr lang="en-US" sz="1400" dirty="0" err="1"/>
              <a:t>menyediakan</a:t>
            </a:r>
            <a:r>
              <a:rPr lang="en-US" sz="1400" dirty="0"/>
              <a:t> data </a:t>
            </a:r>
            <a:r>
              <a:rPr lang="en-US" sz="1400" dirty="0" err="1"/>
              <a:t>pribadi</a:t>
            </a:r>
            <a:r>
              <a:rPr lang="en-US" sz="1400" dirty="0"/>
              <a:t> yang </a:t>
            </a:r>
            <a:r>
              <a:rPr lang="en-US" sz="1400" dirty="0" err="1"/>
              <a:t>substansial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ekstrem</a:t>
            </a:r>
            <a:r>
              <a:rPr lang="en-US" sz="1400" dirty="0"/>
              <a:t>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partisipasi</a:t>
            </a:r>
            <a:r>
              <a:rPr lang="en-US" sz="1400" dirty="0"/>
              <a:t> </a:t>
            </a:r>
            <a:r>
              <a:rPr lang="en-US" sz="1400" dirty="0" err="1"/>
              <a:t>aktif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err="1"/>
              <a:t>Kompleksitas</a:t>
            </a:r>
            <a:r>
              <a:rPr lang="en-US" sz="1400" dirty="0"/>
              <a:t> -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menemukan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IoT</a:t>
            </a:r>
            <a:r>
              <a:rPr lang="en-US" sz="1400" dirty="0"/>
              <a:t> </a:t>
            </a:r>
            <a:r>
              <a:rPr lang="en-US" sz="1400" dirty="0" err="1"/>
              <a:t>rumit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desain</a:t>
            </a:r>
            <a:r>
              <a:rPr lang="en-US" sz="1400" dirty="0"/>
              <a:t>, </a:t>
            </a:r>
            <a:r>
              <a:rPr lang="en-US" sz="1400" dirty="0" err="1"/>
              <a:t>penyebaran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pemeliharaan</a:t>
            </a:r>
            <a:r>
              <a:rPr lang="en-US" sz="1400" dirty="0"/>
              <a:t> </a:t>
            </a:r>
            <a:r>
              <a:rPr lang="en-US" sz="1400" dirty="0" err="1"/>
              <a:t>mengingat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seperangkat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yang </a:t>
            </a:r>
            <a:r>
              <a:rPr lang="en-US" sz="1400" dirty="0" err="1"/>
              <a:t>memungkinkan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err="1"/>
              <a:t>Fleksibilitas</a:t>
            </a:r>
            <a:r>
              <a:rPr lang="en-US" sz="1400" dirty="0"/>
              <a:t> - </a:t>
            </a:r>
            <a:r>
              <a:rPr lang="en-US" sz="1400" dirty="0" err="1"/>
              <a:t>Banyak</a:t>
            </a:r>
            <a:r>
              <a:rPr lang="en-US" sz="1400" dirty="0"/>
              <a:t> yang </a:t>
            </a:r>
            <a:r>
              <a:rPr lang="en-US" sz="1400" dirty="0" err="1"/>
              <a:t>peduli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fleksibilitas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IoT</a:t>
            </a:r>
            <a:r>
              <a:rPr lang="en-US" sz="1400" dirty="0"/>
              <a:t> agar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berintegrasi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yang lain. </a:t>
            </a:r>
            <a:r>
              <a:rPr lang="en-US" sz="1400" dirty="0" err="1"/>
              <a:t>Mereka</a:t>
            </a:r>
            <a:r>
              <a:rPr lang="en-US" sz="1400" dirty="0"/>
              <a:t> </a:t>
            </a:r>
            <a:r>
              <a:rPr lang="en-US" sz="1400" dirty="0" err="1"/>
              <a:t>khawatir</a:t>
            </a:r>
            <a:r>
              <a:rPr lang="en-US" sz="1400" dirty="0"/>
              <a:t> </a:t>
            </a:r>
            <a:r>
              <a:rPr lang="en-US" sz="1400" dirty="0" err="1"/>
              <a:t>menemukan</a:t>
            </a:r>
            <a:r>
              <a:rPr lang="en-US" sz="1400" dirty="0"/>
              <a:t> </a:t>
            </a:r>
            <a:r>
              <a:rPr lang="en-US" sz="1400" dirty="0" err="1"/>
              <a:t>diri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yang </a:t>
            </a:r>
            <a:r>
              <a:rPr lang="en-US" sz="1400" dirty="0" err="1"/>
              <a:t>bertentangan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terkunci</a:t>
            </a:r>
            <a:r>
              <a:rPr lang="en-US" sz="14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632157"/>
            <a:ext cx="4968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Kekurangan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Internet of Things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7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4803" y="1851670"/>
            <a:ext cx="504056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Konsumsi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Perangkat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Internet of Things (IoT)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membutuhkan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listrik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mengeluarkan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daya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konstan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Keamanan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sensor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eksekutif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mempertimbangkan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keamanan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penerapan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IoT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Yang mana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dioperasikan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alamat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rumah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nomor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telepon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dan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kebiasaan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hidup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mereka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Interoperabilitas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Sebagian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sensor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saat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dirancang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khusus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Hal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mengarah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interoperabilitas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sensor yang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terkait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komunikasi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pertukaran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penyimpanan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dan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keamanan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875362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Tantangan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Internet of Things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429360"/>
            <a:ext cx="3750158" cy="264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419872" y="3219822"/>
            <a:ext cx="5112568" cy="5762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 dirty="0" err="1">
                <a:latin typeface="Arial Rounded MT Bold" panose="020F0704030504030204" pitchFamily="34" charset="0"/>
              </a:rPr>
              <a:t>Sekian</a:t>
            </a:r>
            <a:r>
              <a:rPr lang="en-US" altLang="ko-KR" b="1" dirty="0">
                <a:latin typeface="Arial Rounded MT Bold" panose="020F0704030504030204" pitchFamily="34" charset="0"/>
              </a:rPr>
              <a:t> Dan </a:t>
            </a:r>
            <a:r>
              <a:rPr lang="en-US" altLang="ko-KR" b="1" dirty="0" err="1">
                <a:latin typeface="Arial Rounded MT Bold" panose="020F0704030504030204" pitchFamily="34" charset="0"/>
              </a:rPr>
              <a:t>Terima</a:t>
            </a:r>
            <a:r>
              <a:rPr lang="en-US" altLang="ko-KR" b="1" dirty="0">
                <a:latin typeface="Arial Rounded MT Bold" panose="020F0704030504030204" pitchFamily="34" charset="0"/>
              </a:rPr>
              <a:t> </a:t>
            </a:r>
            <a:r>
              <a:rPr lang="en-US" altLang="ko-KR" b="1" dirty="0" err="1">
                <a:latin typeface="Arial Rounded MT Bold" panose="020F0704030504030204" pitchFamily="34" charset="0"/>
              </a:rPr>
              <a:t>Kasih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25521"/>
            <a:ext cx="3750158" cy="197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5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3848" y="-14365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1855269"/>
            <a:ext cx="45365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Internet of Things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konsep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tertentu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kemampuan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mentransfer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melalui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jaringan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internet.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Teknologi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ditemukan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pertama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kali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Kevin Ashton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1999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“Internet of Things”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terdiri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Internet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mengatur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konektivitas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Things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berarti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perangkat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Things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kemampuan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mengumpulkan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memproses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mengirimkannya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internet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16423"/>
            <a:ext cx="3410790" cy="2110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769284"/>
            <a:ext cx="31683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itu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Internet of Things?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8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9419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136" y="2067694"/>
            <a:ext cx="5328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Tiga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Elemen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IOT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Perangkat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koneksi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jaringan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internet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Cloud Data Center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Barang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fisik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dilengkapi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modul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IOT (Gateway, Sensor)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Kerja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IOT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terhubung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just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internet bias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diakses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kapan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saja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saja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875362"/>
            <a:ext cx="3312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Konsep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Cara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kerja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Internet of Things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67" y="915566"/>
            <a:ext cx="3334129" cy="346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1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7" y="875362"/>
            <a:ext cx="5066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Konsep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Cara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kerja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Internet of Things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Swicth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Off TV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43" y="2061685"/>
            <a:ext cx="2702511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791" y="982990"/>
            <a:ext cx="3072459" cy="1737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96" y="3427727"/>
            <a:ext cx="2704096" cy="155448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5676195" y="1851670"/>
            <a:ext cx="335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9" idx="3"/>
            <a:endCxn id="10" idx="1"/>
          </p:cNvCxnSpPr>
          <p:nvPr/>
        </p:nvCxnSpPr>
        <p:spPr>
          <a:xfrm flipV="1">
            <a:off x="3131754" y="1851670"/>
            <a:ext cx="2258037" cy="1124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2"/>
            <a:endCxn id="11" idx="0"/>
          </p:cNvCxnSpPr>
          <p:nvPr/>
        </p:nvCxnSpPr>
        <p:spPr>
          <a:xfrm rot="5400000">
            <a:off x="6483495" y="2985200"/>
            <a:ext cx="707377" cy="177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0424" y="4015681"/>
            <a:ext cx="4673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Bayangkan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ketika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meninggalkan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lupa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mematikan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tv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bisa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mematikan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tv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jauh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just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pesan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0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41825"/>
            <a:ext cx="2895858" cy="1421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214772"/>
            <a:ext cx="2912723" cy="1604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563428"/>
            <a:ext cx="3113279" cy="1334262"/>
          </a:xfrm>
          <a:prstGeom prst="rect">
            <a:avLst/>
          </a:prstGeom>
        </p:spPr>
      </p:pic>
      <p:cxnSp>
        <p:nvCxnSpPr>
          <p:cNvPr id="18" name="Elbow Connector 17"/>
          <p:cNvCxnSpPr>
            <a:endCxn id="10" idx="1"/>
          </p:cNvCxnSpPr>
          <p:nvPr/>
        </p:nvCxnSpPr>
        <p:spPr>
          <a:xfrm flipV="1">
            <a:off x="2755709" y="2017029"/>
            <a:ext cx="2680387" cy="800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1" idx="0"/>
          </p:cNvCxnSpPr>
          <p:nvPr/>
        </p:nvCxnSpPr>
        <p:spPr>
          <a:xfrm rot="16200000" flipH="1">
            <a:off x="6570526" y="3141217"/>
            <a:ext cx="744143" cy="100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0" y="3753505"/>
            <a:ext cx="496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kecelakaan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cctv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dijalan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mendeteksi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adanya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kecelakaan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lalu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lintas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lalu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system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mengambarkan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sakit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terdekat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ambulans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875362"/>
            <a:ext cx="43924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Konsep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Cara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kerja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Internet of Things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CCTV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47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7864" y="7473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 descr="colokan pintar">
            <a:extLst>
              <a:ext uri="{FF2B5EF4-FFF2-40B4-BE49-F238E27FC236}">
                <a16:creationId xmlns:a16="http://schemas.microsoft.com/office/drawing/2014/main" id="{DA9F8B43-74D3-4006-B2BC-CC7C3A7AA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05009"/>
            <a:ext cx="4775124" cy="254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3430" y="1614026"/>
            <a:ext cx="40326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 project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Internet of Thing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pertama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pembuatan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colokan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listrik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pintar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Colokan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listrik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dimiliki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dikoneksikan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Wi-Fi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disambungkan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barang-barang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elektronik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lampu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oven. 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Jadi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nantinya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bisa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menghidupkan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maupun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mematikan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sambungan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listrik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jangkauan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internet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ponsel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terkoneksi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colokan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listrik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ketika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lupa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mematikan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lampu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barang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elektronik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perlu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membuka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ponsel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mematikan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koneksi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listriknya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via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jauh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875362"/>
            <a:ext cx="60486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Konsep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Cara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kerja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Internet of Things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Colokan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Listrik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Pintar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1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7848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336" y="1707654"/>
            <a:ext cx="40326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namanya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project Smart Garage Door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project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IoT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memonitor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status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pintu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garasi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sekaligus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membukanya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scanner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sidik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Apabila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menerapkan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project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bisa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memonitor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garasi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dimanapun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melalui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ponsel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akses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pembukanya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juga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karena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melalui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scan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sidik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ponsel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menginformasikan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ketika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akses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paksa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pihak-pihak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berusaha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masuk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garasi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875362"/>
            <a:ext cx="540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Konsep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Cara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kerja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Internet of Things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Smart Garage Door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Picture 6" descr="smart garage door">
            <a:extLst>
              <a:ext uri="{FF2B5EF4-FFF2-40B4-BE49-F238E27FC236}">
                <a16:creationId xmlns:a16="http://schemas.microsoft.com/office/drawing/2014/main" id="{AEBC103C-9466-4D72-BDB4-1220C4D42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39702"/>
            <a:ext cx="3492290" cy="186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48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5313" y="-26556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1851670"/>
            <a:ext cx="49686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Tempat</a:t>
            </a:r>
            <a:r>
              <a:rPr lang="en-US" sz="1400" dirty="0"/>
              <a:t> </a:t>
            </a:r>
            <a:r>
              <a:rPr lang="en-US" sz="1400" dirty="0" err="1"/>
              <a:t>sampah</a:t>
            </a:r>
            <a:r>
              <a:rPr lang="en-US" sz="1400" dirty="0"/>
              <a:t> </a:t>
            </a:r>
            <a:r>
              <a:rPr lang="en-US" sz="1400" dirty="0" err="1"/>
              <a:t>pintar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inovasi</a:t>
            </a:r>
            <a:r>
              <a:rPr lang="en-US" sz="1400" dirty="0"/>
              <a:t> </a:t>
            </a:r>
            <a:r>
              <a:rPr lang="en-US" sz="1400" dirty="0" err="1"/>
              <a:t>lainnya</a:t>
            </a:r>
            <a:r>
              <a:rPr lang="en-US" sz="1400" dirty="0"/>
              <a:t> yang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jadikan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referensi</a:t>
            </a:r>
            <a:r>
              <a:rPr lang="en-US" sz="1400" dirty="0"/>
              <a:t>.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alat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mengoptimalkan</a:t>
            </a:r>
            <a:r>
              <a:rPr lang="en-US" sz="1400" dirty="0"/>
              <a:t> </a:t>
            </a:r>
            <a:r>
              <a:rPr lang="en-US" sz="1400" dirty="0" err="1"/>
              <a:t>pengumpulan</a:t>
            </a:r>
            <a:r>
              <a:rPr lang="en-US" sz="1400" dirty="0"/>
              <a:t> </a:t>
            </a:r>
            <a:r>
              <a:rPr lang="en-US" sz="1400" dirty="0" err="1"/>
              <a:t>sampah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meminimalisir</a:t>
            </a:r>
            <a:r>
              <a:rPr lang="en-US" sz="1400" dirty="0"/>
              <a:t> </a:t>
            </a:r>
            <a:r>
              <a:rPr lang="en-US" sz="1400" dirty="0" err="1"/>
              <a:t>konsumsi</a:t>
            </a:r>
            <a:r>
              <a:rPr lang="en-US" sz="1400" dirty="0"/>
              <a:t> </a:t>
            </a:r>
            <a:r>
              <a:rPr lang="en-US" sz="1400" dirty="0" err="1"/>
              <a:t>bahan</a:t>
            </a:r>
            <a:r>
              <a:rPr lang="en-US" sz="1400" dirty="0"/>
              <a:t> </a:t>
            </a:r>
            <a:r>
              <a:rPr lang="en-US" sz="1400" dirty="0" err="1"/>
              <a:t>bakar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tempat</a:t>
            </a:r>
            <a:r>
              <a:rPr lang="en-US" sz="1400" dirty="0"/>
              <a:t> </a:t>
            </a:r>
            <a:r>
              <a:rPr lang="en-US" sz="1400" dirty="0" err="1"/>
              <a:t>sampah</a:t>
            </a:r>
            <a:r>
              <a:rPr lang="en-US" sz="1400" dirty="0"/>
              <a:t> </a:t>
            </a:r>
            <a:r>
              <a:rPr lang="en-US" sz="1400" dirty="0" err="1"/>
              <a:t>sendiri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notifikasi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bak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suhu</a:t>
            </a:r>
            <a:r>
              <a:rPr lang="en-US" sz="1400" dirty="0"/>
              <a:t> </a:t>
            </a:r>
            <a:r>
              <a:rPr lang="en-US" sz="1400" dirty="0" err="1"/>
              <a:t>bak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 err="1"/>
              <a:t>Inovasi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tentu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berguna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 yang </a:t>
            </a:r>
            <a:r>
              <a:rPr lang="en-US" sz="1400" dirty="0" err="1"/>
              <a:t>bekerja</a:t>
            </a:r>
            <a:r>
              <a:rPr lang="en-US" sz="1400" dirty="0"/>
              <a:t> </a:t>
            </a:r>
            <a:r>
              <a:rPr lang="en-US" sz="1400" dirty="0" err="1"/>
              <a:t>mengumpulkan</a:t>
            </a:r>
            <a:r>
              <a:rPr lang="en-US" sz="1400" dirty="0"/>
              <a:t> </a:t>
            </a:r>
            <a:r>
              <a:rPr lang="en-US" sz="1400" dirty="0" err="1"/>
              <a:t>sampah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warga</a:t>
            </a:r>
            <a:r>
              <a:rPr lang="en-US" sz="1400" dirty="0"/>
              <a:t> </a:t>
            </a:r>
            <a:r>
              <a:rPr lang="en-US" sz="1400" dirty="0" err="1"/>
              <a:t>kota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keseluruhan</a:t>
            </a:r>
            <a:r>
              <a:rPr lang="en-US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875362"/>
            <a:ext cx="55446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Konsep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Cara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kerja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Internet of Things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Smart Trash Can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Picture 6" descr="smart trash can">
            <a:extLst>
              <a:ext uri="{FF2B5EF4-FFF2-40B4-BE49-F238E27FC236}">
                <a16:creationId xmlns:a16="http://schemas.microsoft.com/office/drawing/2014/main" id="{F99EEA8E-3A59-4F1C-A8D2-A7FA121CB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51670"/>
            <a:ext cx="3600400" cy="192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38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Internet of Things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/>
              <a:t>SKILL YANG DIPERLUKAN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79512" y="1188917"/>
            <a:ext cx="2644977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Teamwork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Kerjasama Tim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9512" y="2046028"/>
            <a:ext cx="2156275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Business Intelligence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Kecerdasan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Bisnis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9512" y="2903139"/>
            <a:ext cx="2156275" cy="494026"/>
            <a:chOff x="803640" y="3362835"/>
            <a:chExt cx="2059657" cy="49402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information security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Keamanan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9512" y="3760251"/>
            <a:ext cx="2609885" cy="494026"/>
            <a:chOff x="803640" y="3362835"/>
            <a:chExt cx="2059657" cy="49402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Automation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Automation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4838" y="1187696"/>
            <a:ext cx="1926735" cy="494026"/>
            <a:chOff x="803640" y="3362835"/>
            <a:chExt cx="2059657" cy="494026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Mapping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struktur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Merancang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21729" y="2044807"/>
            <a:ext cx="2214767" cy="494026"/>
            <a:chOff x="803640" y="3362835"/>
            <a:chExt cx="2059657" cy="494026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Sensor, actuator,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dll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Interaksi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Perangkat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keras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21729" y="2901918"/>
            <a:ext cx="2214767" cy="678692"/>
            <a:chOff x="803640" y="3362835"/>
            <a:chExt cx="2059657" cy="678692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 / user experience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UI/UX Design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96555" y="3875875"/>
            <a:ext cx="2642734" cy="494026"/>
            <a:chOff x="803640" y="3362835"/>
            <a:chExt cx="2059657" cy="494026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Device Development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Pengembang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Perangkat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56D062-8BA9-49AE-9655-97AA80542807}"/>
              </a:ext>
            </a:extLst>
          </p:cNvPr>
          <p:cNvGrpSpPr/>
          <p:nvPr/>
        </p:nvGrpSpPr>
        <p:grpSpPr>
          <a:xfrm>
            <a:off x="2875339" y="1296560"/>
            <a:ext cx="648072" cy="648072"/>
            <a:chOff x="2875339" y="1296560"/>
            <a:chExt cx="648072" cy="648072"/>
          </a:xfrm>
        </p:grpSpPr>
        <p:sp>
          <p:nvSpPr>
            <p:cNvPr id="15" name="Oval 14"/>
            <p:cNvSpPr/>
            <p:nvPr/>
          </p:nvSpPr>
          <p:spPr>
            <a:xfrm flipH="1">
              <a:off x="2875339" y="1296560"/>
              <a:ext cx="648072" cy="648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Block Arc 14"/>
            <p:cNvSpPr/>
            <p:nvPr/>
          </p:nvSpPr>
          <p:spPr>
            <a:xfrm rot="16200000">
              <a:off x="2931072" y="1370081"/>
              <a:ext cx="518895" cy="519236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82" y="2075756"/>
            <a:ext cx="2635390" cy="163082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5538D14-5B0D-45D4-8F5A-94429AFDBBF8}"/>
              </a:ext>
            </a:extLst>
          </p:cNvPr>
          <p:cNvGrpSpPr/>
          <p:nvPr/>
        </p:nvGrpSpPr>
        <p:grpSpPr>
          <a:xfrm>
            <a:off x="2371283" y="2153671"/>
            <a:ext cx="648072" cy="648072"/>
            <a:chOff x="2371283" y="2153671"/>
            <a:chExt cx="648072" cy="648072"/>
          </a:xfrm>
        </p:grpSpPr>
        <p:sp>
          <p:nvSpPr>
            <p:cNvPr id="17" name="Oval 16"/>
            <p:cNvSpPr/>
            <p:nvPr/>
          </p:nvSpPr>
          <p:spPr>
            <a:xfrm flipH="1">
              <a:off x="2371283" y="2153671"/>
              <a:ext cx="648072" cy="648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Rounded Rectangle 25">
              <a:extLst>
                <a:ext uri="{FF2B5EF4-FFF2-40B4-BE49-F238E27FC236}">
                  <a16:creationId xmlns:a16="http://schemas.microsoft.com/office/drawing/2014/main" id="{F5D6EF7B-D6AF-4240-B045-6F45F3ACEDD6}"/>
                </a:ext>
              </a:extLst>
            </p:cNvPr>
            <p:cNvSpPr/>
            <p:nvPr/>
          </p:nvSpPr>
          <p:spPr>
            <a:xfrm>
              <a:off x="2489235" y="2336733"/>
              <a:ext cx="412168" cy="302054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A32523-D855-466E-8FC3-9FB43B0B9D74}"/>
              </a:ext>
            </a:extLst>
          </p:cNvPr>
          <p:cNvGrpSpPr/>
          <p:nvPr/>
        </p:nvGrpSpPr>
        <p:grpSpPr>
          <a:xfrm>
            <a:off x="2875339" y="3867894"/>
            <a:ext cx="648072" cy="648072"/>
            <a:chOff x="2875339" y="3867894"/>
            <a:chExt cx="648072" cy="648072"/>
          </a:xfrm>
        </p:grpSpPr>
        <p:sp>
          <p:nvSpPr>
            <p:cNvPr id="18" name="Oval 17"/>
            <p:cNvSpPr/>
            <p:nvPr/>
          </p:nvSpPr>
          <p:spPr>
            <a:xfrm flipH="1">
              <a:off x="2875339" y="3867894"/>
              <a:ext cx="648072" cy="648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2849" y="3998105"/>
              <a:ext cx="375339" cy="37533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758E2B-35AA-4E41-A659-D5D9E552A8EE}"/>
              </a:ext>
            </a:extLst>
          </p:cNvPr>
          <p:cNvGrpSpPr/>
          <p:nvPr/>
        </p:nvGrpSpPr>
        <p:grpSpPr>
          <a:xfrm>
            <a:off x="5964454" y="3010782"/>
            <a:ext cx="648072" cy="648072"/>
            <a:chOff x="5964454" y="3010782"/>
            <a:chExt cx="648072" cy="648072"/>
          </a:xfrm>
        </p:grpSpPr>
        <p:sp>
          <p:nvSpPr>
            <p:cNvPr id="8" name="Oval 7"/>
            <p:cNvSpPr/>
            <p:nvPr/>
          </p:nvSpPr>
          <p:spPr>
            <a:xfrm>
              <a:off x="5964454" y="3010782"/>
              <a:ext cx="648072" cy="648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Oval 31">
              <a:extLst>
                <a:ext uri="{FF2B5EF4-FFF2-40B4-BE49-F238E27FC236}">
                  <a16:creationId xmlns:a16="http://schemas.microsoft.com/office/drawing/2014/main" id="{E5365346-328D-478A-9D4C-04CCC0612C25}"/>
                </a:ext>
              </a:extLst>
            </p:cNvPr>
            <p:cNvSpPr/>
            <p:nvPr/>
          </p:nvSpPr>
          <p:spPr>
            <a:xfrm>
              <a:off x="6074858" y="3117205"/>
              <a:ext cx="407177" cy="401707"/>
            </a:xfrm>
            <a:custGeom>
              <a:avLst/>
              <a:gdLst/>
              <a:ahLst/>
              <a:cxnLst/>
              <a:rect l="l" t="t" r="r" b="b"/>
              <a:pathLst>
                <a:path w="3240076" h="3196551">
                  <a:moveTo>
                    <a:pt x="2810300" y="1617710"/>
                  </a:moveTo>
                  <a:cubicBezTo>
                    <a:pt x="2817009" y="1615912"/>
                    <a:pt x="2824405" y="1616674"/>
                    <a:pt x="2830895" y="1620421"/>
                  </a:cubicBezTo>
                  <a:lnTo>
                    <a:pt x="3150571" y="1804986"/>
                  </a:lnTo>
                  <a:cubicBezTo>
                    <a:pt x="3163552" y="1812480"/>
                    <a:pt x="3168000" y="1829080"/>
                    <a:pt x="3160506" y="1842062"/>
                  </a:cubicBezTo>
                  <a:lnTo>
                    <a:pt x="3106222" y="1936084"/>
                  </a:lnTo>
                  <a:cubicBezTo>
                    <a:pt x="3098727" y="1949065"/>
                    <a:pt x="3082128" y="1953513"/>
                    <a:pt x="3069146" y="1946019"/>
                  </a:cubicBezTo>
                  <a:lnTo>
                    <a:pt x="2749470" y="1761453"/>
                  </a:lnTo>
                  <a:cubicBezTo>
                    <a:pt x="2736489" y="1753959"/>
                    <a:pt x="2732040" y="1737359"/>
                    <a:pt x="2739536" y="1724378"/>
                  </a:cubicBezTo>
                  <a:lnTo>
                    <a:pt x="2793819" y="1630356"/>
                  </a:lnTo>
                  <a:cubicBezTo>
                    <a:pt x="2797567" y="1623864"/>
                    <a:pt x="2803590" y="1619508"/>
                    <a:pt x="2810300" y="1617710"/>
                  </a:cubicBezTo>
                  <a:close/>
                  <a:moveTo>
                    <a:pt x="1308278" y="1324343"/>
                  </a:moveTo>
                  <a:cubicBezTo>
                    <a:pt x="1529714" y="1324343"/>
                    <a:pt x="1725574" y="1433852"/>
                    <a:pt x="1834882" y="1608603"/>
                  </a:cubicBezTo>
                  <a:cubicBezTo>
                    <a:pt x="1903747" y="1545710"/>
                    <a:pt x="1995954" y="1511368"/>
                    <a:pt x="2096186" y="1511368"/>
                  </a:cubicBezTo>
                  <a:cubicBezTo>
                    <a:pt x="2313867" y="1511368"/>
                    <a:pt x="2493715" y="1673353"/>
                    <a:pt x="2514185" y="1884371"/>
                  </a:cubicBezTo>
                  <a:cubicBezTo>
                    <a:pt x="2517944" y="1882108"/>
                    <a:pt x="2521751" y="1882074"/>
                    <a:pt x="2525567" y="1882074"/>
                  </a:cubicBezTo>
                  <a:cubicBezTo>
                    <a:pt x="2888547" y="1882074"/>
                    <a:pt x="3182805" y="2176332"/>
                    <a:pt x="3182805" y="2539312"/>
                  </a:cubicBezTo>
                  <a:cubicBezTo>
                    <a:pt x="3182805" y="2882034"/>
                    <a:pt x="2920478" y="3163490"/>
                    <a:pt x="2585635" y="3193518"/>
                  </a:cubicBezTo>
                  <a:lnTo>
                    <a:pt x="2585635" y="3196551"/>
                  </a:lnTo>
                  <a:lnTo>
                    <a:pt x="2525567" y="3196551"/>
                  </a:lnTo>
                  <a:lnTo>
                    <a:pt x="733485" y="3196551"/>
                  </a:lnTo>
                  <a:lnTo>
                    <a:pt x="733485" y="3191649"/>
                  </a:lnTo>
                  <a:cubicBezTo>
                    <a:pt x="708515" y="3195063"/>
                    <a:pt x="683050" y="3196551"/>
                    <a:pt x="657239" y="3196551"/>
                  </a:cubicBezTo>
                  <a:cubicBezTo>
                    <a:pt x="294258" y="3196551"/>
                    <a:pt x="0" y="2902293"/>
                    <a:pt x="0" y="2539312"/>
                  </a:cubicBezTo>
                  <a:cubicBezTo>
                    <a:pt x="0" y="2176332"/>
                    <a:pt x="294258" y="1882074"/>
                    <a:pt x="657239" y="1882074"/>
                  </a:cubicBezTo>
                  <a:lnTo>
                    <a:pt x="670588" y="1884770"/>
                  </a:lnTo>
                  <a:cubicBezTo>
                    <a:pt x="705989" y="1566750"/>
                    <a:pt x="978825" y="1324343"/>
                    <a:pt x="1308278" y="1324343"/>
                  </a:cubicBezTo>
                  <a:close/>
                  <a:moveTo>
                    <a:pt x="3166512" y="731828"/>
                  </a:moveTo>
                  <a:cubicBezTo>
                    <a:pt x="3180598" y="726701"/>
                    <a:pt x="3196172" y="733964"/>
                    <a:pt x="3201300" y="748050"/>
                  </a:cubicBezTo>
                  <a:lnTo>
                    <a:pt x="3238432" y="850070"/>
                  </a:lnTo>
                  <a:cubicBezTo>
                    <a:pt x="3243559" y="864156"/>
                    <a:pt x="3236295" y="879731"/>
                    <a:pt x="3222210" y="884857"/>
                  </a:cubicBezTo>
                  <a:lnTo>
                    <a:pt x="2875342" y="1011107"/>
                  </a:lnTo>
                  <a:cubicBezTo>
                    <a:pt x="2861256" y="1016234"/>
                    <a:pt x="2845680" y="1008972"/>
                    <a:pt x="2840554" y="994886"/>
                  </a:cubicBezTo>
                  <a:lnTo>
                    <a:pt x="2803421" y="892866"/>
                  </a:lnTo>
                  <a:cubicBezTo>
                    <a:pt x="2798295" y="878780"/>
                    <a:pt x="2805558" y="863204"/>
                    <a:pt x="2819643" y="858077"/>
                  </a:cubicBezTo>
                  <a:close/>
                  <a:moveTo>
                    <a:pt x="773619" y="731828"/>
                  </a:moveTo>
                  <a:lnTo>
                    <a:pt x="1120487" y="858077"/>
                  </a:lnTo>
                  <a:cubicBezTo>
                    <a:pt x="1134573" y="863204"/>
                    <a:pt x="1141836" y="878780"/>
                    <a:pt x="1136709" y="892866"/>
                  </a:cubicBezTo>
                  <a:lnTo>
                    <a:pt x="1099577" y="994886"/>
                  </a:lnTo>
                  <a:cubicBezTo>
                    <a:pt x="1094450" y="1008972"/>
                    <a:pt x="1078875" y="1016234"/>
                    <a:pt x="1064789" y="1011107"/>
                  </a:cubicBezTo>
                  <a:lnTo>
                    <a:pt x="717921" y="884857"/>
                  </a:lnTo>
                  <a:cubicBezTo>
                    <a:pt x="703835" y="879731"/>
                    <a:pt x="696572" y="864156"/>
                    <a:pt x="701699" y="850070"/>
                  </a:cubicBezTo>
                  <a:lnTo>
                    <a:pt x="738831" y="748050"/>
                  </a:lnTo>
                  <a:cubicBezTo>
                    <a:pt x="743958" y="733964"/>
                    <a:pt x="759534" y="726701"/>
                    <a:pt x="773619" y="731828"/>
                  </a:cubicBezTo>
                  <a:close/>
                  <a:moveTo>
                    <a:pt x="1970065" y="524905"/>
                  </a:moveTo>
                  <a:cubicBezTo>
                    <a:pt x="2386791" y="524905"/>
                    <a:pt x="2724614" y="862728"/>
                    <a:pt x="2724614" y="1279453"/>
                  </a:cubicBezTo>
                  <a:cubicBezTo>
                    <a:pt x="2724614" y="1453368"/>
                    <a:pt x="2665775" y="1613540"/>
                    <a:pt x="2564463" y="1739247"/>
                  </a:cubicBezTo>
                  <a:cubicBezTo>
                    <a:pt x="2529951" y="1545877"/>
                    <a:pt x="2358485" y="1402176"/>
                    <a:pt x="2153457" y="1402176"/>
                  </a:cubicBezTo>
                  <a:cubicBezTo>
                    <a:pt x="2053225" y="1402176"/>
                    <a:pt x="1961018" y="1436518"/>
                    <a:pt x="1892153" y="1499411"/>
                  </a:cubicBezTo>
                  <a:cubicBezTo>
                    <a:pt x="1782845" y="1324660"/>
                    <a:pt x="1586985" y="1215151"/>
                    <a:pt x="1365549" y="1215151"/>
                  </a:cubicBezTo>
                  <a:cubicBezTo>
                    <a:pt x="1314582" y="1215151"/>
                    <a:pt x="1264970" y="1220953"/>
                    <a:pt x="1217820" y="1233835"/>
                  </a:cubicBezTo>
                  <a:cubicBezTo>
                    <a:pt x="1240489" y="838320"/>
                    <a:pt x="1568676" y="524905"/>
                    <a:pt x="1970065" y="524905"/>
                  </a:cubicBezTo>
                  <a:close/>
                  <a:moveTo>
                    <a:pt x="2490093" y="928"/>
                  </a:moveTo>
                  <a:cubicBezTo>
                    <a:pt x="2496802" y="-869"/>
                    <a:pt x="2504197" y="-108"/>
                    <a:pt x="2510688" y="3640"/>
                  </a:cubicBezTo>
                  <a:lnTo>
                    <a:pt x="2604711" y="57924"/>
                  </a:lnTo>
                  <a:cubicBezTo>
                    <a:pt x="2617692" y="65419"/>
                    <a:pt x="2622140" y="82019"/>
                    <a:pt x="2614644" y="95000"/>
                  </a:cubicBezTo>
                  <a:lnTo>
                    <a:pt x="2430080" y="414676"/>
                  </a:lnTo>
                  <a:cubicBezTo>
                    <a:pt x="2422585" y="427657"/>
                    <a:pt x="2405985" y="432105"/>
                    <a:pt x="2393004" y="424610"/>
                  </a:cubicBezTo>
                  <a:lnTo>
                    <a:pt x="2298982" y="370326"/>
                  </a:lnTo>
                  <a:cubicBezTo>
                    <a:pt x="2286000" y="362831"/>
                    <a:pt x="2281552" y="346232"/>
                    <a:pt x="2289048" y="333250"/>
                  </a:cubicBezTo>
                  <a:lnTo>
                    <a:pt x="2473612" y="13574"/>
                  </a:lnTo>
                  <a:cubicBezTo>
                    <a:pt x="2477359" y="7084"/>
                    <a:pt x="2483383" y="2726"/>
                    <a:pt x="2490093" y="928"/>
                  </a:cubicBezTo>
                  <a:close/>
                  <a:moveTo>
                    <a:pt x="1450038" y="928"/>
                  </a:moveTo>
                  <a:cubicBezTo>
                    <a:pt x="1456747" y="2726"/>
                    <a:pt x="1462771" y="7084"/>
                    <a:pt x="1466519" y="13574"/>
                  </a:cubicBezTo>
                  <a:lnTo>
                    <a:pt x="1651083" y="333250"/>
                  </a:lnTo>
                  <a:cubicBezTo>
                    <a:pt x="1658578" y="346232"/>
                    <a:pt x="1654131" y="362831"/>
                    <a:pt x="1641149" y="370326"/>
                  </a:cubicBezTo>
                  <a:lnTo>
                    <a:pt x="1547127" y="424610"/>
                  </a:lnTo>
                  <a:cubicBezTo>
                    <a:pt x="1534145" y="432105"/>
                    <a:pt x="1517546" y="427657"/>
                    <a:pt x="1510050" y="414676"/>
                  </a:cubicBezTo>
                  <a:lnTo>
                    <a:pt x="1325486" y="95000"/>
                  </a:lnTo>
                  <a:cubicBezTo>
                    <a:pt x="1317991" y="82019"/>
                    <a:pt x="1322439" y="65419"/>
                    <a:pt x="1335420" y="57924"/>
                  </a:cubicBezTo>
                  <a:lnTo>
                    <a:pt x="1429442" y="3640"/>
                  </a:lnTo>
                  <a:cubicBezTo>
                    <a:pt x="1435933" y="-108"/>
                    <a:pt x="1443328" y="-869"/>
                    <a:pt x="1450038" y="9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C66A3A-1157-4156-BC9C-DA4E9F72927A}"/>
              </a:ext>
            </a:extLst>
          </p:cNvPr>
          <p:cNvGrpSpPr/>
          <p:nvPr/>
        </p:nvGrpSpPr>
        <p:grpSpPr>
          <a:xfrm>
            <a:off x="2371283" y="3010782"/>
            <a:ext cx="648072" cy="648072"/>
            <a:chOff x="2371283" y="3010782"/>
            <a:chExt cx="648072" cy="648072"/>
          </a:xfrm>
        </p:grpSpPr>
        <p:sp>
          <p:nvSpPr>
            <p:cNvPr id="16" name="Oval 15"/>
            <p:cNvSpPr/>
            <p:nvPr/>
          </p:nvSpPr>
          <p:spPr>
            <a:xfrm flipH="1">
              <a:off x="2371283" y="3010782"/>
              <a:ext cx="648072" cy="648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Rounded Rectangle 25">
              <a:extLst>
                <a:ext uri="{FF2B5EF4-FFF2-40B4-BE49-F238E27FC236}">
                  <a16:creationId xmlns:a16="http://schemas.microsoft.com/office/drawing/2014/main" id="{49B56D59-1682-4C73-A88B-1788741086F7}"/>
                </a:ext>
              </a:extLst>
            </p:cNvPr>
            <p:cNvSpPr/>
            <p:nvPr/>
          </p:nvSpPr>
          <p:spPr>
            <a:xfrm>
              <a:off x="2544990" y="3176054"/>
              <a:ext cx="338160" cy="284999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FFB4B7-A5E3-4715-A45F-B5146E14C4C7}"/>
              </a:ext>
            </a:extLst>
          </p:cNvPr>
          <p:cNvGrpSpPr/>
          <p:nvPr/>
        </p:nvGrpSpPr>
        <p:grpSpPr>
          <a:xfrm>
            <a:off x="5460398" y="1296560"/>
            <a:ext cx="648072" cy="648072"/>
            <a:chOff x="5460398" y="1296560"/>
            <a:chExt cx="648072" cy="648072"/>
          </a:xfrm>
        </p:grpSpPr>
        <p:sp>
          <p:nvSpPr>
            <p:cNvPr id="7" name="Oval 6"/>
            <p:cNvSpPr/>
            <p:nvPr/>
          </p:nvSpPr>
          <p:spPr>
            <a:xfrm>
              <a:off x="5460398" y="1296560"/>
              <a:ext cx="648072" cy="648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14" y="1402436"/>
              <a:ext cx="361540" cy="36154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69225A-F35A-4E4D-A647-F55739B83D15}"/>
              </a:ext>
            </a:extLst>
          </p:cNvPr>
          <p:cNvGrpSpPr/>
          <p:nvPr/>
        </p:nvGrpSpPr>
        <p:grpSpPr>
          <a:xfrm>
            <a:off x="5964454" y="2153671"/>
            <a:ext cx="648072" cy="648072"/>
            <a:chOff x="5964454" y="2153671"/>
            <a:chExt cx="648072" cy="648072"/>
          </a:xfrm>
        </p:grpSpPr>
        <p:sp>
          <p:nvSpPr>
            <p:cNvPr id="9" name="Oval 8"/>
            <p:cNvSpPr/>
            <p:nvPr/>
          </p:nvSpPr>
          <p:spPr>
            <a:xfrm>
              <a:off x="5964454" y="2153671"/>
              <a:ext cx="648072" cy="648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470" y="2298961"/>
              <a:ext cx="368580" cy="36858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8BD536-B9E7-44C4-8B01-0F29FBEAADFF}"/>
              </a:ext>
            </a:extLst>
          </p:cNvPr>
          <p:cNvGrpSpPr/>
          <p:nvPr/>
        </p:nvGrpSpPr>
        <p:grpSpPr>
          <a:xfrm>
            <a:off x="5460398" y="3867894"/>
            <a:ext cx="648072" cy="648072"/>
            <a:chOff x="5460398" y="3867894"/>
            <a:chExt cx="648072" cy="648072"/>
          </a:xfrm>
        </p:grpSpPr>
        <p:sp>
          <p:nvSpPr>
            <p:cNvPr id="10" name="Oval 9"/>
            <p:cNvSpPr/>
            <p:nvPr/>
          </p:nvSpPr>
          <p:spPr>
            <a:xfrm>
              <a:off x="5460398" y="3867894"/>
              <a:ext cx="648072" cy="648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4890" y="3907100"/>
              <a:ext cx="519430" cy="519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47673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1035</Words>
  <Application>Microsoft Office PowerPoint</Application>
  <PresentationFormat>On-screen Show (16:9)</PresentationFormat>
  <Paragraphs>128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</vt:lpstr>
      <vt:lpstr>Arial Rounded MT Bold</vt:lpstr>
      <vt:lpstr>Baskerville Old Face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 Bintang Cahya Putra</cp:lastModifiedBy>
  <cp:revision>131</cp:revision>
  <dcterms:created xsi:type="dcterms:W3CDTF">2016-12-05T23:26:54Z</dcterms:created>
  <dcterms:modified xsi:type="dcterms:W3CDTF">2021-07-16T03:30:25Z</dcterms:modified>
</cp:coreProperties>
</file>