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" orient="horz"/>
        <p:guide pos="192"/>
        <p:guide pos="1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8f151060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58f151060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8f151060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358f1510609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8f151060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358f151060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background&#10;&#10;Description automatically generated with medium confidence" id="9" name="Google Shape;9;p1"/>
          <p:cNvPicPr preferRelativeResize="0"/>
          <p:nvPr/>
        </p:nvPicPr>
        <p:blipFill rotWithShape="1">
          <a:blip r:embed="rId2">
            <a:alphaModFix amt="16000"/>
          </a:blip>
          <a:srcRect b="63695" l="0" r="1618" t="24724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1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desk with a computer&#10;&#10;Description automatically generated" id="19" name="Google Shape;1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"/>
          <p:cNvSpPr/>
          <p:nvPr/>
        </p:nvSpPr>
        <p:spPr>
          <a:xfrm>
            <a:off x="5873750" y="584200"/>
            <a:ext cx="4673600" cy="977900"/>
          </a:xfrm>
          <a:prstGeom prst="roundRect">
            <a:avLst>
              <a:gd fmla="val 16667" name="adj"/>
            </a:avLst>
          </a:prstGeom>
          <a:solidFill>
            <a:srgbClr val="EBEEF9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6"/>
          <p:cNvSpPr txBox="1"/>
          <p:nvPr/>
        </p:nvSpPr>
        <p:spPr>
          <a:xfrm>
            <a:off x="4476811" y="2057400"/>
            <a:ext cx="68709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Forest Fire Detection Using D</a:t>
            </a:r>
            <a:r>
              <a:rPr b="1" lang="en-US" sz="3600" u="sng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eep Learning</a:t>
            </a:r>
            <a:endParaRPr b="1" sz="3600" u="sng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Vikram Pratap Singh</a:t>
            </a:r>
            <a:r>
              <a:rPr b="1" i="0" lang="en-US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b="1" i="0" sz="3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AICTE Student ID: STU65aa02e6074b91705640678</a:t>
            </a:r>
            <a:endParaRPr b="1"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Google Shape;22;p6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descr="A close up of a logo&#10;&#10;Description automatically generated" id="23" name="Google Shape;23;p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yellow and red shell logo&#10;&#10;Description automatically generated" id="24" name="Google Shape;24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25" y="1454600"/>
            <a:ext cx="6617625" cy="368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81825" y="1454600"/>
            <a:ext cx="5210175" cy="54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243200" y="1405525"/>
            <a:ext cx="10859700" cy="47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 this Forest-Fire-Detection project I took the </a:t>
            </a:r>
            <a:r>
              <a:rPr b="1" lang="en-US" sz="1800"/>
              <a:t>dataset from kaggle</a:t>
            </a:r>
            <a:r>
              <a:rPr lang="en-US" sz="1800"/>
              <a:t> having two classes of images as </a:t>
            </a:r>
            <a:r>
              <a:rPr b="1" lang="en-US" sz="1800"/>
              <a:t>fire and no-fire</a:t>
            </a:r>
            <a:r>
              <a:rPr lang="en-US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Then </a:t>
            </a:r>
            <a:r>
              <a:rPr b="1" lang="en-US" sz="1800"/>
              <a:t>trained the binary CNN model</a:t>
            </a:r>
            <a:r>
              <a:rPr lang="en-US" sz="1800"/>
              <a:t> on the </a:t>
            </a:r>
            <a:r>
              <a:rPr lang="en-US" sz="1800"/>
              <a:t>dataset to </a:t>
            </a:r>
            <a:r>
              <a:rPr b="1" lang="en-US" sz="1800"/>
              <a:t>make prediction</a:t>
            </a:r>
            <a:r>
              <a:rPr lang="en-US" sz="1800"/>
              <a:t> if there is fire or no-fire in the input images.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Got the </a:t>
            </a:r>
            <a:r>
              <a:rPr b="1" lang="en-US" sz="1800"/>
              <a:t>test-accuracy of 82.81%</a:t>
            </a:r>
            <a:r>
              <a:rPr lang="en-US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Future Scope :</a:t>
            </a:r>
            <a:r>
              <a:rPr lang="en-US" sz="1800"/>
              <a:t> The accuracy can be further </a:t>
            </a:r>
            <a:r>
              <a:rPr b="1" lang="en-US" sz="1800"/>
              <a:t>increased </a:t>
            </a:r>
            <a:r>
              <a:rPr lang="en-US" sz="1800"/>
              <a:t>with some tweaks like regularization,etc.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Some already trained powerful models like MobileNetV2, etc can be used for further robustness.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</a:t>
            </a:r>
            <a:r>
              <a:rPr b="1" lang="en-US" sz="1800"/>
              <a:t>fully functional model </a:t>
            </a:r>
            <a:r>
              <a:rPr lang="en-US" sz="1800"/>
              <a:t>can be </a:t>
            </a:r>
            <a:r>
              <a:rPr b="1" lang="en-US" sz="1800"/>
              <a:t>deployed on the cloud</a:t>
            </a:r>
            <a:r>
              <a:rPr lang="en-US" sz="1800"/>
              <a:t> and start the </a:t>
            </a:r>
            <a:r>
              <a:rPr b="1" lang="en-US" sz="1800"/>
              <a:t>real time service</a:t>
            </a:r>
            <a:r>
              <a:rPr lang="en-US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It can further be </a:t>
            </a:r>
            <a:r>
              <a:rPr b="1" lang="en-US" sz="1800"/>
              <a:t>connected to satellite imagery</a:t>
            </a:r>
            <a:r>
              <a:rPr lang="en-US" sz="1800"/>
              <a:t> for </a:t>
            </a:r>
            <a:r>
              <a:rPr b="1" lang="en-US" sz="1800"/>
              <a:t>real time real world prediction</a:t>
            </a:r>
            <a:r>
              <a:rPr lang="en-US" sz="1800"/>
              <a:t> with exact </a:t>
            </a:r>
            <a:r>
              <a:rPr b="1" lang="en-US" sz="1800"/>
              <a:t>location of fire.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Further a </a:t>
            </a:r>
            <a:r>
              <a:rPr b="1" lang="en-US" sz="1800"/>
              <a:t>fully automated system</a:t>
            </a:r>
            <a:r>
              <a:rPr lang="en-US" sz="1800"/>
              <a:t> for prediction, awareness, </a:t>
            </a:r>
            <a:r>
              <a:rPr b="1" lang="en-US" sz="1800"/>
              <a:t>stakeholder </a:t>
            </a:r>
            <a:r>
              <a:rPr lang="en-US" sz="1800"/>
              <a:t>involvement, </a:t>
            </a:r>
            <a:r>
              <a:rPr b="1" lang="en-US" sz="1800"/>
              <a:t>disaster management authorities</a:t>
            </a:r>
            <a:r>
              <a:rPr lang="en-US" sz="1800"/>
              <a:t> involvement will help </a:t>
            </a:r>
            <a:r>
              <a:rPr b="1" lang="en-US" sz="1800"/>
              <a:t>stop the forest fires</a:t>
            </a:r>
            <a:r>
              <a:rPr lang="en-US" sz="1800"/>
              <a:t> and </a:t>
            </a:r>
            <a:r>
              <a:rPr b="1" lang="en-US" sz="1800"/>
              <a:t>loss of resources</a:t>
            </a:r>
            <a:r>
              <a:rPr lang="en-US" sz="1800"/>
              <a:t> at the </a:t>
            </a:r>
            <a:r>
              <a:rPr b="1" lang="en-US" sz="1800"/>
              <a:t>earliest</a:t>
            </a:r>
            <a:r>
              <a:rPr lang="en-US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GitHub Repo Link :</a:t>
            </a:r>
            <a:r>
              <a:rPr lang="en-US" sz="2400"/>
              <a:t> https://github.com/stroopstrata/AICTE_Weeks.git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7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31" name="Google Shape;31;p7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www.freepik.com/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7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dder leading to a large yellow circle&#10;&#10;Description automatically generated" id="33" name="Google Shape;33;p7"/>
          <p:cNvPicPr preferRelativeResize="0"/>
          <p:nvPr/>
        </p:nvPicPr>
        <p:blipFill rotWithShape="1">
          <a:blip r:embed="rId4">
            <a:alphaModFix amt="85000"/>
          </a:blip>
          <a:srcRect b="0" l="13763" r="13650" t="6135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35" name="Google Shape;35;p7"/>
          <p:cNvSpPr txBox="1"/>
          <p:nvPr/>
        </p:nvSpPr>
        <p:spPr>
          <a:xfrm>
            <a:off x="299775" y="1532800"/>
            <a:ext cx="67308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Learned about theoretical and </a:t>
            </a:r>
            <a:r>
              <a:rPr b="1" lang="en-US" sz="1800"/>
              <a:t>practical aspects</a:t>
            </a:r>
            <a:r>
              <a:rPr lang="en-US" sz="1800"/>
              <a:t> of ML,</a:t>
            </a:r>
            <a:r>
              <a:rPr b="1" lang="en-US" sz="1800"/>
              <a:t>Deep Learning</a:t>
            </a:r>
            <a:r>
              <a:rPr lang="en-US" sz="1800"/>
              <a:t>, Neural Networks and specifically about </a:t>
            </a:r>
            <a:r>
              <a:rPr b="1" lang="en-US" sz="1800"/>
              <a:t>CNN(convolutional Neural Networks)</a:t>
            </a:r>
            <a:r>
              <a:rPr lang="en-US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Understood the use of CNN for </a:t>
            </a:r>
            <a:r>
              <a:rPr b="1" lang="en-US" sz="1800"/>
              <a:t>image classification</a:t>
            </a:r>
            <a:r>
              <a:rPr lang="en-US" sz="1800"/>
              <a:t> and applied on </a:t>
            </a:r>
            <a:r>
              <a:rPr b="1" lang="en-US" sz="1800"/>
              <a:t>Forest Fire detection</a:t>
            </a:r>
            <a:r>
              <a:rPr lang="en-US" sz="1800"/>
              <a:t>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Learned </a:t>
            </a:r>
            <a:r>
              <a:rPr b="1" lang="en-US" sz="1800"/>
              <a:t>CNN layers</a:t>
            </a:r>
            <a:r>
              <a:rPr lang="en-US" sz="1800"/>
              <a:t> and their purpose </a:t>
            </a:r>
            <a:r>
              <a:rPr b="1" lang="en-US" sz="1800"/>
              <a:t>Conv2d, ReLu</a:t>
            </a:r>
            <a:r>
              <a:rPr lang="en-US" sz="1800"/>
              <a:t>, Downsampling, Flattening and Final layers.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Build the </a:t>
            </a:r>
            <a:r>
              <a:rPr b="1" lang="en-US" sz="1800"/>
              <a:t>stacked</a:t>
            </a:r>
            <a:r>
              <a:rPr lang="en-US" sz="1800"/>
              <a:t> CNN model step by step for </a:t>
            </a:r>
            <a:r>
              <a:rPr b="1" lang="en-US" sz="1800"/>
              <a:t>binary</a:t>
            </a:r>
            <a:r>
              <a:rPr lang="en-US" sz="1800"/>
              <a:t> </a:t>
            </a:r>
            <a:r>
              <a:rPr b="1" lang="en-US" sz="1800"/>
              <a:t>classification</a:t>
            </a:r>
            <a:r>
              <a:rPr lang="en-US" sz="1800"/>
              <a:t> of fire and no-fire.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Visually</a:t>
            </a:r>
            <a:r>
              <a:rPr lang="en-US" sz="1800"/>
              <a:t> analysed the </a:t>
            </a:r>
            <a:r>
              <a:rPr b="1" lang="en-US" sz="1800"/>
              <a:t>accuracy</a:t>
            </a:r>
            <a:r>
              <a:rPr lang="en-US" sz="1800"/>
              <a:t> of the model through plotting </a:t>
            </a:r>
            <a:r>
              <a:rPr b="1" lang="en-US" sz="1800"/>
              <a:t>graphs</a:t>
            </a:r>
            <a:r>
              <a:rPr lang="en-US" sz="1800"/>
              <a:t>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ools and Technology used </a:t>
            </a:r>
            <a:endParaRPr/>
          </a:p>
        </p:txBody>
      </p:sp>
      <p:sp>
        <p:nvSpPr>
          <p:cNvPr id="41" name="Google Shape;41;p8"/>
          <p:cNvSpPr txBox="1"/>
          <p:nvPr/>
        </p:nvSpPr>
        <p:spPr>
          <a:xfrm>
            <a:off x="271500" y="1546950"/>
            <a:ext cx="9870000" cy="49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Language</a:t>
            </a:r>
            <a:r>
              <a:rPr lang="en-US" sz="1800"/>
              <a:t>: Python.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Libraries </a:t>
            </a:r>
            <a:r>
              <a:rPr lang="en-US" sz="1800"/>
              <a:t>: Numpy, matplotlib.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Frameworks </a:t>
            </a:r>
            <a:r>
              <a:rPr lang="en-US" sz="1800"/>
              <a:t>: Keras, Tensorflow.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Model </a:t>
            </a:r>
            <a:r>
              <a:rPr lang="en-US" sz="1800"/>
              <a:t>: CNN(sequentially stacked binary model).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Development Environment </a:t>
            </a:r>
            <a:r>
              <a:rPr lang="en-US" sz="1800"/>
              <a:t>: Google Collab.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Dataset </a:t>
            </a:r>
            <a:r>
              <a:rPr lang="en-US" sz="1800"/>
              <a:t>: Kaggle(</a:t>
            </a:r>
            <a:r>
              <a:rPr lang="en-US" sz="1800">
                <a:solidFill>
                  <a:srgbClr val="202124"/>
                </a:solidFill>
                <a:highlight>
                  <a:srgbClr val="FFFFFF"/>
                </a:highlight>
              </a:rPr>
              <a:t>The wildfire dataset).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1" i="0" lang="en-US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 txBox="1"/>
          <p:nvPr/>
        </p:nvSpPr>
        <p:spPr>
          <a:xfrm>
            <a:off x="299775" y="1532800"/>
            <a:ext cx="10704000" cy="4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Data Collection</a:t>
            </a:r>
            <a:r>
              <a:rPr lang="en-US" sz="1800"/>
              <a:t> : From kaggle(Forest Fire Detection).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Data Preprocessing</a:t>
            </a:r>
            <a:r>
              <a:rPr lang="en-US" sz="1800"/>
              <a:t> : Rescaling(</a:t>
            </a:r>
            <a:r>
              <a:rPr lang="en-US" sz="1800">
                <a:solidFill>
                  <a:schemeClr val="dk1"/>
                </a:solidFill>
              </a:rPr>
              <a:t>1.</a:t>
            </a:r>
            <a:r>
              <a:rPr lang="en-US" sz="1800">
                <a:solidFill>
                  <a:schemeClr val="dk1"/>
                </a:solidFill>
                <a:highlight>
                  <a:srgbClr val="FEFEFE"/>
                </a:highlight>
              </a:rPr>
              <a:t>/</a:t>
            </a:r>
            <a:r>
              <a:rPr lang="en-US" sz="1800">
                <a:solidFill>
                  <a:schemeClr val="dk1"/>
                </a:solidFill>
              </a:rPr>
              <a:t>255</a:t>
            </a:r>
            <a:r>
              <a:rPr lang="en-US" sz="1800"/>
              <a:t>), Resizing(150,150) of images, setting batch_size of 32 and class_mode as binary.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Model Selection</a:t>
            </a:r>
            <a:r>
              <a:rPr lang="en-US" sz="1800"/>
              <a:t> : Sequentially stacked binary CNN model with Conv2d, MaxPooling2d, Dense, Flatten and output as CNN layers.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Model Training </a:t>
            </a:r>
            <a:r>
              <a:rPr lang="en-US" sz="1800"/>
              <a:t>: Trained the the model on training set, epochs set as 12, accuracy is used as evaluation metrics.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Evaluation Metrics</a:t>
            </a:r>
            <a:r>
              <a:rPr lang="en-US" sz="1800"/>
              <a:t> : Accuracy is used for evaluation with Test Accuracy of 82.81%.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Visualization</a:t>
            </a:r>
            <a:r>
              <a:rPr lang="en-US" sz="1800"/>
              <a:t> : By plotting graphs of training and validation accuracy and loss for comprehensive understanding.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/>
              <a:t>Validation and prediction</a:t>
            </a:r>
            <a:r>
              <a:rPr lang="en-US" sz="1800"/>
              <a:t> : Finally the model is tested on the test_set against various images. </a:t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10"/>
          <p:cNvSpPr txBox="1"/>
          <p:nvPr/>
        </p:nvSpPr>
        <p:spPr>
          <a:xfrm>
            <a:off x="356325" y="1617650"/>
            <a:ext cx="11057700" cy="46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Forests are the lungs of planet earth as they checks global warming, provide resources, fresh air and keeps our </a:t>
            </a:r>
            <a:r>
              <a:rPr b="1" lang="en-US" sz="1800"/>
              <a:t>survival </a:t>
            </a:r>
            <a:r>
              <a:rPr lang="en-US" sz="1800"/>
              <a:t>intact. </a:t>
            </a:r>
            <a:r>
              <a:rPr lang="en-US" sz="1800">
                <a:solidFill>
                  <a:schemeClr val="dk1"/>
                </a:solidFill>
              </a:rPr>
              <a:t>Each year a </a:t>
            </a:r>
            <a:r>
              <a:rPr b="1" lang="en-US" sz="1800">
                <a:solidFill>
                  <a:schemeClr val="dk1"/>
                </a:solidFill>
              </a:rPr>
              <a:t>vast forest-cover is lost due to forest fires</a:t>
            </a:r>
            <a:r>
              <a:rPr lang="en-US" sz="1800">
                <a:solidFill>
                  <a:schemeClr val="dk1"/>
                </a:solidFill>
              </a:rPr>
              <a:t> all over the world.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US" sz="1800">
                <a:solidFill>
                  <a:schemeClr val="dk1"/>
                </a:solidFill>
              </a:rPr>
              <a:t>Manual methods takes time </a:t>
            </a:r>
            <a:r>
              <a:rPr lang="en-US" sz="1800">
                <a:solidFill>
                  <a:schemeClr val="dk1"/>
                </a:solidFill>
              </a:rPr>
              <a:t>due to </a:t>
            </a:r>
            <a:r>
              <a:rPr b="1" lang="en-US" sz="1800">
                <a:solidFill>
                  <a:schemeClr val="dk1"/>
                </a:solidFill>
              </a:rPr>
              <a:t>poor information exchange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b="1" lang="en-US" sz="1800">
                <a:solidFill>
                  <a:schemeClr val="dk1"/>
                </a:solidFill>
              </a:rPr>
              <a:t>lack of early prediction</a:t>
            </a:r>
            <a:r>
              <a:rPr lang="en-US" sz="1800">
                <a:solidFill>
                  <a:schemeClr val="dk1"/>
                </a:solidFill>
              </a:rPr>
              <a:t> due to remoteness and poor connectivity.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By </a:t>
            </a:r>
            <a:r>
              <a:rPr b="1" lang="en-US" sz="1800">
                <a:solidFill>
                  <a:schemeClr val="dk1"/>
                </a:solidFill>
              </a:rPr>
              <a:t>automating</a:t>
            </a:r>
            <a:r>
              <a:rPr lang="en-US" sz="1800">
                <a:solidFill>
                  <a:schemeClr val="dk1"/>
                </a:solidFill>
              </a:rPr>
              <a:t> this process of forest fire </a:t>
            </a:r>
            <a:r>
              <a:rPr b="1" lang="en-US" sz="1800">
                <a:solidFill>
                  <a:schemeClr val="dk1"/>
                </a:solidFill>
              </a:rPr>
              <a:t>prediction </a:t>
            </a:r>
            <a:r>
              <a:rPr lang="en-US" sz="1800">
                <a:solidFill>
                  <a:schemeClr val="dk1"/>
                </a:solidFill>
              </a:rPr>
              <a:t>using </a:t>
            </a:r>
            <a:r>
              <a:rPr b="1" lang="en-US" sz="1800">
                <a:solidFill>
                  <a:schemeClr val="dk1"/>
                </a:solidFill>
              </a:rPr>
              <a:t>Deep Learning</a:t>
            </a:r>
            <a:r>
              <a:rPr lang="en-US" sz="1800">
                <a:solidFill>
                  <a:schemeClr val="dk1"/>
                </a:solidFill>
              </a:rPr>
              <a:t> methods(</a:t>
            </a:r>
            <a:r>
              <a:rPr b="1" lang="en-US" sz="1800">
                <a:solidFill>
                  <a:schemeClr val="dk1"/>
                </a:solidFill>
              </a:rPr>
              <a:t>CNN</a:t>
            </a:r>
            <a:r>
              <a:rPr lang="en-US" sz="1800">
                <a:solidFill>
                  <a:schemeClr val="dk1"/>
                </a:solidFill>
              </a:rPr>
              <a:t> models), deploying the model on cloud and getting </a:t>
            </a:r>
            <a:r>
              <a:rPr b="1" lang="en-US" sz="1800">
                <a:solidFill>
                  <a:schemeClr val="dk1"/>
                </a:solidFill>
              </a:rPr>
              <a:t>real time</a:t>
            </a:r>
            <a:r>
              <a:rPr lang="en-US" sz="1800">
                <a:solidFill>
                  <a:schemeClr val="dk1"/>
                </a:solidFill>
              </a:rPr>
              <a:t> imagery with satellite/drone connectivity can </a:t>
            </a:r>
            <a:r>
              <a:rPr b="1" lang="en-US" sz="1800">
                <a:solidFill>
                  <a:schemeClr val="dk1"/>
                </a:solidFill>
              </a:rPr>
              <a:t>instantly generate the alarm</a:t>
            </a:r>
            <a:r>
              <a:rPr lang="en-US" sz="1800">
                <a:solidFill>
                  <a:schemeClr val="dk1"/>
                </a:solidFill>
              </a:rPr>
              <a:t> and </a:t>
            </a:r>
            <a:r>
              <a:rPr b="1" lang="en-US" sz="1800">
                <a:solidFill>
                  <a:schemeClr val="dk1"/>
                </a:solidFill>
              </a:rPr>
              <a:t>pinpoint the location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US" sz="1800">
                <a:solidFill>
                  <a:schemeClr val="dk1"/>
                </a:solidFill>
              </a:rPr>
              <a:t>This </a:t>
            </a:r>
            <a:r>
              <a:rPr b="1" lang="en-US" sz="1800">
                <a:solidFill>
                  <a:schemeClr val="dk1"/>
                </a:solidFill>
              </a:rPr>
              <a:t>AI based automated process</a:t>
            </a:r>
            <a:r>
              <a:rPr lang="en-US" sz="1800">
                <a:solidFill>
                  <a:schemeClr val="dk1"/>
                </a:solidFill>
              </a:rPr>
              <a:t> will help in</a:t>
            </a:r>
            <a:r>
              <a:rPr b="1" lang="en-US" sz="1800">
                <a:solidFill>
                  <a:schemeClr val="dk1"/>
                </a:solidFill>
              </a:rPr>
              <a:t> stopping fires early on</a:t>
            </a:r>
            <a:r>
              <a:rPr lang="en-US" sz="1800">
                <a:solidFill>
                  <a:schemeClr val="dk1"/>
                </a:solidFill>
              </a:rPr>
              <a:t> and can </a:t>
            </a:r>
            <a:r>
              <a:rPr b="1" lang="en-US" sz="1800">
                <a:solidFill>
                  <a:schemeClr val="dk1"/>
                </a:solidFill>
              </a:rPr>
              <a:t>save</a:t>
            </a:r>
            <a:r>
              <a:rPr lang="en-US" sz="1800">
                <a:solidFill>
                  <a:schemeClr val="dk1"/>
                </a:solidFill>
              </a:rPr>
              <a:t> vast amount of </a:t>
            </a:r>
            <a:r>
              <a:rPr b="1" lang="en-US" sz="1800">
                <a:solidFill>
                  <a:schemeClr val="dk1"/>
                </a:solidFill>
              </a:rPr>
              <a:t>valuable resources</a:t>
            </a:r>
            <a:r>
              <a:rPr lang="en-US" sz="1800">
                <a:solidFill>
                  <a:schemeClr val="dk1"/>
                </a:solidFill>
              </a:rPr>
              <a:t> getting wasted.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342200" y="1575225"/>
            <a:ext cx="11043600" cy="49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Used the CNN model to </a:t>
            </a:r>
            <a:r>
              <a:rPr b="1" lang="en-US" sz="1800"/>
              <a:t>predict the two classes i.e., fire and no-fire</a:t>
            </a:r>
            <a:r>
              <a:rPr lang="en-US" sz="1800"/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Based on the image input given to the prediction function of the model, the model uses the </a:t>
            </a:r>
            <a:r>
              <a:rPr b="1" lang="en-US" sz="1800"/>
              <a:t>sigmoid </a:t>
            </a:r>
            <a:r>
              <a:rPr lang="en-US" sz="1800"/>
              <a:t>function to calculate probability and assigns the given image as fire or no-fire.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model is</a:t>
            </a:r>
            <a:r>
              <a:rPr b="1" lang="en-US" sz="1800"/>
              <a:t> trained successfully</a:t>
            </a:r>
            <a:r>
              <a:rPr lang="en-US" sz="1800"/>
              <a:t> with test </a:t>
            </a:r>
            <a:r>
              <a:rPr b="1" lang="en-US" sz="1800"/>
              <a:t>accuracy of 82.81%</a:t>
            </a:r>
            <a:r>
              <a:rPr lang="en-US" sz="1800"/>
              <a:t> which is </a:t>
            </a:r>
            <a:r>
              <a:rPr b="1" lang="en-US" sz="1800"/>
              <a:t>fair</a:t>
            </a:r>
            <a:r>
              <a:rPr lang="en-US" sz="1800"/>
              <a:t> for this simple model.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The model is </a:t>
            </a:r>
            <a:r>
              <a:rPr b="1" lang="en-US" sz="1800"/>
              <a:t>generalised to all regions</a:t>
            </a:r>
            <a:r>
              <a:rPr lang="en-US" sz="1800"/>
              <a:t> of different forests as the dataset chosen was </a:t>
            </a:r>
            <a:r>
              <a:rPr b="1" lang="en-US" sz="1800"/>
              <a:t>diverse</a:t>
            </a:r>
            <a:r>
              <a:rPr lang="en-US" sz="1800"/>
              <a:t> with images from </a:t>
            </a:r>
            <a:r>
              <a:rPr lang="en-US" sz="1800"/>
              <a:t>around</a:t>
            </a:r>
            <a:r>
              <a:rPr lang="en-US" sz="1800"/>
              <a:t> the globe.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Once </a:t>
            </a:r>
            <a:r>
              <a:rPr b="1" lang="en-US" sz="1800"/>
              <a:t>deployed</a:t>
            </a:r>
            <a:r>
              <a:rPr lang="en-US" sz="1800"/>
              <a:t> the model can be used for </a:t>
            </a:r>
            <a:r>
              <a:rPr b="1" lang="en-US" sz="1800"/>
              <a:t>real-time </a:t>
            </a:r>
            <a:r>
              <a:rPr lang="en-US" sz="1800"/>
              <a:t>and </a:t>
            </a:r>
            <a:r>
              <a:rPr b="1" lang="en-US" sz="1800"/>
              <a:t>real-world application</a:t>
            </a:r>
            <a:r>
              <a:rPr lang="en-US" sz="1800"/>
              <a:t>.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Further it can be f</a:t>
            </a:r>
            <a:r>
              <a:rPr b="1" lang="en-US" sz="1800"/>
              <a:t>ully automated</a:t>
            </a:r>
            <a:r>
              <a:rPr lang="en-US" sz="1800"/>
              <a:t> with </a:t>
            </a:r>
            <a:r>
              <a:rPr b="1" lang="en-US" sz="1800"/>
              <a:t>satellite</a:t>
            </a:r>
            <a:r>
              <a:rPr lang="en-US" sz="1800"/>
              <a:t> connectivity and will profoundly help in </a:t>
            </a:r>
            <a:r>
              <a:rPr b="1" lang="en-US" sz="1800"/>
              <a:t>disaster management.</a:t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6925"/>
            <a:ext cx="6284225" cy="517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1475" y="1606925"/>
            <a:ext cx="5528800" cy="34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75" y="1635275"/>
            <a:ext cx="5747276" cy="3743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000" y="1635275"/>
            <a:ext cx="5930650" cy="37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/>
        </p:nvSpPr>
        <p:spPr>
          <a:xfrm>
            <a:off x="255104" y="1054412"/>
            <a:ext cx="61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07012"/>
            <a:ext cx="5486400" cy="43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00" y="1606999"/>
            <a:ext cx="5486400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