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28"/>
  </p:handoutMasterIdLst>
  <p:sldIdLst>
    <p:sldId id="256" r:id="rId3"/>
    <p:sldId id="258" r:id="rId4"/>
    <p:sldId id="260" r:id="rId5"/>
    <p:sldId id="324" r:id="rId6"/>
    <p:sldId id="325" r:id="rId7"/>
    <p:sldId id="329" r:id="rId8"/>
    <p:sldId id="330" r:id="rId9"/>
    <p:sldId id="331" r:id="rId10"/>
    <p:sldId id="332" r:id="rId11"/>
    <p:sldId id="326" r:id="rId12"/>
    <p:sldId id="327" r:id="rId13"/>
    <p:sldId id="328" r:id="rId14"/>
    <p:sldId id="333" r:id="rId15"/>
    <p:sldId id="338" r:id="rId16"/>
    <p:sldId id="339" r:id="rId17"/>
    <p:sldId id="334" r:id="rId18"/>
    <p:sldId id="335" r:id="rId19"/>
    <p:sldId id="336" r:id="rId20"/>
    <p:sldId id="337" r:id="rId21"/>
    <p:sldId id="340" r:id="rId22"/>
    <p:sldId id="341" r:id="rId23"/>
    <p:sldId id="342" r:id="rId24"/>
    <p:sldId id="343" r:id="rId25"/>
    <p:sldId id="344" r:id="rId26"/>
  </p:sldIdLst>
  <p:sldSz cx="12192000" cy="6858000"/>
  <p:notesSz cx="7103745" cy="10234295"/>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3182"/>
    <a:srgbClr val="98507E"/>
    <a:srgbClr val="C95C7B"/>
    <a:srgbClr val="A1537D"/>
    <a:srgbClr val="3B3838"/>
    <a:srgbClr val="283383"/>
    <a:srgbClr val="083F68"/>
    <a:srgbClr val="FFFFFF"/>
    <a:srgbClr val="B2B2B2"/>
    <a:srgbClr val="202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23" autoAdjust="0"/>
    <p:restoredTop sz="94660"/>
  </p:normalViewPr>
  <p:slideViewPr>
    <p:cSldViewPr snapToGrid="0" showGuides="1">
      <p:cViewPr varScale="1">
        <p:scale>
          <a:sx n="114" d="100"/>
          <a:sy n="114" d="100"/>
        </p:scale>
        <p:origin x="594" y="96"/>
      </p:cViewPr>
      <p:guideLst>
        <p:guide orient="horz" pos="2328"/>
        <p:guide pos="3840"/>
      </p:guideLst>
    </p:cSldViewPr>
  </p:slideViewPr>
  <p:notesTextViewPr>
    <p:cViewPr>
      <p:scale>
        <a:sx n="3" d="2"/>
        <a:sy n="3" d="2"/>
      </p:scale>
      <p:origin x="0" y="0"/>
    </p:cViewPr>
  </p:notesTextViewPr>
  <p:sorterViewPr>
    <p:cViewPr>
      <p:scale>
        <a:sx n="100" d="100"/>
        <a:sy n="100" d="100"/>
      </p:scale>
      <p:origin x="0" y="0"/>
    </p:cViewPr>
  </p:sorter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gs" Target="tags/tag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空白演示</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演讲人与职务</a:t>
            </a:r>
            <a:endParaRPr lang="zh-CN" altLang="en-US" dirty="0"/>
          </a:p>
        </p:txBody>
      </p:sp>
      <p:sp>
        <p:nvSpPr>
          <p:cNvPr id="8" name="矩形 7"/>
          <p:cNvSpPr/>
          <p:nvPr userDrawn="1"/>
        </p:nvSpPr>
        <p:spPr>
          <a:xfrm>
            <a:off x="0" y="0"/>
            <a:ext cx="12192000" cy="6858000"/>
          </a:xfrm>
          <a:prstGeom prst="rect">
            <a:avLst/>
          </a:prstGeom>
          <a:gradFill>
            <a:gsLst>
              <a:gs pos="0">
                <a:srgbClr val="98507E"/>
              </a:gs>
              <a:gs pos="100000">
                <a:srgbClr val="20318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p:cNvSpPr/>
          <p:nvPr userDrawn="1"/>
        </p:nvSpPr>
        <p:spPr>
          <a:xfrm>
            <a:off x="290311" y="352262"/>
            <a:ext cx="11617356" cy="6146460"/>
          </a:xfrm>
          <a:prstGeom prst="roundRect">
            <a:avLst>
              <a:gd name="adj" fmla="val 0"/>
            </a:avLst>
          </a:prstGeom>
          <a:solidFill>
            <a:schemeClr val="bg1"/>
          </a:solidFill>
          <a:ln>
            <a:noFill/>
          </a:ln>
          <a:effectLst>
            <a:outerShdw blurRad="50800" dist="152400" dir="13500000" algn="br" rotWithShape="0">
              <a:srgbClr val="98507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jpe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jpeg"/><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jpe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jpe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
          <p:cNvPicPr>
            <a:picLocks noChangeAspect="1"/>
          </p:cNvPicPr>
          <p:nvPr/>
        </p:nvPicPr>
        <p:blipFill>
          <a:blip r:embed="rId1" cstate="print"/>
          <a:stretch>
            <a:fillRect/>
          </a:stretch>
        </p:blipFill>
        <p:spPr>
          <a:xfrm>
            <a:off x="0" y="0"/>
            <a:ext cx="12192000" cy="6858000"/>
          </a:xfrm>
          <a:prstGeom prst="rect">
            <a:avLst/>
          </a:prstGeom>
        </p:spPr>
      </p:pic>
      <p:sp>
        <p:nvSpPr>
          <p:cNvPr id="14" name="椭圆 13"/>
          <p:cNvSpPr/>
          <p:nvPr/>
        </p:nvSpPr>
        <p:spPr>
          <a:xfrm>
            <a:off x="5814060" y="5391150"/>
            <a:ext cx="199390" cy="199390"/>
          </a:xfrm>
          <a:prstGeom prst="ellipse">
            <a:avLst/>
          </a:prstGeom>
          <a:solidFill>
            <a:srgbClr val="C95C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38579" y="1840736"/>
            <a:ext cx="5683250" cy="829945"/>
          </a:xfrm>
          <a:prstGeom prst="rect">
            <a:avLst/>
          </a:prstGeom>
          <a:noFill/>
        </p:spPr>
        <p:txBody>
          <a:bodyPr wrap="square" rtlCol="0">
            <a:spAutoFit/>
          </a:bodyPr>
          <a:lstStyle/>
          <a:p>
            <a:r>
              <a:rPr lang="en-US" altLang="zh-CN" sz="4800" b="1" dirty="0">
                <a:solidFill>
                  <a:schemeClr val="bg2">
                    <a:lumMod val="50000"/>
                  </a:schemeClr>
                </a:solidFill>
                <a:latin typeface="微软雅黑" panose="020B0503020204020204" charset="-122"/>
                <a:ea typeface="微软雅黑" panose="020B0503020204020204" charset="-122"/>
                <a:cs typeface="+mn-ea"/>
                <a:sym typeface="+mn-lt"/>
              </a:rPr>
              <a:t>Linux</a:t>
            </a:r>
            <a:r>
              <a:rPr lang="zh-CN" altLang="en-US" sz="4800" b="1" dirty="0">
                <a:solidFill>
                  <a:schemeClr val="bg2">
                    <a:lumMod val="50000"/>
                  </a:schemeClr>
                </a:solidFill>
                <a:latin typeface="微软雅黑" panose="020B0503020204020204" charset="-122"/>
                <a:ea typeface="微软雅黑" panose="020B0503020204020204" charset="-122"/>
                <a:cs typeface="+mn-ea"/>
                <a:sym typeface="+mn-lt"/>
              </a:rPr>
              <a:t>操作系统介绍</a:t>
            </a:r>
            <a:endParaRPr lang="zh-CN" altLang="en-US" sz="4800" b="1" dirty="0">
              <a:solidFill>
                <a:schemeClr val="bg2">
                  <a:lumMod val="25000"/>
                </a:schemeClr>
              </a:solidFill>
              <a:latin typeface="微软雅黑" panose="020B0503020204020204" charset="-122"/>
              <a:ea typeface="微软雅黑" panose="020B0503020204020204" charset="-122"/>
              <a:cs typeface="思源黑体 Heavy" panose="020B0A00000000000000" charset="-122"/>
            </a:endParaRPr>
          </a:p>
        </p:txBody>
      </p:sp>
      <p:pic>
        <p:nvPicPr>
          <p:cNvPr id="10" name="图片 9" descr="未标题-2"/>
          <p:cNvPicPr>
            <a:picLocks noChangeAspect="1"/>
          </p:cNvPicPr>
          <p:nvPr/>
        </p:nvPicPr>
        <p:blipFill>
          <a:blip r:embed="rId2" cstate="print"/>
          <a:stretch>
            <a:fillRect/>
          </a:stretch>
        </p:blipFill>
        <p:spPr>
          <a:xfrm>
            <a:off x="38100" y="215900"/>
            <a:ext cx="3802380" cy="1165860"/>
          </a:xfrm>
          <a:prstGeom prst="rect">
            <a:avLst/>
          </a:prstGeom>
        </p:spPr>
      </p:pic>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6589" y="4021736"/>
            <a:ext cx="3978345" cy="17902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43308" y="1322962"/>
            <a:ext cx="10124692" cy="4748228"/>
          </a:xfrm>
        </p:spPr>
        <p:txBody>
          <a:bodyPr/>
          <a:lstStyle/>
          <a:p>
            <a:r>
              <a:rPr lang="en-US" altLang="zh-CN" dirty="0"/>
              <a:t>      </a:t>
            </a:r>
            <a:endParaRPr lang="zh-CN" altLang="en-US" dirty="0"/>
          </a:p>
        </p:txBody>
      </p:sp>
      <p:sp>
        <p:nvSpPr>
          <p:cNvPr id="4" name="副标题 3"/>
          <p:cNvSpPr>
            <a:spLocks noGrp="1"/>
          </p:cNvSpPr>
          <p:nvPr>
            <p:ph type="subTitle" idx="1"/>
          </p:nvPr>
        </p:nvSpPr>
        <p:spPr/>
        <p:txBody>
          <a:bodyPr/>
          <a:lstStyle/>
          <a:p>
            <a:r>
              <a:rPr lang="en-US" altLang="zh-CN"/>
              <a:t> </a:t>
            </a:r>
            <a:endParaRPr lang="en-US" altLang="zh-CN"/>
          </a:p>
        </p:txBody>
      </p:sp>
      <p:sp>
        <p:nvSpPr>
          <p:cNvPr id="9" name="文本框 8"/>
          <p:cNvSpPr txBox="1"/>
          <p:nvPr/>
        </p:nvSpPr>
        <p:spPr>
          <a:xfrm>
            <a:off x="961080" y="636294"/>
            <a:ext cx="3983060" cy="400110"/>
          </a:xfrm>
          <a:prstGeom prst="rect">
            <a:avLst/>
          </a:prstGeom>
          <a:noFill/>
        </p:spPr>
        <p:txBody>
          <a:bodyPr wrap="square" rtlCol="0">
            <a:spAutoFit/>
          </a:bodyPr>
          <a:lstStyle/>
          <a:p>
            <a:r>
              <a:rPr lang="en-US" altLang="zh-CN" sz="2000" b="1" dirty="0">
                <a:solidFill>
                  <a:schemeClr val="bg2">
                    <a:lumMod val="25000"/>
                  </a:schemeClr>
                </a:solidFill>
                <a:latin typeface="微软雅黑" panose="020B0503020204020204" charset="-122"/>
                <a:ea typeface="微软雅黑" panose="020B0503020204020204" charset="-122"/>
              </a:rPr>
              <a:t>Linux</a:t>
            </a:r>
            <a:r>
              <a:rPr lang="zh-CN" altLang="en-US" sz="2000" b="1" dirty="0">
                <a:solidFill>
                  <a:schemeClr val="bg2">
                    <a:lumMod val="25000"/>
                  </a:schemeClr>
                </a:solidFill>
                <a:latin typeface="微软雅黑" panose="020B0503020204020204" charset="-122"/>
                <a:ea typeface="微软雅黑" panose="020B0503020204020204" charset="-122"/>
              </a:rPr>
              <a:t>系统介绍</a:t>
            </a:r>
            <a:r>
              <a:rPr lang="en-US" altLang="zh-CN" sz="2000" b="1" dirty="0">
                <a:solidFill>
                  <a:schemeClr val="bg2">
                    <a:lumMod val="25000"/>
                  </a:schemeClr>
                </a:solidFill>
                <a:latin typeface="微软雅黑" panose="020B0503020204020204" charset="-122"/>
                <a:ea typeface="微软雅黑" panose="020B0503020204020204" charset="-122"/>
              </a:rPr>
              <a:t>-shell</a:t>
            </a:r>
            <a:endParaRPr lang="zh-CN" altLang="en-US" sz="2000" b="1" dirty="0">
              <a:solidFill>
                <a:schemeClr val="bg2">
                  <a:lumMod val="25000"/>
                </a:schemeClr>
              </a:solidFill>
              <a:latin typeface="微软雅黑" panose="020B0503020204020204" charset="-122"/>
              <a:ea typeface="微软雅黑" panose="020B0503020204020204" charset="-122"/>
            </a:endParaRPr>
          </a:p>
        </p:txBody>
      </p:sp>
      <p:pic>
        <p:nvPicPr>
          <p:cNvPr id="15" name="图片 14"/>
          <p:cNvPicPr>
            <a:picLocks noChangeAspect="1"/>
          </p:cNvPicPr>
          <p:nvPr/>
        </p:nvPicPr>
        <p:blipFill>
          <a:blip r:embed="rId1" cstate="print"/>
          <a:stretch>
            <a:fillRect/>
          </a:stretch>
        </p:blipFill>
        <p:spPr>
          <a:xfrm>
            <a:off x="10668000" y="576302"/>
            <a:ext cx="881847" cy="881847"/>
          </a:xfrm>
          <a:prstGeom prst="rect">
            <a:avLst/>
          </a:prstGeom>
        </p:spPr>
      </p:pic>
      <p:sp>
        <p:nvSpPr>
          <p:cNvPr id="21" name="文本框 20"/>
          <p:cNvSpPr txBox="1"/>
          <p:nvPr/>
        </p:nvSpPr>
        <p:spPr>
          <a:xfrm>
            <a:off x="543308" y="602474"/>
            <a:ext cx="574122" cy="460375"/>
          </a:xfrm>
          <a:prstGeom prst="rect">
            <a:avLst/>
          </a:prstGeom>
          <a:noFill/>
        </p:spPr>
        <p:txBody>
          <a:bodyPr wrap="square" rtlCol="0">
            <a:spAutoFit/>
          </a:bodyPr>
          <a:lstStyle/>
          <a:p>
            <a:r>
              <a:rPr lang="en-US" altLang="zh-CN" sz="2400" b="1" dirty="0">
                <a:solidFill>
                  <a:srgbClr val="98507E"/>
                </a:solidFill>
                <a:latin typeface="方正综艺简体" panose="03000509000000000000" pitchFamily="65" charset="-122"/>
                <a:ea typeface="方正综艺简体" panose="03000509000000000000" pitchFamily="65" charset="-122"/>
              </a:rPr>
              <a:t>01</a:t>
            </a:r>
            <a:endParaRPr lang="zh-CN" altLang="en-US" sz="2400" b="1" dirty="0">
              <a:solidFill>
                <a:srgbClr val="98507E"/>
              </a:solidFill>
              <a:latin typeface="方正综艺简体" panose="03000509000000000000" pitchFamily="65" charset="-122"/>
              <a:ea typeface="方正综艺简体" panose="03000509000000000000" pitchFamily="65" charset="-122"/>
            </a:endParaRPr>
          </a:p>
        </p:txBody>
      </p:sp>
      <p:cxnSp>
        <p:nvCxnSpPr>
          <p:cNvPr id="5" name="直接连接符 4"/>
          <p:cNvCxnSpPr/>
          <p:nvPr/>
        </p:nvCxnSpPr>
        <p:spPr>
          <a:xfrm>
            <a:off x="642153" y="1072554"/>
            <a:ext cx="10102047" cy="0"/>
          </a:xfrm>
          <a:prstGeom prst="line">
            <a:avLst/>
          </a:prstGeom>
          <a:ln>
            <a:gradFill>
              <a:gsLst>
                <a:gs pos="0">
                  <a:srgbClr val="98507E"/>
                </a:gs>
                <a:gs pos="100000">
                  <a:srgbClr val="203182"/>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矩形: 圆角 5"/>
          <p:cNvSpPr/>
          <p:nvPr/>
        </p:nvSpPr>
        <p:spPr>
          <a:xfrm>
            <a:off x="642153" y="1017225"/>
            <a:ext cx="2091522" cy="118829"/>
          </a:xfrm>
          <a:prstGeom prst="roundRect">
            <a:avLst/>
          </a:prstGeom>
          <a:gradFill>
            <a:gsLst>
              <a:gs pos="0">
                <a:srgbClr val="203182"/>
              </a:gs>
              <a:gs pos="100000">
                <a:srgbClr val="98507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42153" y="1284030"/>
            <a:ext cx="10124692" cy="3778022"/>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t>shell</a:t>
            </a:r>
            <a:r>
              <a:rPr lang="zh-CN" altLang="zh-CN" dirty="0"/>
              <a:t>是系统的用户界面，提供了用户与内核进行交互操作的一种接口。它接收用户输入的命令并把它送入内核去执行，是一个命令解释器。另外，</a:t>
            </a:r>
            <a:r>
              <a:rPr lang="en-US" altLang="zh-CN" dirty="0"/>
              <a:t>shell</a:t>
            </a:r>
            <a:r>
              <a:rPr lang="zh-CN" altLang="zh-CN" dirty="0"/>
              <a:t>编程语言具有普通编程语言的很多特点，用这种编程语言编写的</a:t>
            </a:r>
            <a:r>
              <a:rPr lang="en-US" altLang="zh-CN" dirty="0"/>
              <a:t>shell</a:t>
            </a:r>
            <a:r>
              <a:rPr lang="zh-CN" altLang="zh-CN" dirty="0"/>
              <a:t>程序与其他应用程序具有同样的效果。</a:t>
            </a:r>
            <a:endParaRPr lang="zh-CN" altLang="zh-CN" dirty="0"/>
          </a:p>
          <a:p>
            <a:pPr marL="285750" indent="-285750">
              <a:lnSpc>
                <a:spcPct val="150000"/>
              </a:lnSpc>
              <a:buFont typeface="Arial" panose="020B0604020202020204" pitchFamily="34" charset="0"/>
              <a:buChar char="•"/>
            </a:pPr>
            <a:r>
              <a:rPr lang="zh-CN" altLang="zh-CN" dirty="0"/>
              <a:t>目前主要有下列版本的</a:t>
            </a:r>
            <a:r>
              <a:rPr lang="en-US" altLang="zh-CN" dirty="0"/>
              <a:t>shell</a:t>
            </a:r>
            <a:r>
              <a:rPr lang="zh-CN" altLang="zh-CN" dirty="0"/>
              <a:t>：</a:t>
            </a:r>
            <a:endParaRPr lang="zh-CN" altLang="zh-CN" dirty="0"/>
          </a:p>
          <a:p>
            <a:pPr>
              <a:lnSpc>
                <a:spcPct val="150000"/>
              </a:lnSpc>
            </a:pPr>
            <a:r>
              <a:rPr lang="en-US" altLang="zh-CN" dirty="0"/>
              <a:t>1</a:t>
            </a:r>
            <a:r>
              <a:rPr lang="zh-CN" altLang="zh-CN" dirty="0"/>
              <a:t>．</a:t>
            </a:r>
            <a:r>
              <a:rPr lang="en-US" altLang="zh-CN" dirty="0"/>
              <a:t>Bourne Shell</a:t>
            </a:r>
            <a:r>
              <a:rPr lang="zh-CN" altLang="zh-CN" dirty="0"/>
              <a:t>：是贝尔实验室开发的。</a:t>
            </a:r>
            <a:r>
              <a:rPr lang="en-US" altLang="zh-CN" dirty="0"/>
              <a:t>#!/bin/sh</a:t>
            </a:r>
            <a:endParaRPr lang="zh-CN" altLang="zh-CN" dirty="0"/>
          </a:p>
          <a:p>
            <a:pPr>
              <a:lnSpc>
                <a:spcPct val="150000"/>
              </a:lnSpc>
            </a:pPr>
            <a:r>
              <a:rPr lang="en-US" altLang="zh-CN" dirty="0"/>
              <a:t>2</a:t>
            </a:r>
            <a:r>
              <a:rPr lang="zh-CN" altLang="zh-CN" dirty="0"/>
              <a:t>．</a:t>
            </a:r>
            <a:r>
              <a:rPr lang="en-US" altLang="zh-CN" dirty="0"/>
              <a:t>BASH</a:t>
            </a:r>
            <a:r>
              <a:rPr lang="zh-CN" altLang="zh-CN" dirty="0"/>
              <a:t>：是</a:t>
            </a:r>
            <a:r>
              <a:rPr lang="en-US" altLang="zh-CN" dirty="0"/>
              <a:t>GNU</a:t>
            </a:r>
            <a:r>
              <a:rPr lang="zh-CN" altLang="zh-CN" dirty="0"/>
              <a:t>的</a:t>
            </a:r>
            <a:r>
              <a:rPr lang="en-US" altLang="zh-CN" dirty="0"/>
              <a:t>Bourne Again Shell</a:t>
            </a:r>
            <a:r>
              <a:rPr lang="zh-CN" altLang="zh-CN" dirty="0"/>
              <a:t>，是</a:t>
            </a:r>
            <a:r>
              <a:rPr lang="en-US" altLang="zh-CN" dirty="0"/>
              <a:t>GNU</a:t>
            </a:r>
            <a:r>
              <a:rPr lang="zh-CN" altLang="zh-CN" dirty="0"/>
              <a:t>操作系统上默认的</a:t>
            </a:r>
            <a:r>
              <a:rPr lang="en-US" altLang="zh-CN" dirty="0"/>
              <a:t>shell,</a:t>
            </a:r>
            <a:r>
              <a:rPr lang="zh-CN" altLang="zh-CN" dirty="0"/>
              <a:t>大部分</a:t>
            </a:r>
            <a:r>
              <a:rPr lang="en-US" altLang="zh-CN" dirty="0"/>
              <a:t>linux</a:t>
            </a:r>
            <a:r>
              <a:rPr lang="zh-CN" altLang="zh-CN" dirty="0"/>
              <a:t>的发行套件使用的都是这种</a:t>
            </a:r>
            <a:r>
              <a:rPr lang="en-US" altLang="zh-CN" dirty="0"/>
              <a:t>shell</a:t>
            </a:r>
            <a:r>
              <a:rPr lang="zh-CN" altLang="zh-CN" dirty="0"/>
              <a:t>。</a:t>
            </a:r>
            <a:r>
              <a:rPr lang="en-US" altLang="zh-CN" dirty="0"/>
              <a:t>#!/bin/bash</a:t>
            </a:r>
            <a:endParaRPr lang="zh-CN" altLang="zh-CN" dirty="0"/>
          </a:p>
          <a:p>
            <a:pPr>
              <a:lnSpc>
                <a:spcPct val="150000"/>
              </a:lnSpc>
            </a:pPr>
            <a:r>
              <a:rPr lang="en-US" altLang="zh-CN" dirty="0"/>
              <a:t>3</a:t>
            </a:r>
            <a:r>
              <a:rPr lang="zh-CN" altLang="zh-CN" dirty="0"/>
              <a:t>．</a:t>
            </a:r>
            <a:r>
              <a:rPr lang="en-US" altLang="zh-CN" dirty="0"/>
              <a:t>Korn Shell</a:t>
            </a:r>
            <a:r>
              <a:rPr lang="zh-CN" altLang="zh-CN" dirty="0"/>
              <a:t>：是对</a:t>
            </a:r>
            <a:r>
              <a:rPr lang="en-US" altLang="zh-CN" dirty="0"/>
              <a:t>Bourne </a:t>
            </a:r>
            <a:r>
              <a:rPr lang="en-US" altLang="zh-CN" dirty="0" err="1"/>
              <a:t>SHell</a:t>
            </a:r>
            <a:r>
              <a:rPr lang="zh-CN" altLang="zh-CN" dirty="0"/>
              <a:t>的发展，在大部分内容上与</a:t>
            </a:r>
            <a:r>
              <a:rPr lang="en-US" altLang="zh-CN" dirty="0"/>
              <a:t>Bourne Shell</a:t>
            </a:r>
            <a:r>
              <a:rPr lang="zh-CN" altLang="zh-CN" dirty="0"/>
              <a:t>兼容。</a:t>
            </a:r>
            <a:endParaRPr lang="zh-CN" altLang="zh-CN" dirty="0"/>
          </a:p>
          <a:p>
            <a:pPr>
              <a:lnSpc>
                <a:spcPct val="150000"/>
              </a:lnSpc>
            </a:pPr>
            <a:r>
              <a:rPr lang="en-US" altLang="zh-CN" dirty="0"/>
              <a:t>4</a:t>
            </a:r>
            <a:r>
              <a:rPr lang="zh-CN" altLang="zh-CN" dirty="0"/>
              <a:t>．</a:t>
            </a:r>
            <a:r>
              <a:rPr lang="en-US" altLang="zh-CN" dirty="0"/>
              <a:t>C Shell</a:t>
            </a:r>
            <a:r>
              <a:rPr lang="zh-CN" altLang="zh-CN" dirty="0"/>
              <a:t>：是</a:t>
            </a:r>
            <a:r>
              <a:rPr lang="en-US" altLang="zh-CN" dirty="0"/>
              <a:t>SUN</a:t>
            </a:r>
            <a:r>
              <a:rPr lang="zh-CN" altLang="zh-CN" dirty="0"/>
              <a:t>公司</a:t>
            </a:r>
            <a:r>
              <a:rPr lang="en-US" altLang="zh-CN" dirty="0"/>
              <a:t>Shell</a:t>
            </a:r>
            <a:r>
              <a:rPr lang="zh-CN" altLang="zh-CN" dirty="0"/>
              <a:t>的</a:t>
            </a:r>
            <a:r>
              <a:rPr lang="en-US" altLang="zh-CN" dirty="0"/>
              <a:t>BSD</a:t>
            </a:r>
            <a:r>
              <a:rPr lang="zh-CN" altLang="zh-CN" dirty="0"/>
              <a:t>版本。</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43308" y="1322962"/>
            <a:ext cx="10124692" cy="4748228"/>
          </a:xfrm>
        </p:spPr>
        <p:txBody>
          <a:bodyPr/>
          <a:lstStyle/>
          <a:p>
            <a:r>
              <a:rPr lang="en-US" altLang="zh-CN" dirty="0"/>
              <a:t>      </a:t>
            </a:r>
            <a:endParaRPr lang="zh-CN" altLang="en-US" dirty="0"/>
          </a:p>
        </p:txBody>
      </p:sp>
      <p:sp>
        <p:nvSpPr>
          <p:cNvPr id="4" name="副标题 3"/>
          <p:cNvSpPr>
            <a:spLocks noGrp="1"/>
          </p:cNvSpPr>
          <p:nvPr>
            <p:ph type="subTitle" idx="1"/>
          </p:nvPr>
        </p:nvSpPr>
        <p:spPr/>
        <p:txBody>
          <a:bodyPr/>
          <a:lstStyle/>
          <a:p>
            <a:r>
              <a:rPr lang="en-US" altLang="zh-CN"/>
              <a:t> </a:t>
            </a:r>
            <a:endParaRPr lang="en-US" altLang="zh-CN"/>
          </a:p>
        </p:txBody>
      </p:sp>
      <p:sp>
        <p:nvSpPr>
          <p:cNvPr id="9" name="文本框 8"/>
          <p:cNvSpPr txBox="1"/>
          <p:nvPr/>
        </p:nvSpPr>
        <p:spPr>
          <a:xfrm>
            <a:off x="961080" y="636294"/>
            <a:ext cx="3983060" cy="400110"/>
          </a:xfrm>
          <a:prstGeom prst="rect">
            <a:avLst/>
          </a:prstGeom>
          <a:noFill/>
        </p:spPr>
        <p:txBody>
          <a:bodyPr wrap="square" rtlCol="0">
            <a:spAutoFit/>
          </a:bodyPr>
          <a:lstStyle/>
          <a:p>
            <a:r>
              <a:rPr lang="en-US" altLang="zh-CN" sz="2000" b="1" dirty="0">
                <a:solidFill>
                  <a:schemeClr val="bg2">
                    <a:lumMod val="25000"/>
                  </a:schemeClr>
                </a:solidFill>
                <a:latin typeface="微软雅黑" panose="020B0503020204020204" charset="-122"/>
                <a:ea typeface="微软雅黑" panose="020B0503020204020204" charset="-122"/>
              </a:rPr>
              <a:t>Linux</a:t>
            </a:r>
            <a:r>
              <a:rPr lang="zh-CN" altLang="en-US" sz="2000" b="1" dirty="0">
                <a:solidFill>
                  <a:schemeClr val="bg2">
                    <a:lumMod val="25000"/>
                  </a:schemeClr>
                </a:solidFill>
                <a:latin typeface="微软雅黑" panose="020B0503020204020204" charset="-122"/>
                <a:ea typeface="微软雅黑" panose="020B0503020204020204" charset="-122"/>
              </a:rPr>
              <a:t>系统介绍</a:t>
            </a:r>
            <a:r>
              <a:rPr lang="en-US" altLang="zh-CN" sz="2000" b="1" dirty="0">
                <a:solidFill>
                  <a:schemeClr val="bg2">
                    <a:lumMod val="25000"/>
                  </a:schemeClr>
                </a:solidFill>
                <a:latin typeface="微软雅黑" panose="020B0503020204020204" charset="-122"/>
                <a:ea typeface="微软雅黑" panose="020B0503020204020204" charset="-122"/>
              </a:rPr>
              <a:t>-</a:t>
            </a:r>
            <a:r>
              <a:rPr lang="zh-CN" altLang="en-US" sz="2000" b="1" dirty="0">
                <a:solidFill>
                  <a:schemeClr val="bg2">
                    <a:lumMod val="25000"/>
                  </a:schemeClr>
                </a:solidFill>
                <a:latin typeface="微软雅黑" panose="020B0503020204020204" charset="-122"/>
                <a:ea typeface="微软雅黑" panose="020B0503020204020204" charset="-122"/>
              </a:rPr>
              <a:t>文件类型</a:t>
            </a:r>
            <a:endParaRPr lang="zh-CN" altLang="en-US" sz="2000" b="1" dirty="0">
              <a:solidFill>
                <a:schemeClr val="bg2">
                  <a:lumMod val="25000"/>
                </a:schemeClr>
              </a:solidFill>
              <a:latin typeface="微软雅黑" panose="020B0503020204020204" charset="-122"/>
              <a:ea typeface="微软雅黑" panose="020B0503020204020204" charset="-122"/>
            </a:endParaRPr>
          </a:p>
        </p:txBody>
      </p:sp>
      <p:pic>
        <p:nvPicPr>
          <p:cNvPr id="15" name="图片 14"/>
          <p:cNvPicPr>
            <a:picLocks noChangeAspect="1"/>
          </p:cNvPicPr>
          <p:nvPr/>
        </p:nvPicPr>
        <p:blipFill>
          <a:blip r:embed="rId1" cstate="print"/>
          <a:stretch>
            <a:fillRect/>
          </a:stretch>
        </p:blipFill>
        <p:spPr>
          <a:xfrm>
            <a:off x="10668000" y="576302"/>
            <a:ext cx="881847" cy="881847"/>
          </a:xfrm>
          <a:prstGeom prst="rect">
            <a:avLst/>
          </a:prstGeom>
        </p:spPr>
      </p:pic>
      <p:sp>
        <p:nvSpPr>
          <p:cNvPr id="21" name="文本框 20"/>
          <p:cNvSpPr txBox="1"/>
          <p:nvPr/>
        </p:nvSpPr>
        <p:spPr>
          <a:xfrm>
            <a:off x="543308" y="602474"/>
            <a:ext cx="574122" cy="460375"/>
          </a:xfrm>
          <a:prstGeom prst="rect">
            <a:avLst/>
          </a:prstGeom>
          <a:noFill/>
        </p:spPr>
        <p:txBody>
          <a:bodyPr wrap="square" rtlCol="0">
            <a:spAutoFit/>
          </a:bodyPr>
          <a:lstStyle/>
          <a:p>
            <a:r>
              <a:rPr lang="en-US" altLang="zh-CN" sz="2400" b="1" dirty="0">
                <a:solidFill>
                  <a:srgbClr val="98507E"/>
                </a:solidFill>
                <a:latin typeface="方正综艺简体" panose="03000509000000000000" pitchFamily="65" charset="-122"/>
                <a:ea typeface="方正综艺简体" panose="03000509000000000000" pitchFamily="65" charset="-122"/>
              </a:rPr>
              <a:t>01</a:t>
            </a:r>
            <a:endParaRPr lang="zh-CN" altLang="en-US" sz="2400" b="1" dirty="0">
              <a:solidFill>
                <a:srgbClr val="98507E"/>
              </a:solidFill>
              <a:latin typeface="方正综艺简体" panose="03000509000000000000" pitchFamily="65" charset="-122"/>
              <a:ea typeface="方正综艺简体" panose="03000509000000000000" pitchFamily="65" charset="-122"/>
            </a:endParaRPr>
          </a:p>
        </p:txBody>
      </p:sp>
      <p:cxnSp>
        <p:nvCxnSpPr>
          <p:cNvPr id="5" name="直接连接符 4"/>
          <p:cNvCxnSpPr/>
          <p:nvPr/>
        </p:nvCxnSpPr>
        <p:spPr>
          <a:xfrm>
            <a:off x="642153" y="1072554"/>
            <a:ext cx="10102047" cy="0"/>
          </a:xfrm>
          <a:prstGeom prst="line">
            <a:avLst/>
          </a:prstGeom>
          <a:ln>
            <a:gradFill>
              <a:gsLst>
                <a:gs pos="0">
                  <a:srgbClr val="98507E"/>
                </a:gs>
                <a:gs pos="100000">
                  <a:srgbClr val="203182"/>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矩形: 圆角 5"/>
          <p:cNvSpPr/>
          <p:nvPr/>
        </p:nvSpPr>
        <p:spPr>
          <a:xfrm>
            <a:off x="642153" y="1017225"/>
            <a:ext cx="2091522" cy="118829"/>
          </a:xfrm>
          <a:prstGeom prst="roundRect">
            <a:avLst/>
          </a:prstGeom>
          <a:gradFill>
            <a:gsLst>
              <a:gs pos="0">
                <a:srgbClr val="203182"/>
              </a:gs>
              <a:gs pos="100000">
                <a:srgbClr val="98507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42153" y="1249757"/>
            <a:ext cx="10124692" cy="452310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zh-CN" dirty="0"/>
              <a:t>文件系统是文件存放在磁盘等存储设备上的组织方法。</a:t>
            </a:r>
            <a:r>
              <a:rPr lang="en-US" altLang="zh-CN" dirty="0"/>
              <a:t>Linux</a:t>
            </a:r>
            <a:r>
              <a:rPr lang="zh-CN" altLang="zh-CN" dirty="0"/>
              <a:t>系统能支持多种目前流行的文件系统，如</a:t>
            </a:r>
            <a:r>
              <a:rPr lang="en-US" altLang="zh-CN" dirty="0"/>
              <a:t>EXT2</a:t>
            </a:r>
            <a:r>
              <a:rPr lang="zh-CN" altLang="zh-CN" dirty="0"/>
              <a:t>、</a:t>
            </a:r>
            <a:r>
              <a:rPr lang="en-US" altLang="zh-CN" dirty="0"/>
              <a:t> EXT3</a:t>
            </a:r>
            <a:r>
              <a:rPr lang="zh-CN" altLang="zh-CN" dirty="0"/>
              <a:t>、</a:t>
            </a:r>
            <a:r>
              <a:rPr lang="en-US" altLang="zh-CN" dirty="0"/>
              <a:t> FAT</a:t>
            </a:r>
            <a:r>
              <a:rPr lang="zh-CN" altLang="zh-CN" dirty="0"/>
              <a:t>、</a:t>
            </a:r>
            <a:r>
              <a:rPr lang="en-US" altLang="zh-CN" dirty="0"/>
              <a:t> FAT32</a:t>
            </a:r>
            <a:r>
              <a:rPr lang="zh-CN" altLang="zh-CN" dirty="0"/>
              <a:t>、</a:t>
            </a:r>
            <a:r>
              <a:rPr lang="en-US" altLang="zh-CN" dirty="0"/>
              <a:t> VFAT</a:t>
            </a:r>
            <a:r>
              <a:rPr lang="zh-CN" altLang="zh-CN" dirty="0"/>
              <a:t>和</a:t>
            </a:r>
            <a:r>
              <a:rPr lang="en-US" altLang="zh-CN" dirty="0"/>
              <a:t>ISO9660</a:t>
            </a:r>
            <a:r>
              <a:rPr lang="zh-CN" altLang="zh-CN" dirty="0"/>
              <a:t>。</a:t>
            </a:r>
            <a:endParaRPr lang="en-US" altLang="zh-CN" dirty="0"/>
          </a:p>
          <a:p>
            <a:pPr marL="285750" indent="-285750">
              <a:lnSpc>
                <a:spcPct val="150000"/>
              </a:lnSpc>
              <a:buFont typeface="Arial" panose="020B0604020202020204" pitchFamily="34" charset="0"/>
              <a:buChar char="•"/>
            </a:pPr>
            <a:r>
              <a:rPr lang="en-US" altLang="zh-CN" dirty="0"/>
              <a:t>Linux</a:t>
            </a:r>
            <a:r>
              <a:rPr lang="zh-CN" altLang="zh-CN" dirty="0"/>
              <a:t>下面的文件类型主要有：</a:t>
            </a:r>
            <a:endParaRPr lang="zh-CN" altLang="zh-CN" dirty="0"/>
          </a:p>
          <a:p>
            <a:pPr>
              <a:lnSpc>
                <a:spcPct val="150000"/>
              </a:lnSpc>
            </a:pPr>
            <a:r>
              <a:rPr lang="en-US" altLang="zh-CN" dirty="0"/>
              <a:t>1) </a:t>
            </a:r>
            <a:r>
              <a:rPr lang="zh-CN" altLang="zh-CN" dirty="0"/>
              <a:t>普通文件：</a:t>
            </a:r>
            <a:r>
              <a:rPr lang="en-US" altLang="zh-CN" u="sng" dirty="0"/>
              <a:t>C</a:t>
            </a:r>
            <a:r>
              <a:rPr lang="zh-CN" altLang="zh-CN" u="sng" dirty="0"/>
              <a:t>语言</a:t>
            </a:r>
            <a:r>
              <a:rPr lang="zh-CN" altLang="zh-CN" dirty="0"/>
              <a:t>元代码、</a:t>
            </a:r>
            <a:r>
              <a:rPr lang="en-US" altLang="zh-CN" dirty="0"/>
              <a:t>SHELL</a:t>
            </a:r>
            <a:r>
              <a:rPr lang="zh-CN" altLang="zh-CN" dirty="0"/>
              <a:t>脚本、二进制的可执行文件等。分为纯文本和二进制。</a:t>
            </a:r>
            <a:endParaRPr lang="zh-CN" altLang="zh-CN" dirty="0"/>
          </a:p>
          <a:p>
            <a:pPr>
              <a:lnSpc>
                <a:spcPct val="150000"/>
              </a:lnSpc>
            </a:pPr>
            <a:r>
              <a:rPr lang="en-US" altLang="zh-CN" dirty="0"/>
              <a:t>2) </a:t>
            </a:r>
            <a:r>
              <a:rPr lang="zh-CN" altLang="zh-CN" dirty="0"/>
              <a:t>目录文件：目录，存储文件的唯一地方。</a:t>
            </a:r>
            <a:endParaRPr lang="zh-CN" altLang="zh-CN" dirty="0"/>
          </a:p>
          <a:p>
            <a:pPr>
              <a:lnSpc>
                <a:spcPct val="150000"/>
              </a:lnSpc>
            </a:pPr>
            <a:r>
              <a:rPr lang="en-US" altLang="zh-CN" dirty="0"/>
              <a:t>3) </a:t>
            </a:r>
            <a:r>
              <a:rPr lang="zh-CN" altLang="zh-CN" dirty="0"/>
              <a:t>链接文件：指向同一个文件或目录的的文件。</a:t>
            </a:r>
            <a:endParaRPr lang="zh-CN" altLang="zh-CN" dirty="0"/>
          </a:p>
          <a:p>
            <a:pPr>
              <a:lnSpc>
                <a:spcPct val="150000"/>
              </a:lnSpc>
            </a:pPr>
            <a:r>
              <a:rPr lang="en-US" altLang="zh-CN" dirty="0"/>
              <a:t>4) </a:t>
            </a:r>
            <a:r>
              <a:rPr lang="zh-CN" altLang="zh-CN" dirty="0"/>
              <a:t>设备文件：与系统外设相关的，通常在</a:t>
            </a:r>
            <a:r>
              <a:rPr lang="en-US" altLang="zh-CN" dirty="0"/>
              <a:t>/dev</a:t>
            </a:r>
            <a:r>
              <a:rPr lang="zh-CN" altLang="zh-CN" dirty="0"/>
              <a:t>下面。分为块设备和字符设备。</a:t>
            </a:r>
            <a:endParaRPr lang="zh-CN" altLang="zh-CN" dirty="0"/>
          </a:p>
          <a:p>
            <a:pPr>
              <a:lnSpc>
                <a:spcPct val="150000"/>
              </a:lnSpc>
            </a:pPr>
            <a:r>
              <a:rPr lang="en-US" altLang="zh-CN" dirty="0"/>
              <a:t>5</a:t>
            </a:r>
            <a:r>
              <a:rPr lang="zh-CN" altLang="zh-CN" dirty="0"/>
              <a:t>）管道</a:t>
            </a:r>
            <a:r>
              <a:rPr lang="en-US" altLang="zh-CN" dirty="0"/>
              <a:t>(FIFO)</a:t>
            </a:r>
            <a:r>
              <a:rPr lang="zh-CN" altLang="zh-CN" dirty="0"/>
              <a:t>文件</a:t>
            </a:r>
            <a:r>
              <a:rPr lang="en-US" altLang="zh-CN" dirty="0"/>
              <a:t> :  </a:t>
            </a:r>
            <a:r>
              <a:rPr lang="zh-CN" altLang="zh-CN" dirty="0"/>
              <a:t>提供进程间通信的一种方式</a:t>
            </a:r>
            <a:endParaRPr lang="zh-CN" altLang="zh-CN" dirty="0"/>
          </a:p>
          <a:p>
            <a:pPr>
              <a:lnSpc>
                <a:spcPct val="150000"/>
              </a:lnSpc>
            </a:pPr>
            <a:r>
              <a:rPr lang="en-US" altLang="zh-CN" dirty="0"/>
              <a:t>6</a:t>
            </a:r>
            <a:r>
              <a:rPr lang="zh-CN" altLang="zh-CN" dirty="0"/>
              <a:t>）套接字</a:t>
            </a:r>
            <a:r>
              <a:rPr lang="en-US" altLang="zh-CN" dirty="0"/>
              <a:t>(socket) </a:t>
            </a:r>
            <a:r>
              <a:rPr lang="zh-CN" altLang="zh-CN" dirty="0"/>
              <a:t>文件： 该文件类型与网络通信有关</a:t>
            </a:r>
            <a:endParaRPr lang="zh-CN" altLang="zh-CN" dirty="0"/>
          </a:p>
          <a:p>
            <a:pPr marL="285750" indent="-285750">
              <a:lnSpc>
                <a:spcPct val="150000"/>
              </a:lnSpc>
              <a:buFont typeface="Arial" panose="020B0604020202020204" pitchFamily="34" charset="0"/>
              <a:buChar char="•"/>
            </a:pPr>
            <a:r>
              <a:rPr lang="zh-CN" altLang="zh-CN" dirty="0"/>
              <a:t>可以通过</a:t>
            </a:r>
            <a:r>
              <a:rPr lang="en-US" altLang="zh-CN" dirty="0"/>
              <a:t>ls –l, file, stat</a:t>
            </a:r>
            <a:r>
              <a:rPr lang="zh-CN" altLang="zh-CN" dirty="0"/>
              <a:t>几个命令来查看文件的类型等相关信息。</a:t>
            </a:r>
            <a:endParaRPr lang="zh-CN" altLang="zh-CN" dirty="0"/>
          </a:p>
          <a:p>
            <a:endParaRPr lang="zh-CN"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43308" y="1322962"/>
            <a:ext cx="10124692" cy="4748228"/>
          </a:xfrm>
        </p:spPr>
        <p:txBody>
          <a:bodyPr/>
          <a:lstStyle/>
          <a:p>
            <a:r>
              <a:rPr lang="en-US" altLang="zh-CN" dirty="0"/>
              <a:t>      </a:t>
            </a:r>
            <a:endParaRPr lang="zh-CN" altLang="en-US" dirty="0"/>
          </a:p>
        </p:txBody>
      </p:sp>
      <p:sp>
        <p:nvSpPr>
          <p:cNvPr id="4" name="副标题 3"/>
          <p:cNvSpPr>
            <a:spLocks noGrp="1"/>
          </p:cNvSpPr>
          <p:nvPr>
            <p:ph type="subTitle" idx="1"/>
          </p:nvPr>
        </p:nvSpPr>
        <p:spPr/>
        <p:txBody>
          <a:bodyPr/>
          <a:lstStyle/>
          <a:p>
            <a:r>
              <a:rPr lang="en-US" altLang="zh-CN"/>
              <a:t> </a:t>
            </a:r>
            <a:endParaRPr lang="en-US" altLang="zh-CN"/>
          </a:p>
        </p:txBody>
      </p:sp>
      <p:sp>
        <p:nvSpPr>
          <p:cNvPr id="9" name="文本框 8"/>
          <p:cNvSpPr txBox="1"/>
          <p:nvPr/>
        </p:nvSpPr>
        <p:spPr>
          <a:xfrm>
            <a:off x="961080" y="636294"/>
            <a:ext cx="3983060" cy="400110"/>
          </a:xfrm>
          <a:prstGeom prst="rect">
            <a:avLst/>
          </a:prstGeom>
          <a:noFill/>
        </p:spPr>
        <p:txBody>
          <a:bodyPr wrap="square" rtlCol="0">
            <a:spAutoFit/>
          </a:bodyPr>
          <a:lstStyle/>
          <a:p>
            <a:r>
              <a:rPr lang="en-US" altLang="zh-CN" sz="2000" b="1" dirty="0">
                <a:solidFill>
                  <a:schemeClr val="bg2">
                    <a:lumMod val="25000"/>
                  </a:schemeClr>
                </a:solidFill>
                <a:latin typeface="微软雅黑" panose="020B0503020204020204" charset="-122"/>
                <a:ea typeface="微软雅黑" panose="020B0503020204020204" charset="-122"/>
              </a:rPr>
              <a:t>Linux</a:t>
            </a:r>
            <a:r>
              <a:rPr lang="zh-CN" altLang="en-US" sz="2000" b="1" dirty="0">
                <a:solidFill>
                  <a:schemeClr val="bg2">
                    <a:lumMod val="25000"/>
                  </a:schemeClr>
                </a:solidFill>
                <a:latin typeface="微软雅黑" panose="020B0503020204020204" charset="-122"/>
                <a:ea typeface="微软雅黑" panose="020B0503020204020204" charset="-122"/>
              </a:rPr>
              <a:t>文件系统</a:t>
            </a:r>
            <a:r>
              <a:rPr lang="en-US" altLang="zh-CN" sz="2000" b="1" dirty="0">
                <a:solidFill>
                  <a:schemeClr val="bg2">
                    <a:lumMod val="25000"/>
                  </a:schemeClr>
                </a:solidFill>
                <a:latin typeface="微软雅黑" panose="020B0503020204020204" charset="-122"/>
                <a:ea typeface="微软雅黑" panose="020B0503020204020204" charset="-122"/>
              </a:rPr>
              <a:t>-</a:t>
            </a:r>
            <a:r>
              <a:rPr lang="zh-CN" altLang="en-US" sz="2000" b="1" dirty="0">
                <a:solidFill>
                  <a:schemeClr val="bg2">
                    <a:lumMod val="25000"/>
                  </a:schemeClr>
                </a:solidFill>
                <a:latin typeface="微软雅黑" panose="020B0503020204020204" charset="-122"/>
                <a:ea typeface="微软雅黑" panose="020B0503020204020204" charset="-122"/>
              </a:rPr>
              <a:t>目录</a:t>
            </a:r>
            <a:endParaRPr lang="zh-CN" altLang="en-US" sz="2000" b="1" dirty="0">
              <a:solidFill>
                <a:schemeClr val="bg2">
                  <a:lumMod val="25000"/>
                </a:schemeClr>
              </a:solidFill>
              <a:latin typeface="微软雅黑" panose="020B0503020204020204" charset="-122"/>
              <a:ea typeface="微软雅黑" panose="020B0503020204020204" charset="-122"/>
            </a:endParaRPr>
          </a:p>
        </p:txBody>
      </p:sp>
      <p:pic>
        <p:nvPicPr>
          <p:cNvPr id="15" name="图片 14"/>
          <p:cNvPicPr>
            <a:picLocks noChangeAspect="1"/>
          </p:cNvPicPr>
          <p:nvPr/>
        </p:nvPicPr>
        <p:blipFill>
          <a:blip r:embed="rId1" cstate="print"/>
          <a:stretch>
            <a:fillRect/>
          </a:stretch>
        </p:blipFill>
        <p:spPr>
          <a:xfrm>
            <a:off x="10668000" y="576302"/>
            <a:ext cx="881847" cy="881847"/>
          </a:xfrm>
          <a:prstGeom prst="rect">
            <a:avLst/>
          </a:prstGeom>
        </p:spPr>
      </p:pic>
      <p:sp>
        <p:nvSpPr>
          <p:cNvPr id="21" name="文本框 20"/>
          <p:cNvSpPr txBox="1"/>
          <p:nvPr/>
        </p:nvSpPr>
        <p:spPr>
          <a:xfrm>
            <a:off x="543308" y="602474"/>
            <a:ext cx="574122" cy="460375"/>
          </a:xfrm>
          <a:prstGeom prst="rect">
            <a:avLst/>
          </a:prstGeom>
          <a:noFill/>
        </p:spPr>
        <p:txBody>
          <a:bodyPr wrap="square" rtlCol="0">
            <a:spAutoFit/>
          </a:bodyPr>
          <a:lstStyle/>
          <a:p>
            <a:r>
              <a:rPr lang="en-US" altLang="zh-CN" sz="2400" b="1" dirty="0">
                <a:solidFill>
                  <a:srgbClr val="98507E"/>
                </a:solidFill>
                <a:latin typeface="方正综艺简体" panose="03000509000000000000" pitchFamily="65" charset="-122"/>
                <a:ea typeface="方正综艺简体" panose="03000509000000000000" pitchFamily="65" charset="-122"/>
              </a:rPr>
              <a:t>01</a:t>
            </a:r>
            <a:endParaRPr lang="zh-CN" altLang="en-US" sz="2400" b="1" dirty="0">
              <a:solidFill>
                <a:srgbClr val="98507E"/>
              </a:solidFill>
              <a:latin typeface="方正综艺简体" panose="03000509000000000000" pitchFamily="65" charset="-122"/>
              <a:ea typeface="方正综艺简体" panose="03000509000000000000" pitchFamily="65" charset="-122"/>
            </a:endParaRPr>
          </a:p>
        </p:txBody>
      </p:sp>
      <p:cxnSp>
        <p:nvCxnSpPr>
          <p:cNvPr id="5" name="直接连接符 4"/>
          <p:cNvCxnSpPr/>
          <p:nvPr/>
        </p:nvCxnSpPr>
        <p:spPr>
          <a:xfrm>
            <a:off x="642153" y="1072554"/>
            <a:ext cx="10102047" cy="0"/>
          </a:xfrm>
          <a:prstGeom prst="line">
            <a:avLst/>
          </a:prstGeom>
          <a:ln>
            <a:gradFill>
              <a:gsLst>
                <a:gs pos="0">
                  <a:srgbClr val="98507E"/>
                </a:gs>
                <a:gs pos="100000">
                  <a:srgbClr val="203182"/>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矩形: 圆角 5"/>
          <p:cNvSpPr/>
          <p:nvPr/>
        </p:nvSpPr>
        <p:spPr>
          <a:xfrm>
            <a:off x="642153" y="1017225"/>
            <a:ext cx="2091522" cy="118829"/>
          </a:xfrm>
          <a:prstGeom prst="roundRect">
            <a:avLst/>
          </a:prstGeom>
          <a:gradFill>
            <a:gsLst>
              <a:gs pos="0">
                <a:srgbClr val="203182"/>
              </a:gs>
              <a:gs pos="100000">
                <a:srgbClr val="98507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43308" y="1098472"/>
            <a:ext cx="11006539" cy="3362524"/>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zh-CN" dirty="0"/>
              <a:t>文件结构是文件存放在磁盘等存贮设备上的组织方法。主要体现在对文件和目录的组织上。</a:t>
            </a:r>
            <a:endParaRPr lang="zh-CN" altLang="zh-CN" dirty="0"/>
          </a:p>
          <a:p>
            <a:pPr marL="285750" indent="-285750">
              <a:lnSpc>
                <a:spcPct val="150000"/>
              </a:lnSpc>
              <a:buFont typeface="Arial" panose="020B0604020202020204" pitchFamily="34" charset="0"/>
              <a:buChar char="•"/>
            </a:pPr>
            <a:r>
              <a:rPr lang="zh-CN" altLang="zh-CN" dirty="0"/>
              <a:t>目录提供了管理文件的一个方便而有效的途径。</a:t>
            </a:r>
            <a:endParaRPr lang="zh-CN" altLang="zh-CN" dirty="0"/>
          </a:p>
          <a:p>
            <a:pPr marL="285750" indent="-285750">
              <a:lnSpc>
                <a:spcPct val="150000"/>
              </a:lnSpc>
              <a:buFont typeface="Arial" panose="020B0604020202020204" pitchFamily="34" charset="0"/>
              <a:buChar char="•"/>
            </a:pPr>
            <a:r>
              <a:rPr lang="en-US" altLang="zh-CN" dirty="0"/>
              <a:t>Linux</a:t>
            </a:r>
            <a:r>
              <a:rPr lang="zh-CN" altLang="zh-CN" dirty="0"/>
              <a:t>使用标准的目录结构，在安装的时候，安装程序就已经为用户创建了文件系统和完整而固定的目录组成形式，并指定了每个目录的作用和其中的文件类型。</a:t>
            </a:r>
            <a:endParaRPr lang="zh-CN" altLang="zh-CN" dirty="0"/>
          </a:p>
          <a:p>
            <a:pPr marL="285750" indent="-285750">
              <a:lnSpc>
                <a:spcPct val="150000"/>
              </a:lnSpc>
              <a:buFont typeface="Arial" panose="020B0604020202020204" pitchFamily="34" charset="0"/>
              <a:buChar char="•"/>
            </a:pPr>
            <a:r>
              <a:rPr lang="zh-CN" altLang="zh-CN" dirty="0"/>
              <a:t>完整的目录树可划分为小的部分，这些小部分又可以单独存放在自己的磁盘或分区上。这样，相对稳定的部分和经常变化的部分可单独存放在不同的分区中，从而方便备份或系统管理。目录树的主要部分有</a:t>
            </a:r>
            <a:r>
              <a:rPr lang="en-US" altLang="zh-CN" dirty="0"/>
              <a:t> root</a:t>
            </a:r>
            <a:r>
              <a:rPr lang="zh-CN" altLang="zh-CN" dirty="0"/>
              <a:t>、</a:t>
            </a:r>
            <a:r>
              <a:rPr lang="en-US" altLang="zh-CN" dirty="0"/>
              <a:t>/</a:t>
            </a:r>
            <a:r>
              <a:rPr lang="en-US" altLang="zh-CN" dirty="0" err="1"/>
              <a:t>usr</a:t>
            </a:r>
            <a:r>
              <a:rPr lang="zh-CN" altLang="zh-CN" dirty="0"/>
              <a:t>、</a:t>
            </a:r>
            <a:r>
              <a:rPr lang="en-US" altLang="zh-CN" dirty="0"/>
              <a:t>/var</a:t>
            </a:r>
            <a:r>
              <a:rPr lang="zh-CN" altLang="zh-CN" dirty="0"/>
              <a:t>、</a:t>
            </a:r>
            <a:r>
              <a:rPr lang="en-US" altLang="zh-CN" dirty="0"/>
              <a:t>/home</a:t>
            </a:r>
            <a:r>
              <a:rPr lang="zh-CN" altLang="zh-CN" dirty="0"/>
              <a:t>等（图</a:t>
            </a:r>
            <a:r>
              <a:rPr lang="en-US" altLang="zh-CN" dirty="0"/>
              <a:t>2</a:t>
            </a:r>
            <a:r>
              <a:rPr lang="zh-CN" altLang="zh-CN" dirty="0"/>
              <a:t>） 。这样的布局可方便在</a:t>
            </a:r>
            <a:r>
              <a:rPr lang="en-US" altLang="zh-CN" dirty="0"/>
              <a:t> Linux </a:t>
            </a:r>
            <a:r>
              <a:rPr lang="zh-CN" altLang="zh-CN" dirty="0"/>
              <a:t>计算机之间共享文件系统的某些部分。</a:t>
            </a:r>
            <a:endParaRPr lang="en-US" altLang="zh-CN" dirty="0"/>
          </a:p>
          <a:p>
            <a:pPr marL="285750" indent="-285750">
              <a:lnSpc>
                <a:spcPct val="150000"/>
              </a:lnSpc>
              <a:buFont typeface="Arial" panose="020B0604020202020204" pitchFamily="34" charset="0"/>
              <a:buChar char="•"/>
            </a:pPr>
            <a:r>
              <a:rPr lang="en-US" altLang="zh-CN" dirty="0"/>
              <a:t>Linux</a:t>
            </a:r>
            <a:r>
              <a:rPr lang="zh-CN" altLang="zh-CN" dirty="0"/>
              <a:t>采用的是树型结构。最上层是根目录，其他的所有目录都是从根目录出发而生成的。</a:t>
            </a:r>
            <a:endParaRPr lang="zh-CN" altLang="zh-CN" dirty="0"/>
          </a:p>
        </p:txBody>
      </p:sp>
      <p:pic>
        <p:nvPicPr>
          <p:cNvPr id="4098" name="图片 4" descr="http://img.my.csdn.net/uploads/201210/30/1351579754_904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2469" y="4496619"/>
            <a:ext cx="4786498" cy="1905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43308" y="1322962"/>
            <a:ext cx="10124692" cy="4748228"/>
          </a:xfrm>
        </p:spPr>
        <p:txBody>
          <a:bodyPr/>
          <a:lstStyle/>
          <a:p>
            <a:r>
              <a:rPr lang="en-US" altLang="zh-CN" dirty="0"/>
              <a:t>      </a:t>
            </a:r>
            <a:endParaRPr lang="zh-CN" altLang="en-US" dirty="0"/>
          </a:p>
        </p:txBody>
      </p:sp>
      <p:sp>
        <p:nvSpPr>
          <p:cNvPr id="4" name="副标题 3"/>
          <p:cNvSpPr>
            <a:spLocks noGrp="1"/>
          </p:cNvSpPr>
          <p:nvPr>
            <p:ph type="subTitle" idx="1"/>
          </p:nvPr>
        </p:nvSpPr>
        <p:spPr/>
        <p:txBody>
          <a:bodyPr/>
          <a:lstStyle/>
          <a:p>
            <a:r>
              <a:rPr lang="en-US" altLang="zh-CN"/>
              <a:t> </a:t>
            </a:r>
            <a:endParaRPr lang="en-US" altLang="zh-CN"/>
          </a:p>
        </p:txBody>
      </p:sp>
      <p:sp>
        <p:nvSpPr>
          <p:cNvPr id="9" name="文本框 8"/>
          <p:cNvSpPr txBox="1"/>
          <p:nvPr/>
        </p:nvSpPr>
        <p:spPr>
          <a:xfrm>
            <a:off x="961080" y="636294"/>
            <a:ext cx="3983060" cy="400110"/>
          </a:xfrm>
          <a:prstGeom prst="rect">
            <a:avLst/>
          </a:prstGeom>
          <a:noFill/>
        </p:spPr>
        <p:txBody>
          <a:bodyPr wrap="square" rtlCol="0">
            <a:spAutoFit/>
          </a:bodyPr>
          <a:lstStyle/>
          <a:p>
            <a:r>
              <a:rPr lang="en-US" altLang="zh-CN" sz="2000" b="1" dirty="0">
                <a:solidFill>
                  <a:schemeClr val="bg2">
                    <a:lumMod val="25000"/>
                  </a:schemeClr>
                </a:solidFill>
                <a:latin typeface="微软雅黑" panose="020B0503020204020204" charset="-122"/>
                <a:ea typeface="微软雅黑" panose="020B0503020204020204" charset="-122"/>
              </a:rPr>
              <a:t>Linux</a:t>
            </a:r>
            <a:r>
              <a:rPr lang="zh-CN" altLang="en-US" sz="2000" b="1" dirty="0">
                <a:solidFill>
                  <a:schemeClr val="bg2">
                    <a:lumMod val="25000"/>
                  </a:schemeClr>
                </a:solidFill>
                <a:latin typeface="微软雅黑" panose="020B0503020204020204" charset="-122"/>
                <a:ea typeface="微软雅黑" panose="020B0503020204020204" charset="-122"/>
              </a:rPr>
              <a:t>文件系统</a:t>
            </a:r>
            <a:r>
              <a:rPr lang="en-US" altLang="zh-CN" sz="2000" b="1" dirty="0">
                <a:solidFill>
                  <a:schemeClr val="bg2">
                    <a:lumMod val="25000"/>
                  </a:schemeClr>
                </a:solidFill>
                <a:latin typeface="微软雅黑" panose="020B0503020204020204" charset="-122"/>
                <a:ea typeface="微软雅黑" panose="020B0503020204020204" charset="-122"/>
              </a:rPr>
              <a:t>-</a:t>
            </a:r>
            <a:r>
              <a:rPr lang="zh-CN" altLang="en-US" sz="2000" b="1" dirty="0">
                <a:solidFill>
                  <a:schemeClr val="bg2">
                    <a:lumMod val="25000"/>
                  </a:schemeClr>
                </a:solidFill>
                <a:latin typeface="微软雅黑" panose="020B0503020204020204" charset="-122"/>
                <a:ea typeface="微软雅黑" panose="020B0503020204020204" charset="-122"/>
              </a:rPr>
              <a:t>磁盘分区</a:t>
            </a:r>
            <a:endParaRPr lang="zh-CN" altLang="en-US" sz="2000" b="1" dirty="0">
              <a:solidFill>
                <a:schemeClr val="bg2">
                  <a:lumMod val="25000"/>
                </a:schemeClr>
              </a:solidFill>
              <a:latin typeface="微软雅黑" panose="020B0503020204020204" charset="-122"/>
              <a:ea typeface="微软雅黑" panose="020B0503020204020204" charset="-122"/>
            </a:endParaRPr>
          </a:p>
        </p:txBody>
      </p:sp>
      <p:pic>
        <p:nvPicPr>
          <p:cNvPr id="15" name="图片 14"/>
          <p:cNvPicPr>
            <a:picLocks noChangeAspect="1"/>
          </p:cNvPicPr>
          <p:nvPr/>
        </p:nvPicPr>
        <p:blipFill>
          <a:blip r:embed="rId1" cstate="print"/>
          <a:stretch>
            <a:fillRect/>
          </a:stretch>
        </p:blipFill>
        <p:spPr>
          <a:xfrm>
            <a:off x="10668000" y="576302"/>
            <a:ext cx="881847" cy="881847"/>
          </a:xfrm>
          <a:prstGeom prst="rect">
            <a:avLst/>
          </a:prstGeom>
        </p:spPr>
      </p:pic>
      <p:sp>
        <p:nvSpPr>
          <p:cNvPr id="21" name="文本框 20"/>
          <p:cNvSpPr txBox="1"/>
          <p:nvPr/>
        </p:nvSpPr>
        <p:spPr>
          <a:xfrm>
            <a:off x="543308" y="602474"/>
            <a:ext cx="574122" cy="460375"/>
          </a:xfrm>
          <a:prstGeom prst="rect">
            <a:avLst/>
          </a:prstGeom>
          <a:noFill/>
        </p:spPr>
        <p:txBody>
          <a:bodyPr wrap="square" rtlCol="0">
            <a:spAutoFit/>
          </a:bodyPr>
          <a:lstStyle/>
          <a:p>
            <a:r>
              <a:rPr lang="en-US" altLang="zh-CN" sz="2400" b="1" dirty="0">
                <a:solidFill>
                  <a:srgbClr val="98507E"/>
                </a:solidFill>
                <a:latin typeface="方正综艺简体" panose="03000509000000000000" pitchFamily="65" charset="-122"/>
                <a:ea typeface="方正综艺简体" panose="03000509000000000000" pitchFamily="65" charset="-122"/>
              </a:rPr>
              <a:t>01</a:t>
            </a:r>
            <a:endParaRPr lang="zh-CN" altLang="en-US" sz="2400" b="1" dirty="0">
              <a:solidFill>
                <a:srgbClr val="98507E"/>
              </a:solidFill>
              <a:latin typeface="方正综艺简体" panose="03000509000000000000" pitchFamily="65" charset="-122"/>
              <a:ea typeface="方正综艺简体" panose="03000509000000000000" pitchFamily="65" charset="-122"/>
            </a:endParaRPr>
          </a:p>
        </p:txBody>
      </p:sp>
      <p:cxnSp>
        <p:nvCxnSpPr>
          <p:cNvPr id="5" name="直接连接符 4"/>
          <p:cNvCxnSpPr/>
          <p:nvPr/>
        </p:nvCxnSpPr>
        <p:spPr>
          <a:xfrm>
            <a:off x="642153" y="1072554"/>
            <a:ext cx="10102047" cy="0"/>
          </a:xfrm>
          <a:prstGeom prst="line">
            <a:avLst/>
          </a:prstGeom>
          <a:ln>
            <a:gradFill>
              <a:gsLst>
                <a:gs pos="0">
                  <a:srgbClr val="98507E"/>
                </a:gs>
                <a:gs pos="100000">
                  <a:srgbClr val="203182"/>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矩形: 圆角 5"/>
          <p:cNvSpPr/>
          <p:nvPr/>
        </p:nvSpPr>
        <p:spPr>
          <a:xfrm>
            <a:off x="642153" y="1017225"/>
            <a:ext cx="2091522" cy="118829"/>
          </a:xfrm>
          <a:prstGeom prst="roundRect">
            <a:avLst/>
          </a:prstGeom>
          <a:gradFill>
            <a:gsLst>
              <a:gs pos="0">
                <a:srgbClr val="203182"/>
              </a:gs>
              <a:gs pos="100000">
                <a:srgbClr val="98507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43308" y="1259463"/>
            <a:ext cx="11006539" cy="3639522"/>
          </a:xfrm>
          <a:prstGeom prst="rect">
            <a:avLst/>
          </a:prstGeom>
        </p:spPr>
        <p:txBody>
          <a:bodyPr wrap="square">
            <a:spAutoFit/>
          </a:bodyPr>
          <a:lstStyle/>
          <a:p>
            <a:pPr marL="285750" indent="-285750">
              <a:buFont typeface="Arial" panose="020B0604020202020204" pitchFamily="34" charset="0"/>
              <a:buChar char="•"/>
            </a:pPr>
            <a:r>
              <a:rPr lang="zh-CN" altLang="zh-CN" b="1" dirty="0"/>
              <a:t>主分区、扩展分区和逻辑分区：　　</a:t>
            </a:r>
            <a:r>
              <a:rPr lang="en-US" altLang="zh-CN" b="1" dirty="0"/>
              <a:t> </a:t>
            </a:r>
            <a:endParaRPr lang="zh-CN" altLang="zh-CN" dirty="0"/>
          </a:p>
          <a:p>
            <a:pPr>
              <a:lnSpc>
                <a:spcPct val="150000"/>
              </a:lnSpc>
            </a:pPr>
            <a:r>
              <a:rPr lang="en-US" altLang="zh-CN" dirty="0"/>
              <a:t>linux</a:t>
            </a:r>
            <a:r>
              <a:rPr lang="zh-CN" altLang="zh-CN" dirty="0"/>
              <a:t>分区不同于</a:t>
            </a:r>
            <a:r>
              <a:rPr lang="en-US" altLang="zh-CN" dirty="0"/>
              <a:t>windows,</a:t>
            </a:r>
            <a:r>
              <a:rPr lang="zh-CN" altLang="zh-CN" dirty="0"/>
              <a:t>硬盘和硬盘分区在</a:t>
            </a:r>
            <a:r>
              <a:rPr lang="en-US" altLang="zh-CN" dirty="0"/>
              <a:t>Linux</a:t>
            </a:r>
            <a:r>
              <a:rPr lang="zh-CN" altLang="zh-CN" dirty="0"/>
              <a:t>都表示为设备</a:t>
            </a:r>
            <a:r>
              <a:rPr lang="en-US" altLang="zh-CN" dirty="0"/>
              <a:t>.</a:t>
            </a:r>
            <a:endParaRPr lang="zh-CN" altLang="zh-CN" dirty="0"/>
          </a:p>
          <a:p>
            <a:pPr>
              <a:lnSpc>
                <a:spcPct val="150000"/>
              </a:lnSpc>
            </a:pPr>
            <a:r>
              <a:rPr lang="zh-CN" altLang="zh-CN" dirty="0"/>
              <a:t>硬盘分区一共有三种：主分区，扩展分区和逻辑分区。　　</a:t>
            </a:r>
            <a:r>
              <a:rPr lang="en-US" altLang="zh-CN" dirty="0"/>
              <a:t> </a:t>
            </a:r>
            <a:endParaRPr lang="zh-CN" altLang="zh-CN" dirty="0"/>
          </a:p>
          <a:p>
            <a:pPr>
              <a:lnSpc>
                <a:spcPct val="150000"/>
              </a:lnSpc>
            </a:pPr>
            <a:r>
              <a:rPr lang="zh-CN" altLang="zh-CN" dirty="0"/>
              <a:t>硬盘的分区主要分为主分区</a:t>
            </a:r>
            <a:r>
              <a:rPr lang="en-US" altLang="zh-CN" dirty="0"/>
              <a:t>(Primary </a:t>
            </a:r>
            <a:r>
              <a:rPr lang="en-US" altLang="zh-CN" dirty="0" err="1"/>
              <a:t>Partion</a:t>
            </a:r>
            <a:r>
              <a:rPr lang="en-US" altLang="zh-CN" dirty="0"/>
              <a:t>)</a:t>
            </a:r>
            <a:r>
              <a:rPr lang="zh-CN" altLang="zh-CN" dirty="0"/>
              <a:t>和扩展分区</a:t>
            </a:r>
            <a:r>
              <a:rPr lang="en-US" altLang="zh-CN" dirty="0"/>
              <a:t>(Extension </a:t>
            </a:r>
            <a:r>
              <a:rPr lang="en-US" altLang="zh-CN" dirty="0" err="1"/>
              <a:t>Partion</a:t>
            </a:r>
            <a:r>
              <a:rPr lang="en-US" altLang="zh-CN" dirty="0"/>
              <a:t>)</a:t>
            </a:r>
            <a:r>
              <a:rPr lang="zh-CN" altLang="zh-CN" dirty="0"/>
              <a:t>两种，主分区和扩展分区的数目之和不能大于四个。</a:t>
            </a:r>
            <a:endParaRPr lang="zh-CN" altLang="zh-CN" dirty="0"/>
          </a:p>
          <a:p>
            <a:pPr>
              <a:lnSpc>
                <a:spcPct val="150000"/>
              </a:lnSpc>
            </a:pPr>
            <a:r>
              <a:rPr lang="zh-CN" altLang="zh-CN" dirty="0"/>
              <a:t>主分区</a:t>
            </a:r>
            <a:r>
              <a:rPr lang="en-US" altLang="zh-CN" dirty="0"/>
              <a:t>(Primary </a:t>
            </a:r>
            <a:r>
              <a:rPr lang="en-US" altLang="zh-CN" dirty="0" err="1"/>
              <a:t>Partion</a:t>
            </a:r>
            <a:r>
              <a:rPr lang="en-US" altLang="zh-CN" dirty="0"/>
              <a:t>)</a:t>
            </a:r>
            <a:r>
              <a:rPr lang="zh-CN" altLang="zh-CN" dirty="0"/>
              <a:t>：可以马上被使用但不能再分区。</a:t>
            </a:r>
            <a:endParaRPr lang="zh-CN" altLang="zh-CN" dirty="0"/>
          </a:p>
          <a:p>
            <a:pPr>
              <a:lnSpc>
                <a:spcPct val="150000"/>
              </a:lnSpc>
            </a:pPr>
            <a:r>
              <a:rPr lang="zh-CN" altLang="zh-CN" dirty="0"/>
              <a:t>扩展分区</a:t>
            </a:r>
            <a:r>
              <a:rPr lang="en-US" altLang="zh-CN" dirty="0"/>
              <a:t>(Extension </a:t>
            </a:r>
            <a:r>
              <a:rPr lang="en-US" altLang="zh-CN" dirty="0" err="1"/>
              <a:t>Partion</a:t>
            </a:r>
            <a:r>
              <a:rPr lang="en-US" altLang="zh-CN" dirty="0"/>
              <a:t>)</a:t>
            </a:r>
            <a:r>
              <a:rPr lang="zh-CN" altLang="zh-CN" dirty="0"/>
              <a:t>：必须再进行分区后才能使用，也就是说它必须还要进行二次分区。</a:t>
            </a:r>
            <a:endParaRPr lang="zh-CN" altLang="zh-CN" dirty="0"/>
          </a:p>
          <a:p>
            <a:pPr>
              <a:lnSpc>
                <a:spcPct val="150000"/>
              </a:lnSpc>
            </a:pPr>
            <a:r>
              <a:rPr lang="zh-CN" altLang="zh-CN" dirty="0"/>
              <a:t>逻辑分区（</a:t>
            </a:r>
            <a:r>
              <a:rPr lang="en-US" altLang="zh-CN" dirty="0"/>
              <a:t>(Logical </a:t>
            </a:r>
            <a:r>
              <a:rPr lang="en-US" altLang="zh-CN" dirty="0" err="1"/>
              <a:t>Partion</a:t>
            </a:r>
            <a:r>
              <a:rPr lang="en-US" altLang="zh-CN" dirty="0"/>
              <a:t>)</a:t>
            </a:r>
            <a:r>
              <a:rPr lang="zh-CN" altLang="zh-CN" dirty="0"/>
              <a:t>）：由扩展分区建立起来的分区。逻辑分区没有数量上限制。</a:t>
            </a:r>
            <a:endParaRPr lang="zh-CN" altLang="zh-CN" dirty="0"/>
          </a:p>
          <a:p>
            <a:pPr>
              <a:lnSpc>
                <a:spcPct val="150000"/>
              </a:lnSpc>
            </a:pPr>
            <a:r>
              <a:rPr lang="zh-CN" altLang="zh-CN" dirty="0"/>
              <a:t>扩展分区只不过是逻辑分区的</a:t>
            </a:r>
            <a:r>
              <a:rPr lang="en-US" altLang="zh-CN" dirty="0"/>
              <a:t>“</a:t>
            </a:r>
            <a:r>
              <a:rPr lang="zh-CN" altLang="zh-CN" dirty="0"/>
              <a:t>容器</a:t>
            </a:r>
            <a:r>
              <a:rPr lang="en-US" altLang="zh-CN" dirty="0"/>
              <a:t>”</a:t>
            </a:r>
            <a:r>
              <a:rPr lang="zh-CN" altLang="zh-CN" dirty="0"/>
              <a:t>，实际上只有主分区和逻辑分区进行数据存储。</a:t>
            </a:r>
            <a:r>
              <a:rPr lang="en-US" altLang="zh-CN" dirty="0"/>
              <a:t> </a:t>
            </a:r>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43308" y="1322962"/>
            <a:ext cx="10124692" cy="4748228"/>
          </a:xfrm>
        </p:spPr>
        <p:txBody>
          <a:bodyPr/>
          <a:lstStyle/>
          <a:p>
            <a:r>
              <a:rPr lang="en-US" altLang="zh-CN" dirty="0"/>
              <a:t>      </a:t>
            </a:r>
            <a:endParaRPr lang="zh-CN" altLang="en-US" dirty="0"/>
          </a:p>
        </p:txBody>
      </p:sp>
      <p:sp>
        <p:nvSpPr>
          <p:cNvPr id="4" name="副标题 3"/>
          <p:cNvSpPr>
            <a:spLocks noGrp="1"/>
          </p:cNvSpPr>
          <p:nvPr>
            <p:ph type="subTitle" idx="1"/>
          </p:nvPr>
        </p:nvSpPr>
        <p:spPr/>
        <p:txBody>
          <a:bodyPr/>
          <a:lstStyle/>
          <a:p>
            <a:r>
              <a:rPr lang="en-US" altLang="zh-CN"/>
              <a:t> </a:t>
            </a:r>
            <a:endParaRPr lang="en-US" altLang="zh-CN"/>
          </a:p>
        </p:txBody>
      </p:sp>
      <p:sp>
        <p:nvSpPr>
          <p:cNvPr id="9" name="文本框 8"/>
          <p:cNvSpPr txBox="1"/>
          <p:nvPr/>
        </p:nvSpPr>
        <p:spPr>
          <a:xfrm>
            <a:off x="961080" y="636294"/>
            <a:ext cx="3983060" cy="400110"/>
          </a:xfrm>
          <a:prstGeom prst="rect">
            <a:avLst/>
          </a:prstGeom>
          <a:noFill/>
        </p:spPr>
        <p:txBody>
          <a:bodyPr wrap="square" rtlCol="0">
            <a:spAutoFit/>
          </a:bodyPr>
          <a:lstStyle/>
          <a:p>
            <a:r>
              <a:rPr lang="en-US" altLang="zh-CN" sz="2000" b="1" dirty="0">
                <a:solidFill>
                  <a:schemeClr val="bg2">
                    <a:lumMod val="25000"/>
                  </a:schemeClr>
                </a:solidFill>
                <a:latin typeface="微软雅黑" panose="020B0503020204020204" charset="-122"/>
                <a:ea typeface="微软雅黑" panose="020B0503020204020204" charset="-122"/>
              </a:rPr>
              <a:t>Linux</a:t>
            </a:r>
            <a:r>
              <a:rPr lang="zh-CN" altLang="en-US" sz="2000" b="1" dirty="0">
                <a:solidFill>
                  <a:schemeClr val="bg2">
                    <a:lumMod val="25000"/>
                  </a:schemeClr>
                </a:solidFill>
                <a:latin typeface="微软雅黑" panose="020B0503020204020204" charset="-122"/>
                <a:ea typeface="微软雅黑" panose="020B0503020204020204" charset="-122"/>
              </a:rPr>
              <a:t>文件系统</a:t>
            </a:r>
            <a:r>
              <a:rPr lang="en-US" altLang="zh-CN" sz="2000" b="1" dirty="0">
                <a:solidFill>
                  <a:schemeClr val="bg2">
                    <a:lumMod val="25000"/>
                  </a:schemeClr>
                </a:solidFill>
                <a:latin typeface="微软雅黑" panose="020B0503020204020204" charset="-122"/>
                <a:ea typeface="微软雅黑" panose="020B0503020204020204" charset="-122"/>
              </a:rPr>
              <a:t>-</a:t>
            </a:r>
            <a:r>
              <a:rPr lang="zh-CN" altLang="en-US" sz="2000" b="1" dirty="0">
                <a:solidFill>
                  <a:schemeClr val="bg2">
                    <a:lumMod val="25000"/>
                  </a:schemeClr>
                </a:solidFill>
                <a:latin typeface="微软雅黑" panose="020B0503020204020204" charset="-122"/>
                <a:ea typeface="微软雅黑" panose="020B0503020204020204" charset="-122"/>
              </a:rPr>
              <a:t>磁盘分区</a:t>
            </a:r>
            <a:endParaRPr lang="zh-CN" altLang="en-US" sz="2000" b="1" dirty="0">
              <a:solidFill>
                <a:schemeClr val="bg2">
                  <a:lumMod val="25000"/>
                </a:schemeClr>
              </a:solidFill>
              <a:latin typeface="微软雅黑" panose="020B0503020204020204" charset="-122"/>
              <a:ea typeface="微软雅黑" panose="020B0503020204020204" charset="-122"/>
            </a:endParaRPr>
          </a:p>
        </p:txBody>
      </p:sp>
      <p:pic>
        <p:nvPicPr>
          <p:cNvPr id="15" name="图片 14"/>
          <p:cNvPicPr>
            <a:picLocks noChangeAspect="1"/>
          </p:cNvPicPr>
          <p:nvPr/>
        </p:nvPicPr>
        <p:blipFill>
          <a:blip r:embed="rId1" cstate="print"/>
          <a:stretch>
            <a:fillRect/>
          </a:stretch>
        </p:blipFill>
        <p:spPr>
          <a:xfrm>
            <a:off x="10668000" y="576302"/>
            <a:ext cx="881847" cy="881847"/>
          </a:xfrm>
          <a:prstGeom prst="rect">
            <a:avLst/>
          </a:prstGeom>
        </p:spPr>
      </p:pic>
      <p:sp>
        <p:nvSpPr>
          <p:cNvPr id="21" name="文本框 20"/>
          <p:cNvSpPr txBox="1"/>
          <p:nvPr/>
        </p:nvSpPr>
        <p:spPr>
          <a:xfrm>
            <a:off x="543308" y="602474"/>
            <a:ext cx="574122" cy="460375"/>
          </a:xfrm>
          <a:prstGeom prst="rect">
            <a:avLst/>
          </a:prstGeom>
          <a:noFill/>
        </p:spPr>
        <p:txBody>
          <a:bodyPr wrap="square" rtlCol="0">
            <a:spAutoFit/>
          </a:bodyPr>
          <a:lstStyle/>
          <a:p>
            <a:r>
              <a:rPr lang="en-US" altLang="zh-CN" sz="2400" b="1" dirty="0">
                <a:solidFill>
                  <a:srgbClr val="98507E"/>
                </a:solidFill>
                <a:latin typeface="方正综艺简体" panose="03000509000000000000" pitchFamily="65" charset="-122"/>
                <a:ea typeface="方正综艺简体" panose="03000509000000000000" pitchFamily="65" charset="-122"/>
              </a:rPr>
              <a:t>01</a:t>
            </a:r>
            <a:endParaRPr lang="zh-CN" altLang="en-US" sz="2400" b="1" dirty="0">
              <a:solidFill>
                <a:srgbClr val="98507E"/>
              </a:solidFill>
              <a:latin typeface="方正综艺简体" panose="03000509000000000000" pitchFamily="65" charset="-122"/>
              <a:ea typeface="方正综艺简体" panose="03000509000000000000" pitchFamily="65" charset="-122"/>
            </a:endParaRPr>
          </a:p>
        </p:txBody>
      </p:sp>
      <p:cxnSp>
        <p:nvCxnSpPr>
          <p:cNvPr id="5" name="直接连接符 4"/>
          <p:cNvCxnSpPr/>
          <p:nvPr/>
        </p:nvCxnSpPr>
        <p:spPr>
          <a:xfrm>
            <a:off x="642153" y="1072554"/>
            <a:ext cx="10102047" cy="0"/>
          </a:xfrm>
          <a:prstGeom prst="line">
            <a:avLst/>
          </a:prstGeom>
          <a:ln>
            <a:gradFill>
              <a:gsLst>
                <a:gs pos="0">
                  <a:srgbClr val="98507E"/>
                </a:gs>
                <a:gs pos="100000">
                  <a:srgbClr val="203182"/>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矩形: 圆角 5"/>
          <p:cNvSpPr/>
          <p:nvPr/>
        </p:nvSpPr>
        <p:spPr>
          <a:xfrm>
            <a:off x="642153" y="1017225"/>
            <a:ext cx="2091522" cy="118829"/>
          </a:xfrm>
          <a:prstGeom prst="roundRect">
            <a:avLst/>
          </a:prstGeom>
          <a:gradFill>
            <a:gsLst>
              <a:gs pos="0">
                <a:srgbClr val="203182"/>
              </a:gs>
              <a:gs pos="100000">
                <a:srgbClr val="98507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43308" y="1259463"/>
            <a:ext cx="11280097" cy="3415030"/>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b="1" dirty="0"/>
              <a:t>Linux</a:t>
            </a:r>
            <a:r>
              <a:rPr lang="zh-CN" altLang="zh-CN" b="1" dirty="0"/>
              <a:t>下硬盘分区的标识</a:t>
            </a:r>
            <a:endParaRPr lang="zh-CN" altLang="zh-CN" dirty="0"/>
          </a:p>
          <a:p>
            <a:pPr>
              <a:lnSpc>
                <a:spcPct val="150000"/>
              </a:lnSpc>
            </a:pPr>
            <a:r>
              <a:rPr lang="zh-CN" altLang="zh-CN" dirty="0"/>
              <a:t>硬盘分区的标识一般使用</a:t>
            </a:r>
            <a:r>
              <a:rPr lang="en-US" altLang="zh-CN" dirty="0"/>
              <a:t>/dev/</a:t>
            </a:r>
            <a:r>
              <a:rPr lang="en-US" altLang="zh-CN" dirty="0" err="1"/>
              <a:t>hd</a:t>
            </a:r>
            <a:r>
              <a:rPr lang="en-US" altLang="zh-CN" dirty="0"/>
              <a:t>[a-z]X</a:t>
            </a:r>
            <a:r>
              <a:rPr lang="zh-CN" altLang="zh-CN" dirty="0"/>
              <a:t>或者</a:t>
            </a:r>
            <a:r>
              <a:rPr lang="en-US" altLang="zh-CN" dirty="0"/>
              <a:t>/dev/</a:t>
            </a:r>
            <a:r>
              <a:rPr lang="en-US" altLang="zh-CN" dirty="0" err="1"/>
              <a:t>sd</a:t>
            </a:r>
            <a:r>
              <a:rPr lang="en-US" altLang="zh-CN" dirty="0"/>
              <a:t>[a-z]X</a:t>
            </a:r>
            <a:r>
              <a:rPr lang="zh-CN" altLang="zh-CN" dirty="0"/>
              <a:t>来标识，其中</a:t>
            </a:r>
            <a:r>
              <a:rPr lang="en-US" altLang="zh-CN" dirty="0"/>
              <a:t>[a-z]</a:t>
            </a:r>
            <a:r>
              <a:rPr lang="zh-CN" altLang="zh-CN" dirty="0"/>
              <a:t>代表硬盘号，</a:t>
            </a:r>
            <a:r>
              <a:rPr lang="en-US" altLang="zh-CN" dirty="0"/>
              <a:t>X</a:t>
            </a:r>
            <a:r>
              <a:rPr lang="zh-CN" altLang="zh-CN" dirty="0"/>
              <a:t>代表硬盘内的分区号。</a:t>
            </a:r>
            <a:endParaRPr lang="zh-CN" altLang="zh-CN" dirty="0"/>
          </a:p>
          <a:p>
            <a:pPr>
              <a:lnSpc>
                <a:spcPct val="150000"/>
              </a:lnSpc>
            </a:pPr>
            <a:r>
              <a:rPr lang="zh-CN" altLang="zh-CN" dirty="0"/>
              <a:t>整块硬盘分区的块号标识</a:t>
            </a:r>
            <a:r>
              <a:rPr lang="en-US" altLang="zh-CN" dirty="0"/>
              <a:t>:Linux</a:t>
            </a:r>
            <a:r>
              <a:rPr lang="zh-CN" altLang="zh-CN" dirty="0"/>
              <a:t>下用</a:t>
            </a:r>
            <a:r>
              <a:rPr lang="en-US" altLang="zh-CN" dirty="0" err="1"/>
              <a:t>hda</a:t>
            </a:r>
            <a:r>
              <a:rPr lang="zh-CN" altLang="zh-CN" dirty="0"/>
              <a:t>、</a:t>
            </a:r>
            <a:r>
              <a:rPr lang="en-US" altLang="zh-CN" dirty="0" err="1"/>
              <a:t>hdb</a:t>
            </a:r>
            <a:r>
              <a:rPr lang="zh-CN" altLang="zh-CN" dirty="0"/>
              <a:t>、</a:t>
            </a:r>
            <a:r>
              <a:rPr lang="en-US" altLang="zh-CN" dirty="0" err="1"/>
              <a:t>sda</a:t>
            </a:r>
            <a:r>
              <a:rPr lang="zh-CN" altLang="zh-CN" dirty="0"/>
              <a:t>、</a:t>
            </a:r>
            <a:r>
              <a:rPr lang="en-US" altLang="zh-CN" dirty="0" err="1"/>
              <a:t>sdb</a:t>
            </a:r>
            <a:r>
              <a:rPr lang="en-US" altLang="zh-CN" dirty="0"/>
              <a:t> </a:t>
            </a:r>
            <a:r>
              <a:rPr lang="zh-CN" altLang="zh-CN" dirty="0"/>
              <a:t>等来标识不同的硬盘</a:t>
            </a:r>
            <a:r>
              <a:rPr lang="en-US" altLang="zh-CN" dirty="0"/>
              <a:t>;</a:t>
            </a:r>
            <a:endParaRPr lang="zh-CN" altLang="zh-CN" dirty="0"/>
          </a:p>
          <a:p>
            <a:pPr>
              <a:lnSpc>
                <a:spcPct val="150000"/>
              </a:lnSpc>
            </a:pPr>
            <a:r>
              <a:rPr lang="zh-CN" altLang="zh-CN" dirty="0"/>
              <a:t>其中：</a:t>
            </a:r>
            <a:endParaRPr lang="zh-CN" altLang="zh-CN" dirty="0"/>
          </a:p>
          <a:p>
            <a:pPr>
              <a:lnSpc>
                <a:spcPct val="150000"/>
              </a:lnSpc>
            </a:pPr>
            <a:r>
              <a:rPr lang="en-US" altLang="zh-CN" dirty="0"/>
              <a:t>IDE</a:t>
            </a:r>
            <a:r>
              <a:rPr lang="zh-CN" altLang="zh-CN" dirty="0"/>
              <a:t>接口硬盘：表示为</a:t>
            </a:r>
            <a:r>
              <a:rPr lang="en-US" altLang="zh-CN" dirty="0"/>
              <a:t>/dev/hda1</a:t>
            </a:r>
            <a:r>
              <a:rPr lang="zh-CN" altLang="zh-CN" dirty="0"/>
              <a:t>、</a:t>
            </a:r>
            <a:r>
              <a:rPr lang="en-US" altLang="zh-CN" dirty="0"/>
              <a:t>/dev/</a:t>
            </a:r>
            <a:r>
              <a:rPr lang="en-US" altLang="zh-CN" dirty="0" err="1"/>
              <a:t>hdb</a:t>
            </a:r>
            <a:r>
              <a:rPr lang="en-US" altLang="zh-CN" dirty="0"/>
              <a:t> ...</a:t>
            </a:r>
            <a:r>
              <a:rPr lang="zh-CN" altLang="zh-CN" dirty="0"/>
              <a:t>；</a:t>
            </a:r>
            <a:endParaRPr lang="zh-CN" altLang="zh-CN" dirty="0"/>
          </a:p>
          <a:p>
            <a:pPr>
              <a:lnSpc>
                <a:spcPct val="150000"/>
              </a:lnSpc>
            </a:pPr>
            <a:r>
              <a:rPr lang="en-US" altLang="zh-CN" dirty="0"/>
              <a:t>SCSI </a:t>
            </a:r>
            <a:r>
              <a:rPr lang="zh-CN" altLang="zh-CN" dirty="0"/>
              <a:t>接口的硬盘、</a:t>
            </a:r>
            <a:r>
              <a:rPr lang="en-US" altLang="zh-CN" dirty="0"/>
              <a:t>SATA</a:t>
            </a:r>
            <a:r>
              <a:rPr lang="zh-CN" altLang="zh-CN" dirty="0"/>
              <a:t>接口的硬盘表示为</a:t>
            </a:r>
            <a:r>
              <a:rPr lang="en-US" altLang="zh-CN" dirty="0"/>
              <a:t>/dev/</a:t>
            </a:r>
            <a:r>
              <a:rPr lang="en-US" altLang="zh-CN" dirty="0" err="1"/>
              <a:t>sda</a:t>
            </a:r>
            <a:r>
              <a:rPr lang="zh-CN" altLang="zh-CN" dirty="0"/>
              <a:t>、</a:t>
            </a:r>
            <a:r>
              <a:rPr lang="en-US" altLang="zh-CN" dirty="0"/>
              <a:t>/dev/</a:t>
            </a:r>
            <a:r>
              <a:rPr lang="en-US" altLang="zh-CN" dirty="0" err="1"/>
              <a:t>sdb</a:t>
            </a:r>
            <a:r>
              <a:rPr lang="en-US" altLang="zh-CN" dirty="0"/>
              <a:t> ... ... </a:t>
            </a:r>
            <a:r>
              <a:rPr lang="zh-CN" altLang="zh-CN" dirty="0"/>
              <a:t>；</a:t>
            </a:r>
            <a:endParaRPr lang="zh-CN" altLang="zh-CN" dirty="0"/>
          </a:p>
          <a:p>
            <a:pPr>
              <a:lnSpc>
                <a:spcPct val="150000"/>
              </a:lnSpc>
            </a:pPr>
            <a:r>
              <a:rPr lang="zh-CN" altLang="zh-CN" dirty="0"/>
              <a:t>硬盘内的分区：如果</a:t>
            </a:r>
            <a:r>
              <a:rPr lang="en-US" altLang="zh-CN" dirty="0"/>
              <a:t>X</a:t>
            </a:r>
            <a:r>
              <a:rPr lang="zh-CN" altLang="zh-CN" dirty="0"/>
              <a:t>的值是</a:t>
            </a:r>
            <a:r>
              <a:rPr lang="en-US" altLang="zh-CN" dirty="0"/>
              <a:t>1</a:t>
            </a:r>
            <a:r>
              <a:rPr lang="zh-CN" altLang="zh-CN" dirty="0"/>
              <a:t>到</a:t>
            </a:r>
            <a:r>
              <a:rPr lang="en-US" altLang="zh-CN" dirty="0"/>
              <a:t>4,</a:t>
            </a:r>
            <a:r>
              <a:rPr lang="zh-CN" altLang="zh-CN" dirty="0"/>
              <a:t>表示硬盘的主分区（包含扩展分区）；逻辑分区从是从</a:t>
            </a:r>
            <a:r>
              <a:rPr lang="en-US" altLang="zh-CN" dirty="0"/>
              <a:t>5</a:t>
            </a:r>
            <a:r>
              <a:rPr lang="zh-CN" altLang="zh-CN" dirty="0"/>
              <a:t>开始的，比如</a:t>
            </a:r>
            <a:r>
              <a:rPr lang="en-US" altLang="zh-CN" dirty="0"/>
              <a:t>/dev/hda5</a:t>
            </a:r>
            <a:r>
              <a:rPr lang="zh-CN" altLang="zh-CN" dirty="0"/>
              <a:t>肯定是逻辑分区了</a:t>
            </a:r>
            <a:r>
              <a:rPr lang="zh-CN" altLang="en-US" dirty="0"/>
              <a:t>。</a:t>
            </a: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43308" y="1322962"/>
            <a:ext cx="10124692" cy="4748228"/>
          </a:xfrm>
        </p:spPr>
        <p:txBody>
          <a:bodyPr/>
          <a:lstStyle/>
          <a:p>
            <a:r>
              <a:rPr lang="en-US" altLang="zh-CN" dirty="0"/>
              <a:t>      </a:t>
            </a:r>
            <a:endParaRPr lang="zh-CN" altLang="en-US" dirty="0"/>
          </a:p>
        </p:txBody>
      </p:sp>
      <p:sp>
        <p:nvSpPr>
          <p:cNvPr id="4" name="副标题 3"/>
          <p:cNvSpPr>
            <a:spLocks noGrp="1"/>
          </p:cNvSpPr>
          <p:nvPr>
            <p:ph type="subTitle" idx="1"/>
          </p:nvPr>
        </p:nvSpPr>
        <p:spPr/>
        <p:txBody>
          <a:bodyPr/>
          <a:lstStyle/>
          <a:p>
            <a:r>
              <a:rPr lang="en-US" altLang="zh-CN"/>
              <a:t> </a:t>
            </a:r>
            <a:endParaRPr lang="en-US" altLang="zh-CN"/>
          </a:p>
        </p:txBody>
      </p:sp>
      <p:sp>
        <p:nvSpPr>
          <p:cNvPr id="9" name="文本框 8"/>
          <p:cNvSpPr txBox="1"/>
          <p:nvPr/>
        </p:nvSpPr>
        <p:spPr>
          <a:xfrm>
            <a:off x="961080" y="636294"/>
            <a:ext cx="3983060" cy="400110"/>
          </a:xfrm>
          <a:prstGeom prst="rect">
            <a:avLst/>
          </a:prstGeom>
          <a:noFill/>
        </p:spPr>
        <p:txBody>
          <a:bodyPr wrap="square" rtlCol="0">
            <a:spAutoFit/>
          </a:bodyPr>
          <a:lstStyle/>
          <a:p>
            <a:r>
              <a:rPr lang="en-US" altLang="zh-CN" sz="2000" b="1" dirty="0">
                <a:solidFill>
                  <a:schemeClr val="bg2">
                    <a:lumMod val="25000"/>
                  </a:schemeClr>
                </a:solidFill>
                <a:latin typeface="微软雅黑" panose="020B0503020204020204" charset="-122"/>
                <a:ea typeface="微软雅黑" panose="020B0503020204020204" charset="-122"/>
              </a:rPr>
              <a:t>Linux</a:t>
            </a:r>
            <a:r>
              <a:rPr lang="zh-CN" altLang="en-US" sz="2000" b="1" dirty="0">
                <a:solidFill>
                  <a:schemeClr val="bg2">
                    <a:lumMod val="25000"/>
                  </a:schemeClr>
                </a:solidFill>
                <a:latin typeface="微软雅黑" panose="020B0503020204020204" charset="-122"/>
                <a:ea typeface="微软雅黑" panose="020B0503020204020204" charset="-122"/>
              </a:rPr>
              <a:t>文件系统</a:t>
            </a:r>
            <a:r>
              <a:rPr lang="en-US" altLang="zh-CN" sz="2000" b="1" dirty="0">
                <a:solidFill>
                  <a:schemeClr val="bg2">
                    <a:lumMod val="25000"/>
                  </a:schemeClr>
                </a:solidFill>
                <a:latin typeface="微软雅黑" panose="020B0503020204020204" charset="-122"/>
                <a:ea typeface="微软雅黑" panose="020B0503020204020204" charset="-122"/>
              </a:rPr>
              <a:t>-</a:t>
            </a:r>
            <a:r>
              <a:rPr lang="zh-CN" altLang="en-US" sz="2000" b="1" dirty="0">
                <a:solidFill>
                  <a:schemeClr val="bg2">
                    <a:lumMod val="25000"/>
                  </a:schemeClr>
                </a:solidFill>
                <a:latin typeface="微软雅黑" panose="020B0503020204020204" charset="-122"/>
                <a:ea typeface="微软雅黑" panose="020B0503020204020204" charset="-122"/>
              </a:rPr>
              <a:t>磁盘分区</a:t>
            </a:r>
            <a:endParaRPr lang="zh-CN" altLang="en-US" sz="2000" b="1" dirty="0">
              <a:solidFill>
                <a:schemeClr val="bg2">
                  <a:lumMod val="25000"/>
                </a:schemeClr>
              </a:solidFill>
              <a:latin typeface="微软雅黑" panose="020B0503020204020204" charset="-122"/>
              <a:ea typeface="微软雅黑" panose="020B0503020204020204" charset="-122"/>
            </a:endParaRPr>
          </a:p>
        </p:txBody>
      </p:sp>
      <p:pic>
        <p:nvPicPr>
          <p:cNvPr id="15" name="图片 14"/>
          <p:cNvPicPr>
            <a:picLocks noChangeAspect="1"/>
          </p:cNvPicPr>
          <p:nvPr/>
        </p:nvPicPr>
        <p:blipFill>
          <a:blip r:embed="rId1" cstate="print"/>
          <a:stretch>
            <a:fillRect/>
          </a:stretch>
        </p:blipFill>
        <p:spPr>
          <a:xfrm>
            <a:off x="10668000" y="576302"/>
            <a:ext cx="881847" cy="881847"/>
          </a:xfrm>
          <a:prstGeom prst="rect">
            <a:avLst/>
          </a:prstGeom>
        </p:spPr>
      </p:pic>
      <p:sp>
        <p:nvSpPr>
          <p:cNvPr id="21" name="文本框 20"/>
          <p:cNvSpPr txBox="1"/>
          <p:nvPr/>
        </p:nvSpPr>
        <p:spPr>
          <a:xfrm>
            <a:off x="543308" y="602474"/>
            <a:ext cx="574122" cy="460375"/>
          </a:xfrm>
          <a:prstGeom prst="rect">
            <a:avLst/>
          </a:prstGeom>
          <a:noFill/>
        </p:spPr>
        <p:txBody>
          <a:bodyPr wrap="square" rtlCol="0">
            <a:spAutoFit/>
          </a:bodyPr>
          <a:lstStyle/>
          <a:p>
            <a:r>
              <a:rPr lang="en-US" altLang="zh-CN" sz="2400" b="1" dirty="0">
                <a:solidFill>
                  <a:srgbClr val="98507E"/>
                </a:solidFill>
                <a:latin typeface="方正综艺简体" panose="03000509000000000000" pitchFamily="65" charset="-122"/>
                <a:ea typeface="方正综艺简体" panose="03000509000000000000" pitchFamily="65" charset="-122"/>
              </a:rPr>
              <a:t>01</a:t>
            </a:r>
            <a:endParaRPr lang="zh-CN" altLang="en-US" sz="2400" b="1" dirty="0">
              <a:solidFill>
                <a:srgbClr val="98507E"/>
              </a:solidFill>
              <a:latin typeface="方正综艺简体" panose="03000509000000000000" pitchFamily="65" charset="-122"/>
              <a:ea typeface="方正综艺简体" panose="03000509000000000000" pitchFamily="65" charset="-122"/>
            </a:endParaRPr>
          </a:p>
        </p:txBody>
      </p:sp>
      <p:cxnSp>
        <p:nvCxnSpPr>
          <p:cNvPr id="5" name="直接连接符 4"/>
          <p:cNvCxnSpPr/>
          <p:nvPr/>
        </p:nvCxnSpPr>
        <p:spPr>
          <a:xfrm>
            <a:off x="642153" y="1072554"/>
            <a:ext cx="10102047" cy="0"/>
          </a:xfrm>
          <a:prstGeom prst="line">
            <a:avLst/>
          </a:prstGeom>
          <a:ln>
            <a:gradFill>
              <a:gsLst>
                <a:gs pos="0">
                  <a:srgbClr val="98507E"/>
                </a:gs>
                <a:gs pos="100000">
                  <a:srgbClr val="203182"/>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矩形: 圆角 5"/>
          <p:cNvSpPr/>
          <p:nvPr/>
        </p:nvSpPr>
        <p:spPr>
          <a:xfrm>
            <a:off x="642153" y="1017225"/>
            <a:ext cx="2091522" cy="118829"/>
          </a:xfrm>
          <a:prstGeom prst="roundRect">
            <a:avLst/>
          </a:prstGeom>
          <a:gradFill>
            <a:gsLst>
              <a:gs pos="0">
                <a:srgbClr val="203182"/>
              </a:gs>
              <a:gs pos="100000">
                <a:srgbClr val="98507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43308" y="1259463"/>
            <a:ext cx="11280097" cy="5077460"/>
          </a:xfrm>
          <a:prstGeom prst="rect">
            <a:avLst/>
          </a:prstGeom>
        </p:spPr>
        <p:txBody>
          <a:bodyPr wrap="square">
            <a:spAutoFit/>
          </a:bodyPr>
          <a:lstStyle/>
          <a:p>
            <a:pPr marL="285750" indent="-285750">
              <a:buFont typeface="Arial" panose="020B0604020202020204" pitchFamily="34" charset="0"/>
              <a:buChar char="•"/>
            </a:pPr>
            <a:r>
              <a:rPr lang="zh-CN" altLang="zh-CN" dirty="0"/>
              <a:t>总结：一个硬盘分区首先要确认在哪个硬盘，然后再确认它所在硬盘内的哪个分区。</a:t>
            </a:r>
            <a:endParaRPr lang="zh-CN" altLang="zh-CN" dirty="0"/>
          </a:p>
          <a:p>
            <a:r>
              <a:rPr lang="zh-CN" altLang="zh-CN" dirty="0"/>
              <a:t>对于</a:t>
            </a:r>
            <a:r>
              <a:rPr lang="en-US" altLang="zh-CN" dirty="0"/>
              <a:t>/dev/</a:t>
            </a:r>
            <a:r>
              <a:rPr lang="en-US" altLang="zh-CN" dirty="0" err="1"/>
              <a:t>hda</a:t>
            </a:r>
            <a:r>
              <a:rPr lang="en-US" altLang="zh-CN" dirty="0"/>
              <a:t> </a:t>
            </a:r>
            <a:r>
              <a:rPr lang="zh-CN" altLang="zh-CN" dirty="0"/>
              <a:t>类似的表示方法，也并不寞生吧；我们在</a:t>
            </a:r>
            <a:r>
              <a:rPr lang="en-US" altLang="zh-CN" dirty="0"/>
              <a:t>Linux</a:t>
            </a:r>
            <a:r>
              <a:rPr lang="zh-CN" altLang="zh-CN" dirty="0"/>
              <a:t>通过</a:t>
            </a:r>
            <a:r>
              <a:rPr lang="en-US" altLang="zh-CN" dirty="0" err="1"/>
              <a:t>fdisk</a:t>
            </a:r>
            <a:r>
              <a:rPr lang="en-US" altLang="zh-CN" dirty="0"/>
              <a:t> -l </a:t>
            </a:r>
            <a:r>
              <a:rPr lang="zh-CN" altLang="zh-CN" dirty="0"/>
              <a:t>就可以查到硬盘是</a:t>
            </a:r>
            <a:r>
              <a:rPr lang="en-US" altLang="zh-CN" dirty="0"/>
              <a:t>/dev/</a:t>
            </a:r>
            <a:r>
              <a:rPr lang="en-US" altLang="zh-CN" dirty="0" err="1"/>
              <a:t>hda</a:t>
            </a:r>
            <a:r>
              <a:rPr lang="zh-CN" altLang="zh-CN" dirty="0"/>
              <a:t>还是</a:t>
            </a:r>
            <a:r>
              <a:rPr lang="en-US" altLang="zh-CN" dirty="0"/>
              <a:t>/dev/</a:t>
            </a:r>
            <a:r>
              <a:rPr lang="en-US" altLang="zh-CN" dirty="0" err="1"/>
              <a:t>hdb</a:t>
            </a:r>
            <a:r>
              <a:rPr lang="zh-CN" altLang="zh-CN" dirty="0"/>
              <a:t>；</a:t>
            </a:r>
            <a:endParaRPr lang="zh-CN" altLang="zh-CN" dirty="0"/>
          </a:p>
          <a:p>
            <a:r>
              <a:rPr lang="zh-CN" altLang="zh-CN" dirty="0"/>
              <a:t>　　</a:t>
            </a:r>
            <a:r>
              <a:rPr lang="en-US" altLang="zh-CN" dirty="0"/>
              <a:t>[</a:t>
            </a:r>
            <a:r>
              <a:rPr lang="en-US" altLang="zh-CN" dirty="0" err="1"/>
              <a:t>root@localhost</a:t>
            </a:r>
            <a:r>
              <a:rPr lang="en-US" altLang="zh-CN" dirty="0"/>
              <a:t> ~]# </a:t>
            </a:r>
            <a:r>
              <a:rPr lang="en-US" altLang="zh-CN" dirty="0" err="1"/>
              <a:t>fdisk</a:t>
            </a:r>
            <a:r>
              <a:rPr lang="en-US" altLang="zh-CN" dirty="0"/>
              <a:t> -l</a:t>
            </a:r>
            <a:endParaRPr lang="zh-CN" altLang="zh-CN" dirty="0"/>
          </a:p>
          <a:p>
            <a:r>
              <a:rPr lang="zh-CN" altLang="zh-CN" dirty="0"/>
              <a:t>　　</a:t>
            </a:r>
            <a:r>
              <a:rPr lang="en-US" altLang="zh-CN" dirty="0"/>
              <a:t>Disk /dev/</a:t>
            </a:r>
            <a:r>
              <a:rPr lang="en-US" altLang="zh-CN" dirty="0" err="1"/>
              <a:t>hda</a:t>
            </a:r>
            <a:r>
              <a:rPr lang="en-US" altLang="zh-CN" dirty="0"/>
              <a:t>: 80.0 GB, 80026361856 bytes</a:t>
            </a:r>
            <a:endParaRPr lang="zh-CN" altLang="zh-CN" dirty="0"/>
          </a:p>
          <a:p>
            <a:r>
              <a:rPr lang="zh-CN" altLang="zh-CN" dirty="0"/>
              <a:t>　　</a:t>
            </a:r>
            <a:r>
              <a:rPr lang="en-US" altLang="zh-CN" dirty="0"/>
              <a:t>255 heads, 63 sectors/track, 9729 cylinders</a:t>
            </a:r>
            <a:endParaRPr lang="zh-CN" altLang="zh-CN" dirty="0"/>
          </a:p>
          <a:p>
            <a:r>
              <a:rPr lang="zh-CN" altLang="zh-CN" dirty="0"/>
              <a:t>　　</a:t>
            </a:r>
            <a:r>
              <a:rPr lang="en-US" altLang="zh-CN" dirty="0"/>
              <a:t>Units = cylinders of 16065 * 512 = 8225280 bytes</a:t>
            </a:r>
            <a:endParaRPr lang="zh-CN" altLang="zh-CN" dirty="0"/>
          </a:p>
          <a:p>
            <a:r>
              <a:rPr lang="zh-CN" altLang="zh-CN" dirty="0"/>
              <a:t>　　</a:t>
            </a:r>
            <a:r>
              <a:rPr lang="en-US" altLang="zh-CN" dirty="0"/>
              <a:t> Device Boot Start End Blocks Id System</a:t>
            </a:r>
            <a:endParaRPr lang="zh-CN" altLang="zh-CN" dirty="0"/>
          </a:p>
          <a:p>
            <a:r>
              <a:rPr lang="zh-CN" altLang="zh-CN" dirty="0"/>
              <a:t>　　</a:t>
            </a:r>
            <a:r>
              <a:rPr lang="en-US" altLang="zh-CN" dirty="0"/>
              <a:t>/dev/hda1 * 1 970 7791493+ 7 HPFS/NTFS</a:t>
            </a:r>
            <a:endParaRPr lang="zh-CN" altLang="zh-CN" dirty="0"/>
          </a:p>
          <a:p>
            <a:r>
              <a:rPr lang="zh-CN" altLang="zh-CN" dirty="0"/>
              <a:t>　　</a:t>
            </a:r>
            <a:r>
              <a:rPr lang="en-US" altLang="zh-CN" dirty="0"/>
              <a:t>/dev/hda2 971 9729 70356667+ 5 Extended</a:t>
            </a:r>
            <a:endParaRPr lang="zh-CN" altLang="zh-CN" dirty="0"/>
          </a:p>
          <a:p>
            <a:r>
              <a:rPr lang="zh-CN" altLang="zh-CN" dirty="0"/>
              <a:t>　　</a:t>
            </a:r>
            <a:r>
              <a:rPr lang="en-US" altLang="zh-CN" dirty="0"/>
              <a:t>/dev/hda5 971 2915 15623181 b W95 FAT32</a:t>
            </a:r>
            <a:endParaRPr lang="zh-CN" altLang="zh-CN" dirty="0"/>
          </a:p>
          <a:p>
            <a:r>
              <a:rPr lang="zh-CN" altLang="zh-CN" dirty="0"/>
              <a:t>请注意第一行，</a:t>
            </a:r>
            <a:r>
              <a:rPr lang="en-US" altLang="zh-CN" dirty="0"/>
              <a:t> Disk /dev/</a:t>
            </a:r>
            <a:r>
              <a:rPr lang="en-US" altLang="zh-CN" dirty="0" err="1"/>
              <a:t>hda</a:t>
            </a:r>
            <a:r>
              <a:rPr lang="en-US" altLang="zh-CN" dirty="0"/>
              <a:t>: 80.0 GB, 80026361856 bytes </a:t>
            </a:r>
            <a:r>
              <a:rPr lang="zh-CN" altLang="zh-CN" dirty="0"/>
              <a:t>，这个就是表示机器中只有一个硬盘设备</a:t>
            </a:r>
            <a:r>
              <a:rPr lang="en-US" altLang="zh-CN" dirty="0"/>
              <a:t>/dev/</a:t>
            </a:r>
            <a:r>
              <a:rPr lang="en-US" altLang="zh-CN" dirty="0" err="1"/>
              <a:t>hda</a:t>
            </a:r>
            <a:r>
              <a:rPr lang="en-US" altLang="zh-CN" dirty="0"/>
              <a:t> </a:t>
            </a:r>
            <a:r>
              <a:rPr lang="zh-CN" altLang="zh-CN" dirty="0"/>
              <a:t>，体积大小为</a:t>
            </a:r>
            <a:r>
              <a:rPr lang="en-US" altLang="zh-CN" dirty="0"/>
              <a:t> 80.0G</a:t>
            </a:r>
            <a:r>
              <a:rPr lang="zh-CN" altLang="zh-CN" dirty="0"/>
              <a:t>；下面的就是硬盘的分区，每个分区都有详细的信息，在这里不详细说了；</a:t>
            </a:r>
            <a:endParaRPr lang="zh-CN" altLang="zh-CN" dirty="0"/>
          </a:p>
          <a:p>
            <a:r>
              <a:rPr lang="en-US" altLang="zh-CN" dirty="0"/>
              <a:t>Linux</a:t>
            </a:r>
            <a:r>
              <a:rPr lang="zh-CN" altLang="zh-CN" dirty="0"/>
              <a:t>下磁盘分区和目录的关系如下： </a:t>
            </a:r>
            <a:endParaRPr lang="zh-CN" altLang="zh-CN" dirty="0"/>
          </a:p>
          <a:p>
            <a:r>
              <a:rPr lang="en-US" altLang="zh-CN" dirty="0"/>
              <a:t>– </a:t>
            </a:r>
            <a:r>
              <a:rPr lang="zh-CN" altLang="zh-CN" dirty="0"/>
              <a:t>任何一个分区都必须挂载到某个目录上。</a:t>
            </a:r>
            <a:endParaRPr lang="zh-CN" altLang="zh-CN" dirty="0"/>
          </a:p>
          <a:p>
            <a:r>
              <a:rPr lang="en-US" altLang="zh-CN" dirty="0"/>
              <a:t>– </a:t>
            </a:r>
            <a:r>
              <a:rPr lang="zh-CN" altLang="zh-CN" dirty="0"/>
              <a:t>目录是逻辑上的区分。分区是物理上的区分。</a:t>
            </a:r>
            <a:endParaRPr lang="zh-CN" altLang="zh-CN" dirty="0"/>
          </a:p>
          <a:p>
            <a:r>
              <a:rPr lang="en-US" altLang="zh-CN" dirty="0"/>
              <a:t>– </a:t>
            </a:r>
            <a:r>
              <a:rPr lang="zh-CN" altLang="zh-CN" dirty="0"/>
              <a:t>磁盘</a:t>
            </a:r>
            <a:r>
              <a:rPr lang="en-US" altLang="zh-CN" dirty="0"/>
              <a:t>Linux</a:t>
            </a:r>
            <a:r>
              <a:rPr lang="zh-CN" altLang="zh-CN" dirty="0"/>
              <a:t>分区都必须挂载到目录树中的某个具体的目录上才能进行读写操作。</a:t>
            </a:r>
            <a:endParaRPr lang="zh-CN" altLang="zh-CN" dirty="0"/>
          </a:p>
          <a:p>
            <a:r>
              <a:rPr lang="en-US" altLang="zh-CN" dirty="0"/>
              <a:t>– </a:t>
            </a:r>
            <a:r>
              <a:rPr lang="zh-CN" altLang="zh-CN" dirty="0"/>
              <a:t>根目录是所有</a:t>
            </a:r>
            <a:r>
              <a:rPr lang="en-US" altLang="zh-CN" dirty="0"/>
              <a:t>Linux</a:t>
            </a:r>
            <a:r>
              <a:rPr lang="zh-CN" altLang="zh-CN" dirty="0"/>
              <a:t>的文件和目录所在的地方，需要挂载上一个磁盘分区。</a:t>
            </a:r>
            <a:endParaRPr lang="zh-CN"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43308" y="1322962"/>
            <a:ext cx="10124692" cy="4748228"/>
          </a:xfrm>
        </p:spPr>
        <p:txBody>
          <a:bodyPr/>
          <a:lstStyle/>
          <a:p>
            <a:r>
              <a:rPr lang="en-US" altLang="zh-CN" dirty="0"/>
              <a:t>      </a:t>
            </a:r>
            <a:endParaRPr lang="zh-CN" altLang="en-US" dirty="0"/>
          </a:p>
        </p:txBody>
      </p:sp>
      <p:sp>
        <p:nvSpPr>
          <p:cNvPr id="4" name="副标题 3"/>
          <p:cNvSpPr>
            <a:spLocks noGrp="1"/>
          </p:cNvSpPr>
          <p:nvPr>
            <p:ph type="subTitle" idx="1"/>
          </p:nvPr>
        </p:nvSpPr>
        <p:spPr/>
        <p:txBody>
          <a:bodyPr/>
          <a:lstStyle/>
          <a:p>
            <a:r>
              <a:rPr lang="en-US" altLang="zh-CN"/>
              <a:t> </a:t>
            </a:r>
            <a:endParaRPr lang="en-US" altLang="zh-CN"/>
          </a:p>
        </p:txBody>
      </p:sp>
      <p:sp>
        <p:nvSpPr>
          <p:cNvPr id="9" name="文本框 8"/>
          <p:cNvSpPr txBox="1"/>
          <p:nvPr/>
        </p:nvSpPr>
        <p:spPr>
          <a:xfrm>
            <a:off x="961080" y="636294"/>
            <a:ext cx="3983060" cy="400110"/>
          </a:xfrm>
          <a:prstGeom prst="rect">
            <a:avLst/>
          </a:prstGeom>
          <a:noFill/>
        </p:spPr>
        <p:txBody>
          <a:bodyPr wrap="square" rtlCol="0">
            <a:spAutoFit/>
          </a:bodyPr>
          <a:lstStyle/>
          <a:p>
            <a:r>
              <a:rPr lang="en-US" altLang="zh-CN" sz="2000" b="1" dirty="0">
                <a:solidFill>
                  <a:schemeClr val="bg2">
                    <a:lumMod val="25000"/>
                  </a:schemeClr>
                </a:solidFill>
                <a:latin typeface="微软雅黑" panose="020B0503020204020204" charset="-122"/>
                <a:ea typeface="微软雅黑" panose="020B0503020204020204" charset="-122"/>
              </a:rPr>
              <a:t>Linux</a:t>
            </a:r>
            <a:r>
              <a:rPr lang="zh-CN" altLang="en-US" sz="2000" b="1" dirty="0">
                <a:solidFill>
                  <a:schemeClr val="bg2">
                    <a:lumMod val="25000"/>
                  </a:schemeClr>
                </a:solidFill>
                <a:latin typeface="微软雅黑" panose="020B0503020204020204" charset="-122"/>
                <a:ea typeface="微软雅黑" panose="020B0503020204020204" charset="-122"/>
              </a:rPr>
              <a:t>文件系统</a:t>
            </a:r>
            <a:r>
              <a:rPr lang="en-US" altLang="zh-CN" sz="2000" b="1" dirty="0">
                <a:solidFill>
                  <a:schemeClr val="bg2">
                    <a:lumMod val="25000"/>
                  </a:schemeClr>
                </a:solidFill>
                <a:latin typeface="微软雅黑" panose="020B0503020204020204" charset="-122"/>
                <a:ea typeface="微软雅黑" panose="020B0503020204020204" charset="-122"/>
              </a:rPr>
              <a:t>-</a:t>
            </a:r>
            <a:r>
              <a:rPr lang="zh-CN" altLang="en-US" sz="2000" b="1" dirty="0">
                <a:solidFill>
                  <a:schemeClr val="bg2">
                    <a:lumMod val="25000"/>
                  </a:schemeClr>
                </a:solidFill>
                <a:latin typeface="微软雅黑" panose="020B0503020204020204" charset="-122"/>
                <a:ea typeface="微软雅黑" panose="020B0503020204020204" charset="-122"/>
              </a:rPr>
              <a:t>主要目录和功能</a:t>
            </a:r>
            <a:endParaRPr lang="zh-CN" altLang="en-US" sz="2000" b="1" dirty="0">
              <a:solidFill>
                <a:schemeClr val="bg2">
                  <a:lumMod val="25000"/>
                </a:schemeClr>
              </a:solidFill>
              <a:latin typeface="微软雅黑" panose="020B0503020204020204" charset="-122"/>
              <a:ea typeface="微软雅黑" panose="020B0503020204020204" charset="-122"/>
            </a:endParaRPr>
          </a:p>
        </p:txBody>
      </p:sp>
      <p:pic>
        <p:nvPicPr>
          <p:cNvPr id="15" name="图片 14"/>
          <p:cNvPicPr>
            <a:picLocks noChangeAspect="1"/>
          </p:cNvPicPr>
          <p:nvPr/>
        </p:nvPicPr>
        <p:blipFill>
          <a:blip r:embed="rId1" cstate="print"/>
          <a:stretch>
            <a:fillRect/>
          </a:stretch>
        </p:blipFill>
        <p:spPr>
          <a:xfrm>
            <a:off x="10668000" y="576302"/>
            <a:ext cx="881847" cy="881847"/>
          </a:xfrm>
          <a:prstGeom prst="rect">
            <a:avLst/>
          </a:prstGeom>
        </p:spPr>
      </p:pic>
      <p:sp>
        <p:nvSpPr>
          <p:cNvPr id="21" name="文本框 20"/>
          <p:cNvSpPr txBox="1"/>
          <p:nvPr/>
        </p:nvSpPr>
        <p:spPr>
          <a:xfrm>
            <a:off x="543308" y="602474"/>
            <a:ext cx="574122" cy="460375"/>
          </a:xfrm>
          <a:prstGeom prst="rect">
            <a:avLst/>
          </a:prstGeom>
          <a:noFill/>
        </p:spPr>
        <p:txBody>
          <a:bodyPr wrap="square" rtlCol="0">
            <a:spAutoFit/>
          </a:bodyPr>
          <a:lstStyle/>
          <a:p>
            <a:r>
              <a:rPr lang="en-US" altLang="zh-CN" sz="2400" b="1" dirty="0">
                <a:solidFill>
                  <a:srgbClr val="98507E"/>
                </a:solidFill>
                <a:latin typeface="方正综艺简体" panose="03000509000000000000" pitchFamily="65" charset="-122"/>
                <a:ea typeface="方正综艺简体" panose="03000509000000000000" pitchFamily="65" charset="-122"/>
              </a:rPr>
              <a:t>01</a:t>
            </a:r>
            <a:endParaRPr lang="zh-CN" altLang="en-US" sz="2400" b="1" dirty="0">
              <a:solidFill>
                <a:srgbClr val="98507E"/>
              </a:solidFill>
              <a:latin typeface="方正综艺简体" panose="03000509000000000000" pitchFamily="65" charset="-122"/>
              <a:ea typeface="方正综艺简体" panose="03000509000000000000" pitchFamily="65" charset="-122"/>
            </a:endParaRPr>
          </a:p>
        </p:txBody>
      </p:sp>
      <p:cxnSp>
        <p:nvCxnSpPr>
          <p:cNvPr id="5" name="直接连接符 4"/>
          <p:cNvCxnSpPr/>
          <p:nvPr/>
        </p:nvCxnSpPr>
        <p:spPr>
          <a:xfrm>
            <a:off x="642153" y="1072554"/>
            <a:ext cx="10102047" cy="0"/>
          </a:xfrm>
          <a:prstGeom prst="line">
            <a:avLst/>
          </a:prstGeom>
          <a:ln>
            <a:gradFill>
              <a:gsLst>
                <a:gs pos="0">
                  <a:srgbClr val="98507E"/>
                </a:gs>
                <a:gs pos="100000">
                  <a:srgbClr val="203182"/>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矩形: 圆角 5"/>
          <p:cNvSpPr/>
          <p:nvPr/>
        </p:nvSpPr>
        <p:spPr>
          <a:xfrm>
            <a:off x="642153" y="1017225"/>
            <a:ext cx="2091522" cy="118829"/>
          </a:xfrm>
          <a:prstGeom prst="roundRect">
            <a:avLst/>
          </a:prstGeom>
          <a:gradFill>
            <a:gsLst>
              <a:gs pos="0">
                <a:srgbClr val="203182"/>
              </a:gs>
              <a:gs pos="100000">
                <a:srgbClr val="98507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43308" y="1098472"/>
            <a:ext cx="11280097" cy="5355312"/>
          </a:xfrm>
          <a:prstGeom prst="rect">
            <a:avLst/>
          </a:prstGeom>
        </p:spPr>
        <p:txBody>
          <a:bodyPr wrap="square">
            <a:spAutoFit/>
          </a:bodyPr>
          <a:lstStyle/>
          <a:p>
            <a:r>
              <a:rPr lang="en-US" altLang="zh-CN" dirty="0"/>
              <a:t>/bin </a:t>
            </a:r>
            <a:r>
              <a:rPr lang="zh-CN" altLang="zh-CN" dirty="0"/>
              <a:t>二进制可执行命令</a:t>
            </a:r>
            <a:endParaRPr lang="zh-CN" altLang="zh-CN" dirty="0"/>
          </a:p>
          <a:p>
            <a:r>
              <a:rPr lang="en-US" altLang="zh-CN" dirty="0"/>
              <a:t>/dev </a:t>
            </a:r>
            <a:r>
              <a:rPr lang="zh-CN" altLang="zh-CN" dirty="0"/>
              <a:t>设备特殊文件</a:t>
            </a:r>
            <a:endParaRPr lang="zh-CN" altLang="zh-CN" dirty="0"/>
          </a:p>
          <a:p>
            <a:r>
              <a:rPr lang="en-US" altLang="zh-CN" dirty="0"/>
              <a:t>/</a:t>
            </a:r>
            <a:r>
              <a:rPr lang="en-US" altLang="zh-CN" dirty="0" err="1"/>
              <a:t>etc</a:t>
            </a:r>
            <a:r>
              <a:rPr lang="en-US" altLang="zh-CN" dirty="0"/>
              <a:t> </a:t>
            </a:r>
            <a:r>
              <a:rPr lang="zh-CN" altLang="zh-CN" dirty="0"/>
              <a:t>系统管理和配置文件</a:t>
            </a:r>
            <a:endParaRPr lang="zh-CN" altLang="zh-CN" dirty="0"/>
          </a:p>
          <a:p>
            <a:r>
              <a:rPr lang="en-US" altLang="zh-CN" dirty="0"/>
              <a:t>/home </a:t>
            </a:r>
            <a:r>
              <a:rPr lang="zh-CN" altLang="zh-CN" dirty="0"/>
              <a:t>用户主目录的基点，比如用户</a:t>
            </a:r>
            <a:r>
              <a:rPr lang="en-US" altLang="zh-CN" dirty="0"/>
              <a:t>user</a:t>
            </a:r>
            <a:r>
              <a:rPr lang="zh-CN" altLang="zh-CN" dirty="0"/>
              <a:t>的主目录就是</a:t>
            </a:r>
            <a:r>
              <a:rPr lang="en-US" altLang="zh-CN" dirty="0"/>
              <a:t>/home/user</a:t>
            </a:r>
            <a:r>
              <a:rPr lang="zh-CN" altLang="zh-CN" dirty="0"/>
              <a:t>，可以用</a:t>
            </a:r>
            <a:r>
              <a:rPr lang="en-US" altLang="zh-CN" dirty="0"/>
              <a:t>~user</a:t>
            </a:r>
            <a:r>
              <a:rPr lang="zh-CN" altLang="zh-CN" dirty="0"/>
              <a:t>表示</a:t>
            </a:r>
            <a:endParaRPr lang="zh-CN" altLang="zh-CN" dirty="0"/>
          </a:p>
          <a:p>
            <a:r>
              <a:rPr lang="en-US" altLang="zh-CN" dirty="0"/>
              <a:t>/lib </a:t>
            </a:r>
            <a:r>
              <a:rPr lang="zh-CN" altLang="zh-CN" dirty="0"/>
              <a:t>标准程序设计库，又叫动态链接共享库，作用类似</a:t>
            </a:r>
            <a:r>
              <a:rPr lang="en-US" altLang="zh-CN" dirty="0"/>
              <a:t>windows</a:t>
            </a:r>
            <a:r>
              <a:rPr lang="zh-CN" altLang="zh-CN" dirty="0"/>
              <a:t>里的</a:t>
            </a:r>
            <a:r>
              <a:rPr lang="en-US" altLang="zh-CN" dirty="0"/>
              <a:t>.</a:t>
            </a:r>
            <a:r>
              <a:rPr lang="en-US" altLang="zh-CN" dirty="0" err="1"/>
              <a:t>dll</a:t>
            </a:r>
            <a:r>
              <a:rPr lang="zh-CN" altLang="zh-CN" dirty="0"/>
              <a:t>文件</a:t>
            </a:r>
            <a:endParaRPr lang="zh-CN" altLang="zh-CN" dirty="0"/>
          </a:p>
          <a:p>
            <a:r>
              <a:rPr lang="en-US" altLang="zh-CN" dirty="0"/>
              <a:t>/</a:t>
            </a:r>
            <a:r>
              <a:rPr lang="en-US" altLang="zh-CN" dirty="0" err="1"/>
              <a:t>sbin</a:t>
            </a:r>
            <a:r>
              <a:rPr lang="en-US" altLang="zh-CN" dirty="0"/>
              <a:t> </a:t>
            </a:r>
            <a:r>
              <a:rPr lang="zh-CN" altLang="zh-CN" dirty="0"/>
              <a:t>系统管理命令，这里存放的是系统管理员使用的管理程序</a:t>
            </a:r>
            <a:endParaRPr lang="zh-CN" altLang="zh-CN" dirty="0"/>
          </a:p>
          <a:p>
            <a:r>
              <a:rPr lang="en-US" altLang="zh-CN" dirty="0"/>
              <a:t>/</a:t>
            </a:r>
            <a:r>
              <a:rPr lang="en-US" altLang="zh-CN" dirty="0" err="1"/>
              <a:t>tmp</a:t>
            </a:r>
            <a:r>
              <a:rPr lang="en-US" altLang="zh-CN" dirty="0"/>
              <a:t> </a:t>
            </a:r>
            <a:r>
              <a:rPr lang="zh-CN" altLang="zh-CN" dirty="0"/>
              <a:t>公用的临时文件存储点</a:t>
            </a:r>
            <a:endParaRPr lang="zh-CN" altLang="zh-CN" dirty="0"/>
          </a:p>
          <a:p>
            <a:r>
              <a:rPr lang="en-US" altLang="zh-CN" dirty="0"/>
              <a:t>/root </a:t>
            </a:r>
            <a:r>
              <a:rPr lang="zh-CN" altLang="zh-CN" dirty="0"/>
              <a:t>系统管理员的主目录</a:t>
            </a:r>
            <a:endParaRPr lang="en-US" altLang="zh-CN" dirty="0"/>
          </a:p>
          <a:p>
            <a:r>
              <a:rPr lang="en-US" altLang="zh-CN" dirty="0"/>
              <a:t>/</a:t>
            </a:r>
            <a:r>
              <a:rPr lang="en-US" altLang="zh-CN" dirty="0" err="1"/>
              <a:t>mnt</a:t>
            </a:r>
            <a:r>
              <a:rPr lang="en-US" altLang="zh-CN" dirty="0"/>
              <a:t> </a:t>
            </a:r>
            <a:r>
              <a:rPr lang="zh-CN" altLang="zh-CN" dirty="0"/>
              <a:t>系统提供这个目录是让用户临时挂载其他的文件系统。</a:t>
            </a:r>
            <a:endParaRPr lang="zh-CN" altLang="zh-CN" dirty="0"/>
          </a:p>
          <a:p>
            <a:r>
              <a:rPr lang="en-US" altLang="zh-CN" dirty="0"/>
              <a:t>/proc </a:t>
            </a:r>
            <a:r>
              <a:rPr lang="zh-CN" altLang="zh-CN" dirty="0"/>
              <a:t>虚拟的目录，是系统内存的映射。可直接访问这个目录来获取系统信息。</a:t>
            </a:r>
            <a:endParaRPr lang="zh-CN" altLang="zh-CN" dirty="0"/>
          </a:p>
          <a:p>
            <a:r>
              <a:rPr lang="en-US" altLang="zh-CN" dirty="0"/>
              <a:t>/var </a:t>
            </a:r>
            <a:r>
              <a:rPr lang="zh-CN" altLang="zh-CN" dirty="0"/>
              <a:t>某些大文件的溢出区，比方说各种服务的日志文件</a:t>
            </a:r>
            <a:endParaRPr lang="zh-CN" altLang="zh-CN" dirty="0"/>
          </a:p>
          <a:p>
            <a:r>
              <a:rPr lang="en-US" altLang="zh-CN" dirty="0"/>
              <a:t>/</a:t>
            </a:r>
            <a:r>
              <a:rPr lang="en-US" altLang="zh-CN" dirty="0" err="1"/>
              <a:t>usr</a:t>
            </a:r>
            <a:r>
              <a:rPr lang="en-US" altLang="zh-CN" dirty="0"/>
              <a:t> </a:t>
            </a:r>
            <a:r>
              <a:rPr lang="zh-CN" altLang="zh-CN" dirty="0"/>
              <a:t>最庞大的目录，要用到的应用程序和文件几乎都在这个目录。其中包含：</a:t>
            </a:r>
            <a:endParaRPr lang="zh-CN" altLang="zh-CN" dirty="0"/>
          </a:p>
          <a:p>
            <a:r>
              <a:rPr lang="en-US" altLang="zh-CN" dirty="0"/>
              <a:t>/</a:t>
            </a:r>
            <a:r>
              <a:rPr lang="en-US" altLang="zh-CN" dirty="0" err="1"/>
              <a:t>usr</a:t>
            </a:r>
            <a:r>
              <a:rPr lang="en-US" altLang="zh-CN" dirty="0"/>
              <a:t>/bin </a:t>
            </a:r>
            <a:r>
              <a:rPr lang="zh-CN" altLang="zh-CN" dirty="0"/>
              <a:t>众多的应用程序</a:t>
            </a:r>
            <a:endParaRPr lang="zh-CN" altLang="zh-CN" dirty="0"/>
          </a:p>
          <a:p>
            <a:r>
              <a:rPr lang="en-US" altLang="zh-CN" dirty="0"/>
              <a:t>/</a:t>
            </a:r>
            <a:r>
              <a:rPr lang="en-US" altLang="zh-CN" dirty="0" err="1"/>
              <a:t>usr</a:t>
            </a:r>
            <a:r>
              <a:rPr lang="en-US" altLang="zh-CN" dirty="0"/>
              <a:t>/</a:t>
            </a:r>
            <a:r>
              <a:rPr lang="en-US" altLang="zh-CN" dirty="0" err="1"/>
              <a:t>sbin</a:t>
            </a:r>
            <a:r>
              <a:rPr lang="en-US" altLang="zh-CN" dirty="0"/>
              <a:t> </a:t>
            </a:r>
            <a:r>
              <a:rPr lang="zh-CN" altLang="zh-CN" dirty="0"/>
              <a:t>超级用户的一些管理程序</a:t>
            </a:r>
            <a:endParaRPr lang="zh-CN" altLang="zh-CN" dirty="0"/>
          </a:p>
          <a:p>
            <a:r>
              <a:rPr lang="en-US" altLang="zh-CN" dirty="0"/>
              <a:t>/</a:t>
            </a:r>
            <a:r>
              <a:rPr lang="en-US" altLang="zh-CN" dirty="0" err="1"/>
              <a:t>usr</a:t>
            </a:r>
            <a:r>
              <a:rPr lang="en-US" altLang="zh-CN" dirty="0"/>
              <a:t>/include linux</a:t>
            </a:r>
            <a:r>
              <a:rPr lang="zh-CN" altLang="zh-CN" dirty="0"/>
              <a:t>下开发和编译应用程序所需要的头文件</a:t>
            </a:r>
            <a:endParaRPr lang="zh-CN" altLang="zh-CN" dirty="0"/>
          </a:p>
          <a:p>
            <a:r>
              <a:rPr lang="en-US" altLang="zh-CN" dirty="0"/>
              <a:t>/</a:t>
            </a:r>
            <a:r>
              <a:rPr lang="en-US" altLang="zh-CN" dirty="0" err="1"/>
              <a:t>usr</a:t>
            </a:r>
            <a:r>
              <a:rPr lang="en-US" altLang="zh-CN" dirty="0"/>
              <a:t>/lib </a:t>
            </a:r>
            <a:r>
              <a:rPr lang="zh-CN" altLang="zh-CN" dirty="0"/>
              <a:t>常用的动态链接库和软件包的配置文件</a:t>
            </a:r>
            <a:endParaRPr lang="zh-CN" altLang="zh-CN" dirty="0"/>
          </a:p>
          <a:p>
            <a:r>
              <a:rPr lang="en-US" altLang="zh-CN" dirty="0"/>
              <a:t>/</a:t>
            </a:r>
            <a:r>
              <a:rPr lang="en-US" altLang="zh-CN" dirty="0" err="1"/>
              <a:t>usr</a:t>
            </a:r>
            <a:r>
              <a:rPr lang="en-US" altLang="zh-CN" dirty="0"/>
              <a:t>/</a:t>
            </a:r>
            <a:r>
              <a:rPr lang="en-US" altLang="zh-CN" dirty="0" err="1"/>
              <a:t>src</a:t>
            </a:r>
            <a:r>
              <a:rPr lang="en-US" altLang="zh-CN" dirty="0"/>
              <a:t> </a:t>
            </a:r>
            <a:r>
              <a:rPr lang="zh-CN" altLang="zh-CN" dirty="0"/>
              <a:t>源代码，</a:t>
            </a:r>
            <a:r>
              <a:rPr lang="en-US" altLang="zh-CN" dirty="0"/>
              <a:t>linux</a:t>
            </a:r>
            <a:r>
              <a:rPr lang="zh-CN" altLang="zh-CN" dirty="0"/>
              <a:t>内核的源代码就放在</a:t>
            </a:r>
            <a:r>
              <a:rPr lang="en-US" altLang="zh-CN" dirty="0"/>
              <a:t>/</a:t>
            </a:r>
            <a:r>
              <a:rPr lang="en-US" altLang="zh-CN" dirty="0" err="1"/>
              <a:t>usr</a:t>
            </a:r>
            <a:r>
              <a:rPr lang="en-US" altLang="zh-CN" dirty="0"/>
              <a:t>/</a:t>
            </a:r>
            <a:r>
              <a:rPr lang="en-US" altLang="zh-CN" dirty="0" err="1"/>
              <a:t>src</a:t>
            </a:r>
            <a:r>
              <a:rPr lang="en-US" altLang="zh-CN" dirty="0"/>
              <a:t>/linux</a:t>
            </a:r>
            <a:r>
              <a:rPr lang="zh-CN" altLang="zh-CN" dirty="0"/>
              <a:t>里</a:t>
            </a:r>
            <a:endParaRPr lang="zh-CN" altLang="zh-CN" dirty="0"/>
          </a:p>
          <a:p>
            <a:r>
              <a:rPr lang="en-US" altLang="zh-CN" dirty="0"/>
              <a:t>/</a:t>
            </a:r>
            <a:r>
              <a:rPr lang="en-US" altLang="zh-CN" dirty="0" err="1"/>
              <a:t>usr</a:t>
            </a:r>
            <a:r>
              <a:rPr lang="en-US" altLang="zh-CN" dirty="0"/>
              <a:t>/local/bin </a:t>
            </a:r>
            <a:r>
              <a:rPr lang="zh-CN" altLang="zh-CN" dirty="0"/>
              <a:t>本地增加的命令</a:t>
            </a:r>
            <a:endParaRPr lang="zh-CN" altLang="zh-CN" dirty="0"/>
          </a:p>
          <a:p>
            <a:r>
              <a:rPr lang="en-US" altLang="zh-CN" dirty="0"/>
              <a:t>/</a:t>
            </a:r>
            <a:r>
              <a:rPr lang="en-US" altLang="zh-CN" dirty="0" err="1"/>
              <a:t>usr</a:t>
            </a:r>
            <a:r>
              <a:rPr lang="en-US" altLang="zh-CN" dirty="0"/>
              <a:t>/local/lib </a:t>
            </a:r>
            <a:r>
              <a:rPr lang="zh-CN" altLang="zh-CN" dirty="0"/>
              <a:t>本地增加的库</a:t>
            </a:r>
            <a:endParaRPr lang="zh-CN"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43308" y="1322962"/>
            <a:ext cx="10124692" cy="4748228"/>
          </a:xfrm>
        </p:spPr>
        <p:txBody>
          <a:bodyPr/>
          <a:lstStyle/>
          <a:p>
            <a:r>
              <a:rPr lang="en-US" altLang="zh-CN" dirty="0"/>
              <a:t>           </a:t>
            </a:r>
            <a:endParaRPr lang="zh-CN" altLang="en-US" dirty="0"/>
          </a:p>
        </p:txBody>
      </p:sp>
      <p:sp>
        <p:nvSpPr>
          <p:cNvPr id="4" name="副标题 3"/>
          <p:cNvSpPr>
            <a:spLocks noGrp="1"/>
          </p:cNvSpPr>
          <p:nvPr>
            <p:ph type="subTitle" idx="1"/>
          </p:nvPr>
        </p:nvSpPr>
        <p:spPr/>
        <p:txBody>
          <a:bodyPr/>
          <a:lstStyle/>
          <a:p>
            <a:r>
              <a:rPr lang="en-US" altLang="zh-CN"/>
              <a:t> </a:t>
            </a:r>
            <a:endParaRPr lang="en-US" altLang="zh-CN"/>
          </a:p>
        </p:txBody>
      </p:sp>
      <p:sp>
        <p:nvSpPr>
          <p:cNvPr id="9" name="文本框 8"/>
          <p:cNvSpPr txBox="1"/>
          <p:nvPr/>
        </p:nvSpPr>
        <p:spPr>
          <a:xfrm>
            <a:off x="961080" y="636294"/>
            <a:ext cx="3983060" cy="400110"/>
          </a:xfrm>
          <a:prstGeom prst="rect">
            <a:avLst/>
          </a:prstGeom>
          <a:noFill/>
        </p:spPr>
        <p:txBody>
          <a:bodyPr wrap="square" rtlCol="0">
            <a:spAutoFit/>
          </a:bodyPr>
          <a:lstStyle/>
          <a:p>
            <a:r>
              <a:rPr lang="en-US" altLang="zh-CN" sz="2000" b="1" dirty="0">
                <a:solidFill>
                  <a:schemeClr val="bg2">
                    <a:lumMod val="25000"/>
                  </a:schemeClr>
                </a:solidFill>
                <a:latin typeface="微软雅黑" panose="020B0503020204020204" charset="-122"/>
                <a:ea typeface="微软雅黑" panose="020B0503020204020204" charset="-122"/>
              </a:rPr>
              <a:t>Linux</a:t>
            </a:r>
            <a:r>
              <a:rPr lang="zh-CN" altLang="en-US" sz="2000" b="1" dirty="0">
                <a:solidFill>
                  <a:schemeClr val="bg2">
                    <a:lumMod val="25000"/>
                  </a:schemeClr>
                </a:solidFill>
                <a:latin typeface="微软雅黑" panose="020B0503020204020204" charset="-122"/>
                <a:ea typeface="微软雅黑" panose="020B0503020204020204" charset="-122"/>
              </a:rPr>
              <a:t>文件系统</a:t>
            </a:r>
            <a:r>
              <a:rPr lang="en-US" altLang="zh-CN" sz="2000" b="1" dirty="0">
                <a:solidFill>
                  <a:schemeClr val="bg2">
                    <a:lumMod val="25000"/>
                  </a:schemeClr>
                </a:solidFill>
                <a:latin typeface="微软雅黑" panose="020B0503020204020204" charset="-122"/>
                <a:ea typeface="微软雅黑" panose="020B0503020204020204" charset="-122"/>
              </a:rPr>
              <a:t>-</a:t>
            </a:r>
            <a:r>
              <a:rPr lang="zh-CN" altLang="en-US" sz="2000" b="1" dirty="0">
                <a:solidFill>
                  <a:schemeClr val="bg2">
                    <a:lumMod val="25000"/>
                  </a:schemeClr>
                </a:solidFill>
                <a:latin typeface="微软雅黑" panose="020B0503020204020204" charset="-122"/>
                <a:ea typeface="微软雅黑" panose="020B0503020204020204" charset="-122"/>
              </a:rPr>
              <a:t>文件系统</a:t>
            </a:r>
            <a:endParaRPr lang="zh-CN" altLang="en-US" sz="2000" b="1" dirty="0">
              <a:solidFill>
                <a:schemeClr val="bg2">
                  <a:lumMod val="25000"/>
                </a:schemeClr>
              </a:solidFill>
              <a:latin typeface="微软雅黑" panose="020B0503020204020204" charset="-122"/>
              <a:ea typeface="微软雅黑" panose="020B0503020204020204" charset="-122"/>
            </a:endParaRPr>
          </a:p>
        </p:txBody>
      </p:sp>
      <p:pic>
        <p:nvPicPr>
          <p:cNvPr id="15" name="图片 14"/>
          <p:cNvPicPr>
            <a:picLocks noChangeAspect="1"/>
          </p:cNvPicPr>
          <p:nvPr/>
        </p:nvPicPr>
        <p:blipFill>
          <a:blip r:embed="rId1" cstate="print"/>
          <a:stretch>
            <a:fillRect/>
          </a:stretch>
        </p:blipFill>
        <p:spPr>
          <a:xfrm>
            <a:off x="10668000" y="576302"/>
            <a:ext cx="881847" cy="881847"/>
          </a:xfrm>
          <a:prstGeom prst="rect">
            <a:avLst/>
          </a:prstGeom>
        </p:spPr>
      </p:pic>
      <p:sp>
        <p:nvSpPr>
          <p:cNvPr id="21" name="文本框 20"/>
          <p:cNvSpPr txBox="1"/>
          <p:nvPr/>
        </p:nvSpPr>
        <p:spPr>
          <a:xfrm>
            <a:off x="543308" y="602474"/>
            <a:ext cx="574122" cy="460375"/>
          </a:xfrm>
          <a:prstGeom prst="rect">
            <a:avLst/>
          </a:prstGeom>
          <a:noFill/>
        </p:spPr>
        <p:txBody>
          <a:bodyPr wrap="square" rtlCol="0">
            <a:spAutoFit/>
          </a:bodyPr>
          <a:lstStyle/>
          <a:p>
            <a:r>
              <a:rPr lang="en-US" altLang="zh-CN" sz="2400" b="1" dirty="0">
                <a:solidFill>
                  <a:srgbClr val="98507E"/>
                </a:solidFill>
                <a:latin typeface="方正综艺简体" panose="03000509000000000000" pitchFamily="65" charset="-122"/>
                <a:ea typeface="方正综艺简体" panose="03000509000000000000" pitchFamily="65" charset="-122"/>
              </a:rPr>
              <a:t>01</a:t>
            </a:r>
            <a:endParaRPr lang="zh-CN" altLang="en-US" sz="2400" b="1" dirty="0">
              <a:solidFill>
                <a:srgbClr val="98507E"/>
              </a:solidFill>
              <a:latin typeface="方正综艺简体" panose="03000509000000000000" pitchFamily="65" charset="-122"/>
              <a:ea typeface="方正综艺简体" panose="03000509000000000000" pitchFamily="65" charset="-122"/>
            </a:endParaRPr>
          </a:p>
        </p:txBody>
      </p:sp>
      <p:cxnSp>
        <p:nvCxnSpPr>
          <p:cNvPr id="5" name="直接连接符 4"/>
          <p:cNvCxnSpPr/>
          <p:nvPr/>
        </p:nvCxnSpPr>
        <p:spPr>
          <a:xfrm>
            <a:off x="642153" y="1072554"/>
            <a:ext cx="10102047" cy="0"/>
          </a:xfrm>
          <a:prstGeom prst="line">
            <a:avLst/>
          </a:prstGeom>
          <a:ln>
            <a:gradFill>
              <a:gsLst>
                <a:gs pos="0">
                  <a:srgbClr val="98507E"/>
                </a:gs>
                <a:gs pos="100000">
                  <a:srgbClr val="203182"/>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矩形: 圆角 5"/>
          <p:cNvSpPr/>
          <p:nvPr/>
        </p:nvSpPr>
        <p:spPr>
          <a:xfrm>
            <a:off x="642153" y="1017225"/>
            <a:ext cx="2091522" cy="118829"/>
          </a:xfrm>
          <a:prstGeom prst="roundRect">
            <a:avLst/>
          </a:prstGeom>
          <a:gradFill>
            <a:gsLst>
              <a:gs pos="0">
                <a:srgbClr val="203182"/>
              </a:gs>
              <a:gs pos="100000">
                <a:srgbClr val="98507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43308" y="1098472"/>
            <a:ext cx="11006539" cy="5304016"/>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zh-CN" dirty="0"/>
              <a:t>文件系统指文件存在的物理空间，</a:t>
            </a:r>
            <a:r>
              <a:rPr lang="en-US" altLang="zh-CN" dirty="0"/>
              <a:t>linux</a:t>
            </a:r>
            <a:r>
              <a:rPr lang="zh-CN" altLang="zh-CN" dirty="0"/>
              <a:t>系统中每个分区都是一个文件系统，都有自己的目录层次结构。</a:t>
            </a:r>
            <a:r>
              <a:rPr lang="en-US" altLang="zh-CN" dirty="0"/>
              <a:t>linux</a:t>
            </a:r>
            <a:r>
              <a:rPr lang="zh-CN" altLang="zh-CN" dirty="0"/>
              <a:t>会将这些分属不同分区的、单独的文件系统按一定的方式形成一个系统的总的目录层次结构。一个操作系统的运行离不开对文件的操作，因此必然要拥有并维护自己的文件系统。</a:t>
            </a:r>
            <a:endParaRPr lang="en-US" altLang="zh-CN" dirty="0"/>
          </a:p>
          <a:p>
            <a:pPr marL="285750" indent="-285750">
              <a:lnSpc>
                <a:spcPct val="150000"/>
              </a:lnSpc>
              <a:buFont typeface="Arial" panose="020B0604020202020204" pitchFamily="34" charset="0"/>
              <a:buChar char="•"/>
            </a:pPr>
            <a:r>
              <a:rPr lang="zh-CN" altLang="en-US" dirty="0"/>
              <a:t>文件系统类型</a:t>
            </a:r>
            <a:endParaRPr lang="en-US" altLang="zh-CN" dirty="0"/>
          </a:p>
          <a:p>
            <a:r>
              <a:rPr lang="en-US" altLang="zh-CN" dirty="0"/>
              <a:t>     ext2</a:t>
            </a:r>
            <a:r>
              <a:rPr lang="zh-CN" altLang="zh-CN" dirty="0"/>
              <a:t>：早期</a:t>
            </a:r>
            <a:r>
              <a:rPr lang="en-US" altLang="zh-CN" dirty="0"/>
              <a:t>linux</a:t>
            </a:r>
            <a:r>
              <a:rPr lang="zh-CN" altLang="zh-CN" dirty="0"/>
              <a:t>中常用的文件系统</a:t>
            </a:r>
            <a:r>
              <a:rPr lang="en-US" altLang="zh-CN" dirty="0"/>
              <a:t>                      ext3</a:t>
            </a:r>
            <a:r>
              <a:rPr lang="zh-CN" altLang="zh-CN" dirty="0"/>
              <a:t>：</a:t>
            </a:r>
            <a:r>
              <a:rPr lang="en-US" altLang="zh-CN" dirty="0"/>
              <a:t>ext2</a:t>
            </a:r>
            <a:r>
              <a:rPr lang="zh-CN" altLang="zh-CN" dirty="0"/>
              <a:t>的升级版，带日志功能</a:t>
            </a:r>
            <a:endParaRPr lang="zh-CN" altLang="zh-CN" dirty="0"/>
          </a:p>
          <a:p>
            <a:r>
              <a:rPr lang="en-US" altLang="zh-CN" dirty="0"/>
              <a:t>     RAMFS</a:t>
            </a:r>
            <a:r>
              <a:rPr lang="zh-CN" altLang="zh-CN" dirty="0"/>
              <a:t>：内存文件系统，速度很快</a:t>
            </a:r>
            <a:r>
              <a:rPr lang="en-US" altLang="zh-CN" dirty="0"/>
              <a:t>                    MS-DOS</a:t>
            </a:r>
            <a:r>
              <a:rPr lang="zh-CN" altLang="zh-CN" dirty="0"/>
              <a:t>：</a:t>
            </a:r>
            <a:r>
              <a:rPr lang="en-US" altLang="zh-CN" dirty="0"/>
              <a:t>MS-DOS</a:t>
            </a:r>
            <a:r>
              <a:rPr lang="zh-CN" altLang="zh-CN" dirty="0"/>
              <a:t>文件系统</a:t>
            </a:r>
            <a:r>
              <a:rPr lang="en-US" altLang="zh-CN" dirty="0"/>
              <a:t>                             </a:t>
            </a:r>
            <a:endParaRPr lang="en-US" altLang="zh-CN" dirty="0"/>
          </a:p>
          <a:p>
            <a:r>
              <a:rPr lang="en-US" altLang="zh-CN" dirty="0"/>
              <a:t>     VFAT</a:t>
            </a:r>
            <a:r>
              <a:rPr lang="zh-CN" altLang="zh-CN" dirty="0"/>
              <a:t>：</a:t>
            </a:r>
            <a:r>
              <a:rPr lang="en-US" altLang="zh-CN" dirty="0"/>
              <a:t>Windows 95/98 </a:t>
            </a:r>
            <a:r>
              <a:rPr lang="zh-CN" altLang="zh-CN" dirty="0"/>
              <a:t>操作系统采用的文件系统</a:t>
            </a:r>
            <a:r>
              <a:rPr lang="en-US" altLang="zh-CN" dirty="0"/>
              <a:t>   </a:t>
            </a:r>
            <a:r>
              <a:rPr lang="en-US" altLang="zh-CN" dirty="0" err="1"/>
              <a:t>ReFS</a:t>
            </a:r>
            <a:endParaRPr lang="zh-CN" altLang="zh-CN" dirty="0"/>
          </a:p>
          <a:p>
            <a:r>
              <a:rPr lang="en-US" altLang="zh-CN" dirty="0"/>
              <a:t>      FAT</a:t>
            </a:r>
            <a:r>
              <a:rPr lang="zh-CN" altLang="zh-CN" dirty="0"/>
              <a:t>：</a:t>
            </a:r>
            <a:r>
              <a:rPr lang="en-US" altLang="zh-CN" dirty="0"/>
              <a:t>Windows XP </a:t>
            </a:r>
            <a:r>
              <a:rPr lang="zh-CN" altLang="zh-CN" dirty="0"/>
              <a:t>操作系统采用的文件系统</a:t>
            </a:r>
            <a:r>
              <a:rPr lang="en-US" altLang="zh-CN" dirty="0"/>
              <a:t>     </a:t>
            </a:r>
            <a:endParaRPr lang="en-US" altLang="zh-CN" dirty="0"/>
          </a:p>
          <a:p>
            <a:r>
              <a:rPr lang="en-US" altLang="zh-CN" dirty="0"/>
              <a:t>      NTFS</a:t>
            </a:r>
            <a:r>
              <a:rPr lang="zh-CN" altLang="zh-CN" dirty="0"/>
              <a:t>：</a:t>
            </a:r>
            <a:r>
              <a:rPr lang="en-US" altLang="zh-CN" dirty="0"/>
              <a:t>Windows NT/XP </a:t>
            </a:r>
            <a:r>
              <a:rPr lang="zh-CN" altLang="zh-CN" dirty="0"/>
              <a:t>操作系统采用的文件系统</a:t>
            </a:r>
            <a:endParaRPr lang="zh-CN" altLang="zh-CN" dirty="0"/>
          </a:p>
          <a:p>
            <a:r>
              <a:rPr lang="en-US" altLang="zh-CN" dirty="0"/>
              <a:t>      HPFS</a:t>
            </a:r>
            <a:r>
              <a:rPr lang="zh-CN" altLang="zh-CN" dirty="0"/>
              <a:t>：</a:t>
            </a:r>
            <a:r>
              <a:rPr lang="en-US" altLang="zh-CN" dirty="0"/>
              <a:t> OS/2 </a:t>
            </a:r>
            <a:r>
              <a:rPr lang="zh-CN" altLang="zh-CN" dirty="0"/>
              <a:t>操作系统采用的文件系统</a:t>
            </a:r>
            <a:r>
              <a:rPr lang="en-US" altLang="zh-CN" dirty="0"/>
              <a:t>             PROC: </a:t>
            </a:r>
            <a:r>
              <a:rPr lang="zh-CN" altLang="zh-CN" dirty="0"/>
              <a:t>虚拟的进程文件系统</a:t>
            </a:r>
            <a:endParaRPr lang="zh-CN" altLang="zh-CN" dirty="0"/>
          </a:p>
          <a:p>
            <a:r>
              <a:rPr lang="en-US" altLang="zh-CN" dirty="0"/>
              <a:t>      ISO9660</a:t>
            </a:r>
            <a:r>
              <a:rPr lang="zh-CN" altLang="zh-CN" dirty="0"/>
              <a:t>：大部分光盘所采用的文件系统</a:t>
            </a:r>
            <a:r>
              <a:rPr lang="en-US" altLang="zh-CN" dirty="0"/>
              <a:t>           </a:t>
            </a:r>
            <a:r>
              <a:rPr lang="en-US" altLang="zh-CN" dirty="0" err="1"/>
              <a:t>ufsSun</a:t>
            </a:r>
            <a:r>
              <a:rPr lang="en-US" altLang="zh-CN" dirty="0"/>
              <a:t>: OS </a:t>
            </a:r>
            <a:r>
              <a:rPr lang="zh-CN" altLang="zh-CN" dirty="0"/>
              <a:t>所采用的文件系统</a:t>
            </a:r>
            <a:endParaRPr lang="zh-CN" altLang="zh-CN" dirty="0"/>
          </a:p>
          <a:p>
            <a:r>
              <a:rPr lang="en-US" altLang="zh-CN" dirty="0"/>
              <a:t>      NCPFS</a:t>
            </a:r>
            <a:r>
              <a:rPr lang="zh-CN" altLang="zh-CN" dirty="0"/>
              <a:t>：</a:t>
            </a:r>
            <a:r>
              <a:rPr lang="en-US" altLang="zh-CN" dirty="0"/>
              <a:t>Novell </a:t>
            </a:r>
            <a:r>
              <a:rPr lang="zh-CN" altLang="zh-CN" dirty="0"/>
              <a:t>服务器所采用的文件系统</a:t>
            </a:r>
            <a:r>
              <a:rPr lang="en-US" altLang="zh-CN" dirty="0"/>
              <a:t>         SMBFS</a:t>
            </a:r>
            <a:r>
              <a:rPr lang="zh-CN" altLang="zh-CN" dirty="0"/>
              <a:t>：</a:t>
            </a:r>
            <a:r>
              <a:rPr lang="en-US" altLang="zh-CN" dirty="0"/>
              <a:t>Samba </a:t>
            </a:r>
            <a:r>
              <a:rPr lang="zh-CN" altLang="zh-CN" dirty="0"/>
              <a:t>的共享文件系统</a:t>
            </a:r>
            <a:endParaRPr lang="zh-CN" altLang="zh-CN" dirty="0"/>
          </a:p>
          <a:p>
            <a:r>
              <a:rPr lang="en-US" altLang="zh-CN" dirty="0"/>
              <a:t>      XFS</a:t>
            </a:r>
            <a:r>
              <a:rPr lang="zh-CN" altLang="zh-CN" dirty="0"/>
              <a:t>：由</a:t>
            </a:r>
            <a:r>
              <a:rPr lang="en-US" altLang="zh-CN" dirty="0"/>
              <a:t>SGI</a:t>
            </a:r>
            <a:r>
              <a:rPr lang="zh-CN" altLang="zh-CN" dirty="0"/>
              <a:t>开发的先进的日志文件系统，支持超大容量文件</a:t>
            </a:r>
            <a:r>
              <a:rPr lang="en-US" altLang="zh-CN" dirty="0"/>
              <a:t>    JFS</a:t>
            </a:r>
            <a:r>
              <a:rPr lang="zh-CN" altLang="zh-CN" dirty="0"/>
              <a:t>：</a:t>
            </a:r>
            <a:r>
              <a:rPr lang="en-US" altLang="zh-CN" dirty="0"/>
              <a:t>IBM</a:t>
            </a:r>
            <a:r>
              <a:rPr lang="zh-CN" altLang="zh-CN" dirty="0"/>
              <a:t>的</a:t>
            </a:r>
            <a:r>
              <a:rPr lang="en-US" altLang="zh-CN" dirty="0"/>
              <a:t>AIX</a:t>
            </a:r>
            <a:r>
              <a:rPr lang="zh-CN" altLang="zh-CN" dirty="0"/>
              <a:t>使用的日志文件系统</a:t>
            </a:r>
            <a:endParaRPr lang="zh-CN" altLang="zh-CN" dirty="0"/>
          </a:p>
          <a:p>
            <a:r>
              <a:rPr lang="en-US" altLang="zh-CN" dirty="0"/>
              <a:t>      </a:t>
            </a:r>
            <a:r>
              <a:rPr lang="en-US" altLang="zh-CN" dirty="0" err="1"/>
              <a:t>ReiserFS</a:t>
            </a:r>
            <a:r>
              <a:rPr lang="en-US" altLang="zh-CN" dirty="0"/>
              <a:t>: </a:t>
            </a:r>
            <a:r>
              <a:rPr lang="zh-CN" altLang="zh-CN" dirty="0"/>
              <a:t>基于平衡树结构的文件系统</a:t>
            </a:r>
            <a:r>
              <a:rPr lang="en-US" altLang="zh-CN" dirty="0"/>
              <a:t>               </a:t>
            </a:r>
            <a:r>
              <a:rPr lang="en-US" altLang="zh-CN" dirty="0" err="1"/>
              <a:t>udf</a:t>
            </a:r>
            <a:r>
              <a:rPr lang="en-US" altLang="zh-CN" dirty="0"/>
              <a:t>:</a:t>
            </a:r>
            <a:r>
              <a:rPr lang="zh-CN" altLang="zh-CN" dirty="0"/>
              <a:t>可擦写的数据光盘文件系统</a:t>
            </a:r>
            <a:endParaRPr lang="zh-CN" altLang="zh-CN" dirty="0"/>
          </a:p>
          <a:p>
            <a:pPr>
              <a:lnSpc>
                <a:spcPct val="150000"/>
              </a:lnSpc>
            </a:pPr>
            <a:r>
              <a:rPr lang="en-US" altLang="zh-CN" dirty="0"/>
              <a:t>      NFS</a:t>
            </a:r>
            <a:r>
              <a:rPr lang="zh-CN" altLang="zh-CN" dirty="0"/>
              <a:t>：网络文件系统，由</a:t>
            </a:r>
            <a:r>
              <a:rPr lang="en-US" altLang="zh-CN" dirty="0"/>
              <a:t>SUN</a:t>
            </a:r>
            <a:r>
              <a:rPr lang="zh-CN" altLang="zh-CN" dirty="0"/>
              <a:t>发明，主要用于远程文件共享</a:t>
            </a:r>
            <a:endParaRPr lang="zh-CN" altLang="zh-CN" dirty="0"/>
          </a:p>
          <a:p>
            <a:pPr marL="285750" indent="-285750">
              <a:lnSpc>
                <a:spcPct val="150000"/>
              </a:lnSpc>
              <a:buFont typeface="Arial" panose="020B0604020202020204" pitchFamily="34" charset="0"/>
              <a:buChar char="•"/>
            </a:pPr>
            <a:endParaRPr lang="zh-CN"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43308" y="1322962"/>
            <a:ext cx="10124692" cy="4748228"/>
          </a:xfrm>
        </p:spPr>
        <p:txBody>
          <a:bodyPr/>
          <a:lstStyle/>
          <a:p>
            <a:r>
              <a:rPr lang="en-US" altLang="zh-CN" dirty="0"/>
              <a:t>      </a:t>
            </a:r>
            <a:endParaRPr lang="zh-CN" altLang="en-US" dirty="0"/>
          </a:p>
        </p:txBody>
      </p:sp>
      <p:sp>
        <p:nvSpPr>
          <p:cNvPr id="4" name="副标题 3"/>
          <p:cNvSpPr>
            <a:spLocks noGrp="1"/>
          </p:cNvSpPr>
          <p:nvPr>
            <p:ph type="subTitle" idx="1"/>
          </p:nvPr>
        </p:nvSpPr>
        <p:spPr/>
        <p:txBody>
          <a:bodyPr/>
          <a:lstStyle/>
          <a:p>
            <a:r>
              <a:rPr lang="en-US" altLang="zh-CN"/>
              <a:t> </a:t>
            </a:r>
            <a:endParaRPr lang="en-US" altLang="zh-CN"/>
          </a:p>
        </p:txBody>
      </p:sp>
      <p:sp>
        <p:nvSpPr>
          <p:cNvPr id="9" name="文本框 8"/>
          <p:cNvSpPr txBox="1"/>
          <p:nvPr/>
        </p:nvSpPr>
        <p:spPr>
          <a:xfrm>
            <a:off x="961080" y="636294"/>
            <a:ext cx="3983060" cy="400110"/>
          </a:xfrm>
          <a:prstGeom prst="rect">
            <a:avLst/>
          </a:prstGeom>
          <a:noFill/>
        </p:spPr>
        <p:txBody>
          <a:bodyPr wrap="square" rtlCol="0">
            <a:spAutoFit/>
          </a:bodyPr>
          <a:lstStyle/>
          <a:p>
            <a:r>
              <a:rPr lang="en-US" altLang="zh-CN" sz="2000" b="1" dirty="0">
                <a:solidFill>
                  <a:schemeClr val="bg2">
                    <a:lumMod val="25000"/>
                  </a:schemeClr>
                </a:solidFill>
                <a:latin typeface="微软雅黑" panose="020B0503020204020204" charset="-122"/>
                <a:ea typeface="微软雅黑" panose="020B0503020204020204" charset="-122"/>
              </a:rPr>
              <a:t>Linux</a:t>
            </a:r>
            <a:r>
              <a:rPr lang="zh-CN" altLang="en-US" sz="2000" b="1" dirty="0">
                <a:solidFill>
                  <a:schemeClr val="bg2">
                    <a:lumMod val="25000"/>
                  </a:schemeClr>
                </a:solidFill>
                <a:latin typeface="微软雅黑" panose="020B0503020204020204" charset="-122"/>
                <a:ea typeface="微软雅黑" panose="020B0503020204020204" charset="-122"/>
              </a:rPr>
              <a:t>文件系统</a:t>
            </a:r>
            <a:r>
              <a:rPr lang="en-US" altLang="zh-CN" sz="2000" b="1" dirty="0">
                <a:solidFill>
                  <a:schemeClr val="bg2">
                    <a:lumMod val="25000"/>
                  </a:schemeClr>
                </a:solidFill>
                <a:latin typeface="微软雅黑" panose="020B0503020204020204" charset="-122"/>
                <a:ea typeface="微软雅黑" panose="020B0503020204020204" charset="-122"/>
              </a:rPr>
              <a:t>-</a:t>
            </a:r>
            <a:r>
              <a:rPr lang="zh-CN" altLang="en-US" sz="2000" b="1" dirty="0">
                <a:solidFill>
                  <a:schemeClr val="bg2">
                    <a:lumMod val="25000"/>
                  </a:schemeClr>
                </a:solidFill>
                <a:latin typeface="微软雅黑" panose="020B0503020204020204" charset="-122"/>
                <a:ea typeface="微软雅黑" panose="020B0503020204020204" charset="-122"/>
              </a:rPr>
              <a:t>文件系统特征</a:t>
            </a:r>
            <a:endParaRPr lang="zh-CN" altLang="en-US" sz="2000" b="1" dirty="0">
              <a:solidFill>
                <a:schemeClr val="bg2">
                  <a:lumMod val="25000"/>
                </a:schemeClr>
              </a:solidFill>
              <a:latin typeface="微软雅黑" panose="020B0503020204020204" charset="-122"/>
              <a:ea typeface="微软雅黑" panose="020B0503020204020204" charset="-122"/>
            </a:endParaRPr>
          </a:p>
        </p:txBody>
      </p:sp>
      <p:pic>
        <p:nvPicPr>
          <p:cNvPr id="15" name="图片 14"/>
          <p:cNvPicPr>
            <a:picLocks noChangeAspect="1"/>
          </p:cNvPicPr>
          <p:nvPr/>
        </p:nvPicPr>
        <p:blipFill>
          <a:blip r:embed="rId1" cstate="print"/>
          <a:stretch>
            <a:fillRect/>
          </a:stretch>
        </p:blipFill>
        <p:spPr>
          <a:xfrm>
            <a:off x="10668000" y="576302"/>
            <a:ext cx="881847" cy="881847"/>
          </a:xfrm>
          <a:prstGeom prst="rect">
            <a:avLst/>
          </a:prstGeom>
        </p:spPr>
      </p:pic>
      <p:sp>
        <p:nvSpPr>
          <p:cNvPr id="21" name="文本框 20"/>
          <p:cNvSpPr txBox="1"/>
          <p:nvPr/>
        </p:nvSpPr>
        <p:spPr>
          <a:xfrm>
            <a:off x="543308" y="602474"/>
            <a:ext cx="574122" cy="460375"/>
          </a:xfrm>
          <a:prstGeom prst="rect">
            <a:avLst/>
          </a:prstGeom>
          <a:noFill/>
        </p:spPr>
        <p:txBody>
          <a:bodyPr wrap="square" rtlCol="0">
            <a:spAutoFit/>
          </a:bodyPr>
          <a:lstStyle/>
          <a:p>
            <a:r>
              <a:rPr lang="en-US" altLang="zh-CN" sz="2400" b="1" dirty="0">
                <a:solidFill>
                  <a:srgbClr val="98507E"/>
                </a:solidFill>
                <a:latin typeface="方正综艺简体" panose="03000509000000000000" pitchFamily="65" charset="-122"/>
                <a:ea typeface="方正综艺简体" panose="03000509000000000000" pitchFamily="65" charset="-122"/>
              </a:rPr>
              <a:t>01</a:t>
            </a:r>
            <a:endParaRPr lang="zh-CN" altLang="en-US" sz="2400" b="1" dirty="0">
              <a:solidFill>
                <a:srgbClr val="98507E"/>
              </a:solidFill>
              <a:latin typeface="方正综艺简体" panose="03000509000000000000" pitchFamily="65" charset="-122"/>
              <a:ea typeface="方正综艺简体" panose="03000509000000000000" pitchFamily="65" charset="-122"/>
            </a:endParaRPr>
          </a:p>
        </p:txBody>
      </p:sp>
      <p:cxnSp>
        <p:nvCxnSpPr>
          <p:cNvPr id="5" name="直接连接符 4"/>
          <p:cNvCxnSpPr/>
          <p:nvPr/>
        </p:nvCxnSpPr>
        <p:spPr>
          <a:xfrm>
            <a:off x="642153" y="1072554"/>
            <a:ext cx="10102047" cy="0"/>
          </a:xfrm>
          <a:prstGeom prst="line">
            <a:avLst/>
          </a:prstGeom>
          <a:ln>
            <a:gradFill>
              <a:gsLst>
                <a:gs pos="0">
                  <a:srgbClr val="98507E"/>
                </a:gs>
                <a:gs pos="100000">
                  <a:srgbClr val="203182"/>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矩形: 圆角 5"/>
          <p:cNvSpPr/>
          <p:nvPr/>
        </p:nvSpPr>
        <p:spPr>
          <a:xfrm>
            <a:off x="642153" y="1017225"/>
            <a:ext cx="2091522" cy="118829"/>
          </a:xfrm>
          <a:prstGeom prst="roundRect">
            <a:avLst/>
          </a:prstGeom>
          <a:gradFill>
            <a:gsLst>
              <a:gs pos="0">
                <a:srgbClr val="203182"/>
              </a:gs>
              <a:gs pos="100000">
                <a:srgbClr val="98507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43308" y="1098472"/>
            <a:ext cx="11006539" cy="4609019"/>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zh-CN" dirty="0"/>
              <a:t>磁盘分区完毕后还需要进行格式化</a:t>
            </a:r>
            <a:r>
              <a:rPr lang="en-US" altLang="zh-CN" dirty="0"/>
              <a:t>(format)</a:t>
            </a:r>
            <a:r>
              <a:rPr lang="zh-CN" altLang="zh-CN" dirty="0"/>
              <a:t>，之后操作系统才能够使用这个分区。 格式化的目的是能使操作系统可以使用的文件系统格式（即我们上面提到文件系统类型）。</a:t>
            </a:r>
            <a:endParaRPr lang="zh-CN" altLang="zh-CN" dirty="0"/>
          </a:p>
          <a:p>
            <a:pPr marL="285750" indent="-285750">
              <a:lnSpc>
                <a:spcPct val="150000"/>
              </a:lnSpc>
              <a:buFont typeface="Arial" panose="020B0604020202020204" pitchFamily="34" charset="0"/>
              <a:buChar char="•"/>
            </a:pPr>
            <a:r>
              <a:rPr lang="zh-CN" altLang="zh-CN" dirty="0"/>
              <a:t>每种操作系统能够使用的文件系统并不相同。如</a:t>
            </a:r>
            <a:r>
              <a:rPr lang="en-US" altLang="zh-CN" dirty="0"/>
              <a:t>windows 98 </a:t>
            </a:r>
            <a:r>
              <a:rPr lang="zh-CN" altLang="zh-CN" dirty="0"/>
              <a:t>以前的微软操作系统主要利用的文件系统是</a:t>
            </a:r>
            <a:r>
              <a:rPr lang="en-US" altLang="zh-CN" dirty="0"/>
              <a:t> FAT (</a:t>
            </a:r>
            <a:r>
              <a:rPr lang="zh-CN" altLang="zh-CN" dirty="0"/>
              <a:t>或</a:t>
            </a:r>
            <a:r>
              <a:rPr lang="en-US" altLang="zh-CN" dirty="0"/>
              <a:t> FAT16)</a:t>
            </a:r>
            <a:r>
              <a:rPr lang="zh-CN" altLang="zh-CN" dirty="0"/>
              <a:t>，</a:t>
            </a:r>
            <a:r>
              <a:rPr lang="en-US" altLang="zh-CN" dirty="0"/>
              <a:t>windows 2000</a:t>
            </a:r>
            <a:r>
              <a:rPr lang="zh-CN" altLang="zh-CN" dirty="0"/>
              <a:t>以后的版本有所谓的</a:t>
            </a:r>
            <a:r>
              <a:rPr lang="en-US" altLang="zh-CN" dirty="0"/>
              <a:t> NTFS </a:t>
            </a:r>
            <a:r>
              <a:rPr lang="zh-CN" altLang="zh-CN" dirty="0"/>
              <a:t>文件系统，至于</a:t>
            </a:r>
            <a:r>
              <a:rPr lang="en-US" altLang="zh-CN" dirty="0"/>
              <a:t>Linux</a:t>
            </a:r>
            <a:r>
              <a:rPr lang="zh-CN" altLang="zh-CN" dirty="0"/>
              <a:t>的正统文件系统则为</a:t>
            </a:r>
            <a:r>
              <a:rPr lang="en-US" altLang="zh-CN" dirty="0"/>
              <a:t> Ext2 (Linux second extended file system, ext2fs)</a:t>
            </a:r>
            <a:r>
              <a:rPr lang="zh-CN" altLang="zh-CN" dirty="0"/>
              <a:t>这一个。此外，在默认的情况下，</a:t>
            </a:r>
            <a:r>
              <a:rPr lang="en-US" altLang="zh-CN" dirty="0"/>
              <a:t>windows </a:t>
            </a:r>
            <a:r>
              <a:rPr lang="zh-CN" altLang="zh-CN" dirty="0"/>
              <a:t>操作系统是不会认识</a:t>
            </a:r>
            <a:r>
              <a:rPr lang="en-US" altLang="zh-CN" dirty="0"/>
              <a:t> Linux </a:t>
            </a:r>
            <a:r>
              <a:rPr lang="zh-CN" altLang="zh-CN" dirty="0"/>
              <a:t>的</a:t>
            </a:r>
            <a:r>
              <a:rPr lang="en-US" altLang="zh-CN" dirty="0"/>
              <a:t> Ext2 </a:t>
            </a:r>
            <a:r>
              <a:rPr lang="zh-CN" altLang="zh-CN" dirty="0"/>
              <a:t>的。</a:t>
            </a:r>
            <a:endParaRPr lang="zh-CN" altLang="zh-CN" dirty="0"/>
          </a:p>
          <a:p>
            <a:pPr marL="285750" indent="-285750">
              <a:lnSpc>
                <a:spcPct val="150000"/>
              </a:lnSpc>
              <a:buFont typeface="Arial" panose="020B0604020202020204" pitchFamily="34" charset="0"/>
              <a:buChar char="•"/>
            </a:pPr>
            <a:r>
              <a:rPr lang="zh-CN" altLang="zh-CN" dirty="0"/>
              <a:t>传统的磁盘与文件系统之应用中，一个分区就是只能够被格式化成为一个文件系统，所以我们可以说一个</a:t>
            </a:r>
            <a:r>
              <a:rPr lang="en-US" altLang="zh-CN" dirty="0"/>
              <a:t> filesystem </a:t>
            </a:r>
            <a:r>
              <a:rPr lang="zh-CN" altLang="zh-CN" dirty="0"/>
              <a:t>就是一个</a:t>
            </a:r>
            <a:r>
              <a:rPr lang="en-US" altLang="zh-CN" dirty="0"/>
              <a:t> partition</a:t>
            </a:r>
            <a:r>
              <a:rPr lang="zh-CN" altLang="zh-CN" dirty="0"/>
              <a:t>。但是由于新技术的利用，例如我们常听到的</a:t>
            </a:r>
            <a:r>
              <a:rPr lang="en-US" altLang="zh-CN" dirty="0"/>
              <a:t>LVM</a:t>
            </a:r>
            <a:r>
              <a:rPr lang="zh-CN" altLang="zh-CN" dirty="0"/>
              <a:t>与软件磁盘阵列</a:t>
            </a:r>
            <a:r>
              <a:rPr lang="en-US" altLang="zh-CN" dirty="0"/>
              <a:t>(software raid)</a:t>
            </a:r>
            <a:r>
              <a:rPr lang="zh-CN" altLang="zh-CN" dirty="0"/>
              <a:t>，这些技术可以将一个分区格式化为多个文件系统</a:t>
            </a:r>
            <a:r>
              <a:rPr lang="en-US" altLang="zh-CN" dirty="0"/>
              <a:t>(</a:t>
            </a:r>
            <a:r>
              <a:rPr lang="zh-CN" altLang="zh-CN" dirty="0"/>
              <a:t>例如</a:t>
            </a:r>
            <a:r>
              <a:rPr lang="en-US" altLang="zh-CN" dirty="0"/>
              <a:t>LVM)</a:t>
            </a:r>
            <a:r>
              <a:rPr lang="zh-CN" altLang="zh-CN" dirty="0"/>
              <a:t>，也能够将多个分区合成一个文件系统</a:t>
            </a:r>
            <a:r>
              <a:rPr lang="en-US" altLang="zh-CN" dirty="0"/>
              <a:t>(LVM, RAID)</a:t>
            </a:r>
            <a:r>
              <a:rPr lang="zh-CN" altLang="zh-CN" dirty="0"/>
              <a:t>！ 所以说，目前我们在格式化时已经不再说成针对</a:t>
            </a:r>
            <a:r>
              <a:rPr lang="en-US" altLang="zh-CN" dirty="0"/>
              <a:t> partition </a:t>
            </a:r>
            <a:r>
              <a:rPr lang="zh-CN" altLang="zh-CN" dirty="0"/>
              <a:t>来格式化了， 通常我们可以称呼一个可被挂载的数据为一个文件系统而不是一个分区</a:t>
            </a:r>
            <a:r>
              <a:rPr lang="zh-CN" altLang="en-US" dirty="0"/>
              <a:t>。</a:t>
            </a:r>
            <a:endParaRPr lang="zh-CN"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43308" y="1322962"/>
            <a:ext cx="10124692" cy="4748228"/>
          </a:xfrm>
        </p:spPr>
        <p:txBody>
          <a:bodyPr/>
          <a:lstStyle/>
          <a:p>
            <a:r>
              <a:rPr lang="en-US" altLang="zh-CN" dirty="0"/>
              <a:t>      </a:t>
            </a:r>
            <a:endParaRPr lang="zh-CN" altLang="en-US" dirty="0"/>
          </a:p>
        </p:txBody>
      </p:sp>
      <p:sp>
        <p:nvSpPr>
          <p:cNvPr id="4" name="副标题 3"/>
          <p:cNvSpPr>
            <a:spLocks noGrp="1"/>
          </p:cNvSpPr>
          <p:nvPr>
            <p:ph type="subTitle" idx="1"/>
          </p:nvPr>
        </p:nvSpPr>
        <p:spPr/>
        <p:txBody>
          <a:bodyPr/>
          <a:lstStyle/>
          <a:p>
            <a:r>
              <a:rPr lang="en-US" altLang="zh-CN"/>
              <a:t> </a:t>
            </a:r>
            <a:endParaRPr lang="en-US" altLang="zh-CN"/>
          </a:p>
        </p:txBody>
      </p:sp>
      <p:sp>
        <p:nvSpPr>
          <p:cNvPr id="9" name="文本框 8"/>
          <p:cNvSpPr txBox="1"/>
          <p:nvPr/>
        </p:nvSpPr>
        <p:spPr>
          <a:xfrm>
            <a:off x="961080" y="636294"/>
            <a:ext cx="3983060" cy="400110"/>
          </a:xfrm>
          <a:prstGeom prst="rect">
            <a:avLst/>
          </a:prstGeom>
          <a:noFill/>
        </p:spPr>
        <p:txBody>
          <a:bodyPr wrap="square" rtlCol="0">
            <a:spAutoFit/>
          </a:bodyPr>
          <a:lstStyle/>
          <a:p>
            <a:r>
              <a:rPr lang="en-US" altLang="zh-CN" sz="2000" b="1" dirty="0">
                <a:solidFill>
                  <a:schemeClr val="bg2">
                    <a:lumMod val="25000"/>
                  </a:schemeClr>
                </a:solidFill>
                <a:latin typeface="微软雅黑" panose="020B0503020204020204" charset="-122"/>
                <a:ea typeface="微软雅黑" panose="020B0503020204020204" charset="-122"/>
              </a:rPr>
              <a:t>Linux</a:t>
            </a:r>
            <a:r>
              <a:rPr lang="zh-CN" altLang="en-US" sz="2000" b="1" dirty="0">
                <a:solidFill>
                  <a:schemeClr val="bg2">
                    <a:lumMod val="25000"/>
                  </a:schemeClr>
                </a:solidFill>
                <a:latin typeface="微软雅黑" panose="020B0503020204020204" charset="-122"/>
                <a:ea typeface="微软雅黑" panose="020B0503020204020204" charset="-122"/>
              </a:rPr>
              <a:t>文件系统</a:t>
            </a:r>
            <a:r>
              <a:rPr lang="en-US" altLang="zh-CN" sz="2000" b="1" dirty="0">
                <a:solidFill>
                  <a:schemeClr val="bg2">
                    <a:lumMod val="25000"/>
                  </a:schemeClr>
                </a:solidFill>
                <a:latin typeface="微软雅黑" panose="020B0503020204020204" charset="-122"/>
                <a:ea typeface="微软雅黑" panose="020B0503020204020204" charset="-122"/>
              </a:rPr>
              <a:t>-</a:t>
            </a:r>
            <a:r>
              <a:rPr lang="zh-CN" altLang="en-US" sz="2000" b="1" dirty="0">
                <a:solidFill>
                  <a:schemeClr val="bg2">
                    <a:lumMod val="25000"/>
                  </a:schemeClr>
                </a:solidFill>
                <a:latin typeface="微软雅黑" panose="020B0503020204020204" charset="-122"/>
                <a:ea typeface="微软雅黑" panose="020B0503020204020204" charset="-122"/>
              </a:rPr>
              <a:t>如何运行</a:t>
            </a:r>
            <a:endParaRPr lang="zh-CN" altLang="en-US" sz="2000" b="1" dirty="0">
              <a:solidFill>
                <a:schemeClr val="bg2">
                  <a:lumMod val="25000"/>
                </a:schemeClr>
              </a:solidFill>
              <a:latin typeface="微软雅黑" panose="020B0503020204020204" charset="-122"/>
              <a:ea typeface="微软雅黑" panose="020B0503020204020204" charset="-122"/>
            </a:endParaRPr>
          </a:p>
        </p:txBody>
      </p:sp>
      <p:pic>
        <p:nvPicPr>
          <p:cNvPr id="15" name="图片 14"/>
          <p:cNvPicPr>
            <a:picLocks noChangeAspect="1"/>
          </p:cNvPicPr>
          <p:nvPr/>
        </p:nvPicPr>
        <p:blipFill>
          <a:blip r:embed="rId1" cstate="print"/>
          <a:stretch>
            <a:fillRect/>
          </a:stretch>
        </p:blipFill>
        <p:spPr>
          <a:xfrm>
            <a:off x="10668000" y="576302"/>
            <a:ext cx="881847" cy="881847"/>
          </a:xfrm>
          <a:prstGeom prst="rect">
            <a:avLst/>
          </a:prstGeom>
        </p:spPr>
      </p:pic>
      <p:sp>
        <p:nvSpPr>
          <p:cNvPr id="21" name="文本框 20"/>
          <p:cNvSpPr txBox="1"/>
          <p:nvPr/>
        </p:nvSpPr>
        <p:spPr>
          <a:xfrm>
            <a:off x="543308" y="602474"/>
            <a:ext cx="574122" cy="460375"/>
          </a:xfrm>
          <a:prstGeom prst="rect">
            <a:avLst/>
          </a:prstGeom>
          <a:noFill/>
        </p:spPr>
        <p:txBody>
          <a:bodyPr wrap="square" rtlCol="0">
            <a:spAutoFit/>
          </a:bodyPr>
          <a:lstStyle/>
          <a:p>
            <a:r>
              <a:rPr lang="en-US" altLang="zh-CN" sz="2400" b="1" dirty="0">
                <a:solidFill>
                  <a:srgbClr val="98507E"/>
                </a:solidFill>
                <a:latin typeface="方正综艺简体" panose="03000509000000000000" pitchFamily="65" charset="-122"/>
                <a:ea typeface="方正综艺简体" panose="03000509000000000000" pitchFamily="65" charset="-122"/>
              </a:rPr>
              <a:t>01</a:t>
            </a:r>
            <a:endParaRPr lang="zh-CN" altLang="en-US" sz="2400" b="1" dirty="0">
              <a:solidFill>
                <a:srgbClr val="98507E"/>
              </a:solidFill>
              <a:latin typeface="方正综艺简体" panose="03000509000000000000" pitchFamily="65" charset="-122"/>
              <a:ea typeface="方正综艺简体" panose="03000509000000000000" pitchFamily="65" charset="-122"/>
            </a:endParaRPr>
          </a:p>
        </p:txBody>
      </p:sp>
      <p:cxnSp>
        <p:nvCxnSpPr>
          <p:cNvPr id="5" name="直接连接符 4"/>
          <p:cNvCxnSpPr/>
          <p:nvPr/>
        </p:nvCxnSpPr>
        <p:spPr>
          <a:xfrm>
            <a:off x="642153" y="1072554"/>
            <a:ext cx="10102047" cy="0"/>
          </a:xfrm>
          <a:prstGeom prst="line">
            <a:avLst/>
          </a:prstGeom>
          <a:ln>
            <a:gradFill>
              <a:gsLst>
                <a:gs pos="0">
                  <a:srgbClr val="98507E"/>
                </a:gs>
                <a:gs pos="100000">
                  <a:srgbClr val="203182"/>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矩形: 圆角 5"/>
          <p:cNvSpPr/>
          <p:nvPr/>
        </p:nvSpPr>
        <p:spPr>
          <a:xfrm>
            <a:off x="642153" y="1017225"/>
            <a:ext cx="2091522" cy="118829"/>
          </a:xfrm>
          <a:prstGeom prst="roundRect">
            <a:avLst/>
          </a:prstGeom>
          <a:gradFill>
            <a:gsLst>
              <a:gs pos="0">
                <a:srgbClr val="203182"/>
              </a:gs>
              <a:gs pos="100000">
                <a:srgbClr val="98507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61508" y="1098472"/>
            <a:ext cx="11536326" cy="544001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zh-CN" dirty="0"/>
              <a:t>对于一个磁盘分区来说，在被指定为相应的文件系统后，整个分区被分为</a:t>
            </a:r>
            <a:r>
              <a:rPr lang="en-US" altLang="zh-CN" dirty="0"/>
              <a:t> 1024</a:t>
            </a:r>
            <a:r>
              <a:rPr lang="zh-CN" altLang="zh-CN" dirty="0"/>
              <a:t>，</a:t>
            </a:r>
            <a:r>
              <a:rPr lang="en-US" altLang="zh-CN" dirty="0"/>
              <a:t>2048 </a:t>
            </a:r>
            <a:r>
              <a:rPr lang="zh-CN" altLang="zh-CN" dirty="0"/>
              <a:t>和</a:t>
            </a:r>
            <a:r>
              <a:rPr lang="en-US" altLang="zh-CN" dirty="0"/>
              <a:t> 4096 </a:t>
            </a:r>
            <a:r>
              <a:rPr lang="zh-CN" altLang="zh-CN" dirty="0"/>
              <a:t>字节大小的块。根据块使用的不同，可分为：</a:t>
            </a:r>
            <a:endParaRPr lang="zh-CN" altLang="zh-CN" dirty="0"/>
          </a:p>
          <a:p>
            <a:pPr lvl="0">
              <a:lnSpc>
                <a:spcPct val="150000"/>
              </a:lnSpc>
            </a:pPr>
            <a:r>
              <a:rPr lang="en-US" altLang="zh-CN" dirty="0"/>
              <a:t>1</a:t>
            </a:r>
            <a:r>
              <a:rPr lang="zh-CN" altLang="en-US" dirty="0"/>
              <a:t>、</a:t>
            </a:r>
            <a:r>
              <a:rPr lang="zh-CN" altLang="zh-CN" dirty="0"/>
              <a:t>超级块</a:t>
            </a:r>
            <a:r>
              <a:rPr lang="en-US" altLang="zh-CN" dirty="0"/>
              <a:t>(Superblock): </a:t>
            </a:r>
            <a:r>
              <a:rPr lang="zh-CN" altLang="zh-CN" dirty="0"/>
              <a:t>这是整个文件系统的第一块空间。包括整个文件系统的基本信息，如块大小，</a:t>
            </a:r>
            <a:r>
              <a:rPr lang="en-US" altLang="zh-CN" dirty="0" err="1"/>
              <a:t>inode</a:t>
            </a:r>
            <a:r>
              <a:rPr lang="en-US" altLang="zh-CN" dirty="0"/>
              <a:t>/block</a:t>
            </a:r>
            <a:r>
              <a:rPr lang="zh-CN" altLang="zh-CN" dirty="0"/>
              <a:t>的总量、使用量、剩余量，指向空间</a:t>
            </a:r>
            <a:r>
              <a:rPr lang="en-US" altLang="zh-CN" dirty="0"/>
              <a:t> </a:t>
            </a:r>
            <a:r>
              <a:rPr lang="en-US" altLang="zh-CN" dirty="0" err="1"/>
              <a:t>inode</a:t>
            </a:r>
            <a:r>
              <a:rPr lang="en-US" altLang="zh-CN" dirty="0"/>
              <a:t> </a:t>
            </a:r>
            <a:r>
              <a:rPr lang="zh-CN" altLang="zh-CN" dirty="0"/>
              <a:t>和数据块的指针等相关信息。</a:t>
            </a:r>
            <a:endParaRPr lang="zh-CN" altLang="zh-CN" dirty="0"/>
          </a:p>
          <a:p>
            <a:pPr lvl="0">
              <a:lnSpc>
                <a:spcPct val="150000"/>
              </a:lnSpc>
            </a:pPr>
            <a:r>
              <a:rPr lang="en-US" altLang="zh-CN" dirty="0"/>
              <a:t>2</a:t>
            </a:r>
            <a:r>
              <a:rPr lang="zh-CN" altLang="en-US" dirty="0"/>
              <a:t>、</a:t>
            </a:r>
            <a:r>
              <a:rPr lang="en-US" altLang="zh-CN" dirty="0" err="1"/>
              <a:t>inode</a:t>
            </a:r>
            <a:r>
              <a:rPr lang="zh-CN" altLang="zh-CN" dirty="0"/>
              <a:t>块</a:t>
            </a:r>
            <a:r>
              <a:rPr lang="en-US" altLang="zh-CN" dirty="0"/>
              <a:t>(</a:t>
            </a:r>
            <a:r>
              <a:rPr lang="zh-CN" altLang="zh-CN" dirty="0"/>
              <a:t>文件索引节点</a:t>
            </a:r>
            <a:r>
              <a:rPr lang="en-US" altLang="zh-CN" dirty="0"/>
              <a:t>) : </a:t>
            </a:r>
            <a:r>
              <a:rPr lang="zh-CN" altLang="zh-CN" dirty="0"/>
              <a:t>文件系统索引</a:t>
            </a:r>
            <a:r>
              <a:rPr lang="en-US" altLang="zh-CN" dirty="0"/>
              <a:t>,</a:t>
            </a:r>
            <a:r>
              <a:rPr lang="zh-CN" altLang="zh-CN" dirty="0"/>
              <a:t>记录文件的属性。它是文件系统的最基本单元，是文件系统连接任何子目录、任何文件的桥梁。每个子目录和文件只有唯一的一个</a:t>
            </a:r>
            <a:r>
              <a:rPr lang="en-US" altLang="zh-CN" dirty="0"/>
              <a:t> </a:t>
            </a:r>
            <a:r>
              <a:rPr lang="en-US" altLang="zh-CN" dirty="0" err="1"/>
              <a:t>inode</a:t>
            </a:r>
            <a:r>
              <a:rPr lang="en-US" altLang="zh-CN" dirty="0"/>
              <a:t> </a:t>
            </a:r>
            <a:r>
              <a:rPr lang="zh-CN" altLang="zh-CN" dirty="0"/>
              <a:t>块。它包含了文件系统中文件的基本属性</a:t>
            </a:r>
            <a:r>
              <a:rPr lang="en-US" altLang="zh-CN" dirty="0"/>
              <a:t>(</a:t>
            </a:r>
            <a:r>
              <a:rPr lang="zh-CN" altLang="zh-CN" dirty="0"/>
              <a:t>文件的长度、创建及修改时间、权限、所属关系</a:t>
            </a:r>
            <a:r>
              <a:rPr lang="en-US" altLang="zh-CN" dirty="0"/>
              <a:t>)</a:t>
            </a:r>
            <a:r>
              <a:rPr lang="zh-CN" altLang="zh-CN" dirty="0"/>
              <a:t>、存放数据的位置等相关信息</a:t>
            </a:r>
            <a:r>
              <a:rPr lang="en-US" altLang="zh-CN" dirty="0"/>
              <a:t>. </a:t>
            </a:r>
            <a:r>
              <a:rPr lang="zh-CN" altLang="zh-CN" dirty="0"/>
              <a:t>在</a:t>
            </a:r>
            <a:r>
              <a:rPr lang="en-US" altLang="zh-CN" dirty="0"/>
              <a:t> Linux </a:t>
            </a:r>
            <a:r>
              <a:rPr lang="zh-CN" altLang="zh-CN" dirty="0"/>
              <a:t>下可以通过</a:t>
            </a:r>
            <a:r>
              <a:rPr lang="en-US" altLang="zh-CN" dirty="0"/>
              <a:t> "ls -li" </a:t>
            </a:r>
            <a:r>
              <a:rPr lang="zh-CN" altLang="zh-CN" dirty="0"/>
              <a:t>命令查看文件的</a:t>
            </a:r>
            <a:r>
              <a:rPr lang="en-US" altLang="zh-CN" dirty="0"/>
              <a:t> </a:t>
            </a:r>
            <a:r>
              <a:rPr lang="en-US" altLang="zh-CN" dirty="0" err="1"/>
              <a:t>inode</a:t>
            </a:r>
            <a:r>
              <a:rPr lang="en-US" altLang="zh-CN" dirty="0"/>
              <a:t> </a:t>
            </a:r>
            <a:r>
              <a:rPr lang="zh-CN" altLang="zh-CN" dirty="0"/>
              <a:t>信息。硬连接和源文件具有相同的</a:t>
            </a:r>
            <a:r>
              <a:rPr lang="en-US" altLang="zh-CN" dirty="0"/>
              <a:t> </a:t>
            </a:r>
            <a:r>
              <a:rPr lang="en-US" altLang="zh-CN" dirty="0" err="1"/>
              <a:t>inode</a:t>
            </a:r>
            <a:r>
              <a:rPr lang="en-US" altLang="zh-CN" dirty="0"/>
              <a:t> </a:t>
            </a:r>
            <a:r>
              <a:rPr lang="zh-CN" altLang="zh-CN" dirty="0"/>
              <a:t>。</a:t>
            </a:r>
            <a:endParaRPr lang="zh-CN" altLang="zh-CN" dirty="0"/>
          </a:p>
          <a:p>
            <a:pPr lvl="0">
              <a:lnSpc>
                <a:spcPct val="150000"/>
              </a:lnSpc>
            </a:pPr>
            <a:r>
              <a:rPr lang="en-US" altLang="zh-CN" dirty="0"/>
              <a:t>3</a:t>
            </a:r>
            <a:r>
              <a:rPr lang="zh-CN" altLang="en-US" dirty="0"/>
              <a:t>、</a:t>
            </a:r>
            <a:r>
              <a:rPr lang="zh-CN" altLang="zh-CN" dirty="0"/>
              <a:t>数据块</a:t>
            </a:r>
            <a:r>
              <a:rPr lang="en-US" altLang="zh-CN" dirty="0"/>
              <a:t>(Block) :</a:t>
            </a:r>
            <a:r>
              <a:rPr lang="zh-CN" altLang="zh-CN" dirty="0"/>
              <a:t>实际记录文件的内容，若文件太大时，会占用多个</a:t>
            </a:r>
            <a:r>
              <a:rPr lang="en-US" altLang="zh-CN" dirty="0"/>
              <a:t> block</a:t>
            </a:r>
            <a:r>
              <a:rPr lang="zh-CN" altLang="zh-CN" dirty="0"/>
              <a:t>。为了提高目录访问效率，</a:t>
            </a:r>
            <a:r>
              <a:rPr lang="en-US" altLang="zh-CN" dirty="0"/>
              <a:t>Linux </a:t>
            </a:r>
            <a:r>
              <a:rPr lang="zh-CN" altLang="zh-CN" dirty="0"/>
              <a:t>还提供了表达路径与</a:t>
            </a:r>
            <a:r>
              <a:rPr lang="en-US" altLang="zh-CN" dirty="0"/>
              <a:t> </a:t>
            </a:r>
            <a:r>
              <a:rPr lang="en-US" altLang="zh-CN" dirty="0" err="1"/>
              <a:t>inode</a:t>
            </a:r>
            <a:r>
              <a:rPr lang="en-US" altLang="zh-CN" dirty="0"/>
              <a:t> </a:t>
            </a:r>
            <a:r>
              <a:rPr lang="zh-CN" altLang="zh-CN" dirty="0"/>
              <a:t>对应关系的</a:t>
            </a:r>
            <a:r>
              <a:rPr lang="en-US" altLang="zh-CN" dirty="0"/>
              <a:t> </a:t>
            </a:r>
            <a:r>
              <a:rPr lang="en-US" altLang="zh-CN" dirty="0" err="1"/>
              <a:t>dentry</a:t>
            </a:r>
            <a:r>
              <a:rPr lang="en-US" altLang="zh-CN" dirty="0"/>
              <a:t> </a:t>
            </a:r>
            <a:r>
              <a:rPr lang="zh-CN" altLang="zh-CN" dirty="0"/>
              <a:t>结构。它描述了路径信息并连接到节点</a:t>
            </a:r>
            <a:r>
              <a:rPr lang="en-US" altLang="zh-CN" dirty="0"/>
              <a:t> </a:t>
            </a:r>
            <a:r>
              <a:rPr lang="en-US" altLang="zh-CN" dirty="0" err="1"/>
              <a:t>inode</a:t>
            </a:r>
            <a:r>
              <a:rPr lang="zh-CN" altLang="zh-CN" dirty="0"/>
              <a:t>，它包括各种目录信息，还指向了</a:t>
            </a:r>
            <a:r>
              <a:rPr lang="en-US" altLang="zh-CN" dirty="0"/>
              <a:t> </a:t>
            </a:r>
            <a:r>
              <a:rPr lang="en-US" altLang="zh-CN" dirty="0" err="1"/>
              <a:t>inode</a:t>
            </a:r>
            <a:r>
              <a:rPr lang="en-US" altLang="zh-CN" dirty="0"/>
              <a:t> </a:t>
            </a:r>
            <a:r>
              <a:rPr lang="zh-CN" altLang="zh-CN" dirty="0"/>
              <a:t>和超级块。</a:t>
            </a:r>
            <a:endParaRPr lang="zh-CN" altLang="zh-CN" dirty="0"/>
          </a:p>
          <a:p>
            <a:pPr>
              <a:lnSpc>
                <a:spcPct val="150000"/>
              </a:lnSpc>
            </a:pPr>
            <a:r>
              <a:rPr lang="en-US" altLang="zh-CN" dirty="0"/>
              <a:t>4</a:t>
            </a:r>
            <a:r>
              <a:rPr lang="zh-CN" altLang="en-US" dirty="0"/>
              <a:t>、</a:t>
            </a:r>
            <a:r>
              <a:rPr lang="zh-CN" altLang="zh-CN" dirty="0"/>
              <a:t>就像一本书有封面、目录和正文一样。在文件系统中，超级块就相当于封面，从封面可以得知这本书的基本信息；</a:t>
            </a:r>
            <a:r>
              <a:rPr lang="en-US" altLang="zh-CN" dirty="0"/>
              <a:t> </a:t>
            </a:r>
            <a:r>
              <a:rPr lang="en-US" altLang="zh-CN" dirty="0" err="1"/>
              <a:t>inode</a:t>
            </a:r>
            <a:r>
              <a:rPr lang="en-US" altLang="zh-CN" dirty="0"/>
              <a:t> </a:t>
            </a:r>
            <a:r>
              <a:rPr lang="zh-CN" altLang="zh-CN" dirty="0"/>
              <a:t>块相当于目录，从目录可以得知各章节内容的位置；而数据块则相当于书的正文，记录着具体内容。</a:t>
            </a:r>
            <a:endParaRPr lang="zh-CN"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3131" y="1999913"/>
            <a:ext cx="4175876" cy="925055"/>
          </a:xfrm>
          <a:prstGeom prst="rect">
            <a:avLst/>
          </a:prstGeom>
          <a:gradFill flip="none" rotWithShape="1">
            <a:gsLst>
              <a:gs pos="33000">
                <a:srgbClr val="413881"/>
              </a:gs>
              <a:gs pos="0">
                <a:srgbClr val="203182"/>
              </a:gs>
              <a:gs pos="100000">
                <a:srgbClr val="98507E">
                  <a:shade val="100000"/>
                  <a:satMod val="115000"/>
                </a:srgbClr>
              </a:gs>
            </a:gsLst>
            <a:lin ang="12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p:txBody>
          <a:bodyPr/>
          <a:lstStyle/>
          <a:p>
            <a:r>
              <a:rPr lang="en-US" altLang="zh-CN" dirty="0"/>
              <a:t>      </a:t>
            </a:r>
            <a:endParaRPr lang="zh-CN" altLang="en-US" dirty="0"/>
          </a:p>
        </p:txBody>
      </p:sp>
      <p:sp>
        <p:nvSpPr>
          <p:cNvPr id="14" name="椭圆 13"/>
          <p:cNvSpPr/>
          <p:nvPr/>
        </p:nvSpPr>
        <p:spPr>
          <a:xfrm>
            <a:off x="5814060" y="5391150"/>
            <a:ext cx="199390" cy="199390"/>
          </a:xfrm>
          <a:prstGeom prst="ellipse">
            <a:avLst/>
          </a:prstGeom>
          <a:solidFill>
            <a:srgbClr val="C95C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1" cstate="print"/>
          <a:stretch>
            <a:fillRect/>
          </a:stretch>
        </p:blipFill>
        <p:spPr>
          <a:xfrm>
            <a:off x="5641340" y="352425"/>
            <a:ext cx="6285865" cy="6140450"/>
          </a:xfrm>
          <a:prstGeom prst="rect">
            <a:avLst/>
          </a:prstGeom>
        </p:spPr>
      </p:pic>
      <p:sp>
        <p:nvSpPr>
          <p:cNvPr id="9" name="文本框 8"/>
          <p:cNvSpPr txBox="1"/>
          <p:nvPr/>
        </p:nvSpPr>
        <p:spPr>
          <a:xfrm>
            <a:off x="2428406" y="3958202"/>
            <a:ext cx="4635795" cy="830997"/>
          </a:xfrm>
          <a:prstGeom prst="rect">
            <a:avLst/>
          </a:prstGeom>
          <a:noFill/>
        </p:spPr>
        <p:txBody>
          <a:bodyPr wrap="square" rtlCol="0">
            <a:spAutoFit/>
          </a:bodyPr>
          <a:lstStyle/>
          <a:p>
            <a:r>
              <a:rPr lang="en-US" altLang="zh-CN" sz="4800" dirty="0">
                <a:solidFill>
                  <a:schemeClr val="bg2">
                    <a:lumMod val="25000"/>
                  </a:schemeClr>
                </a:solidFill>
                <a:latin typeface="微软雅黑" panose="020B0503020204020204" charset="-122"/>
                <a:ea typeface="微软雅黑" panose="020B0503020204020204" charset="-122"/>
              </a:rPr>
              <a:t>Linux</a:t>
            </a:r>
            <a:r>
              <a:rPr lang="zh-CN" altLang="en-US" sz="4800" dirty="0">
                <a:solidFill>
                  <a:schemeClr val="bg2">
                    <a:lumMod val="25000"/>
                  </a:schemeClr>
                </a:solidFill>
                <a:latin typeface="微软雅黑" panose="020B0503020204020204" charset="-122"/>
                <a:ea typeface="微软雅黑" panose="020B0503020204020204" charset="-122"/>
              </a:rPr>
              <a:t>系统介绍</a:t>
            </a:r>
            <a:endParaRPr lang="zh-CN" altLang="en-US" sz="4800" b="1" dirty="0">
              <a:solidFill>
                <a:schemeClr val="bg2">
                  <a:lumMod val="25000"/>
                </a:schemeClr>
              </a:solidFill>
              <a:latin typeface="微软雅黑" panose="020B0503020204020204" charset="-122"/>
              <a:ea typeface="微软雅黑" panose="020B0503020204020204" charset="-122"/>
            </a:endParaRPr>
          </a:p>
        </p:txBody>
      </p:sp>
      <p:pic>
        <p:nvPicPr>
          <p:cNvPr id="15" name="图片 14"/>
          <p:cNvPicPr>
            <a:picLocks noChangeAspect="1"/>
          </p:cNvPicPr>
          <p:nvPr/>
        </p:nvPicPr>
        <p:blipFill>
          <a:blip r:embed="rId2" cstate="print"/>
          <a:stretch>
            <a:fillRect/>
          </a:stretch>
        </p:blipFill>
        <p:spPr>
          <a:xfrm>
            <a:off x="574644" y="530790"/>
            <a:ext cx="881847" cy="881847"/>
          </a:xfrm>
          <a:prstGeom prst="rect">
            <a:avLst/>
          </a:prstGeom>
        </p:spPr>
      </p:pic>
      <p:sp>
        <p:nvSpPr>
          <p:cNvPr id="19" name="椭圆 18"/>
          <p:cNvSpPr/>
          <p:nvPr/>
        </p:nvSpPr>
        <p:spPr>
          <a:xfrm>
            <a:off x="2893696" y="1536136"/>
            <a:ext cx="1852608" cy="1852608"/>
          </a:xfrm>
          <a:prstGeom prst="ellipse">
            <a:avLst/>
          </a:prstGeom>
          <a:gradFill>
            <a:gsLst>
              <a:gs pos="1000">
                <a:srgbClr val="203182"/>
              </a:gs>
              <a:gs pos="100000">
                <a:srgbClr val="98507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18" name="文本框 17"/>
          <p:cNvSpPr txBox="1"/>
          <p:nvPr/>
        </p:nvSpPr>
        <p:spPr>
          <a:xfrm>
            <a:off x="3324225" y="1984375"/>
            <a:ext cx="1297940" cy="1014730"/>
          </a:xfrm>
          <a:prstGeom prst="rect">
            <a:avLst/>
          </a:prstGeom>
          <a:noFill/>
        </p:spPr>
        <p:txBody>
          <a:bodyPr wrap="square" rtlCol="0">
            <a:spAutoFit/>
          </a:bodyPr>
          <a:lstStyle/>
          <a:p>
            <a:r>
              <a:rPr lang="en-US" altLang="zh-CN" sz="6000" b="1" dirty="0">
                <a:solidFill>
                  <a:schemeClr val="bg1"/>
                </a:solidFill>
                <a:latin typeface="微软雅黑" panose="020B0503020204020204" charset="-122"/>
                <a:ea typeface="微软雅黑" panose="020B0503020204020204" charset="-122"/>
              </a:rPr>
              <a:t>01</a:t>
            </a:r>
            <a:endParaRPr lang="zh-CN" altLang="en-US" sz="6000" b="1" dirty="0">
              <a:solidFill>
                <a:schemeClr val="bg1"/>
              </a:solidFill>
              <a:latin typeface="微软雅黑" panose="020B0503020204020204" charset="-122"/>
              <a:ea typeface="微软雅黑" panose="020B0503020204020204" charset="-122"/>
            </a:endParaRPr>
          </a:p>
        </p:txBody>
      </p:sp>
      <p:pic>
        <p:nvPicPr>
          <p:cNvPr id="20" name="图片 19"/>
          <p:cNvPicPr>
            <a:picLocks noChangeAspect="1"/>
          </p:cNvPicPr>
          <p:nvPr/>
        </p:nvPicPr>
        <p:blipFill>
          <a:blip r:embed="rId3" cstate="print"/>
          <a:stretch>
            <a:fillRect/>
          </a:stretch>
        </p:blipFill>
        <p:spPr>
          <a:xfrm flipH="1">
            <a:off x="281824" y="4501103"/>
            <a:ext cx="2162915" cy="2007220"/>
          </a:xfrm>
          <a:prstGeom prst="rect">
            <a:avLst/>
          </a:prstGeom>
        </p:spPr>
      </p:pic>
      <p:sp>
        <p:nvSpPr>
          <p:cNvPr id="24" name="椭圆 23"/>
          <p:cNvSpPr/>
          <p:nvPr/>
        </p:nvSpPr>
        <p:spPr>
          <a:xfrm>
            <a:off x="5913755" y="1686757"/>
            <a:ext cx="284086" cy="284086"/>
          </a:xfrm>
          <a:prstGeom prst="ellipse">
            <a:avLst/>
          </a:prstGeom>
          <a:solidFill>
            <a:srgbClr val="C95C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6337179" y="3509963"/>
            <a:ext cx="483187" cy="501629"/>
          </a:xfrm>
          <a:prstGeom prst="ellipse">
            <a:avLst/>
          </a:prstGeom>
          <a:solidFill>
            <a:srgbClr val="203182">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43308" y="1322962"/>
            <a:ext cx="10124692" cy="4748228"/>
          </a:xfrm>
        </p:spPr>
        <p:txBody>
          <a:bodyPr/>
          <a:lstStyle/>
          <a:p>
            <a:r>
              <a:rPr lang="en-US" altLang="zh-CN" dirty="0"/>
              <a:t>      </a:t>
            </a:r>
            <a:endParaRPr lang="zh-CN" altLang="en-US" dirty="0"/>
          </a:p>
        </p:txBody>
      </p:sp>
      <p:sp>
        <p:nvSpPr>
          <p:cNvPr id="4" name="副标题 3"/>
          <p:cNvSpPr>
            <a:spLocks noGrp="1"/>
          </p:cNvSpPr>
          <p:nvPr>
            <p:ph type="subTitle" idx="1"/>
          </p:nvPr>
        </p:nvSpPr>
        <p:spPr/>
        <p:txBody>
          <a:bodyPr/>
          <a:lstStyle/>
          <a:p>
            <a:r>
              <a:rPr lang="en-US" altLang="zh-CN"/>
              <a:t> </a:t>
            </a:r>
            <a:endParaRPr lang="en-US" altLang="zh-CN"/>
          </a:p>
        </p:txBody>
      </p:sp>
      <p:sp>
        <p:nvSpPr>
          <p:cNvPr id="9" name="文本框 8"/>
          <p:cNvSpPr txBox="1"/>
          <p:nvPr/>
        </p:nvSpPr>
        <p:spPr>
          <a:xfrm>
            <a:off x="961080" y="636294"/>
            <a:ext cx="3983060" cy="400110"/>
          </a:xfrm>
          <a:prstGeom prst="rect">
            <a:avLst/>
          </a:prstGeom>
          <a:noFill/>
        </p:spPr>
        <p:txBody>
          <a:bodyPr wrap="square" rtlCol="0">
            <a:spAutoFit/>
          </a:bodyPr>
          <a:lstStyle/>
          <a:p>
            <a:r>
              <a:rPr lang="en-US" altLang="zh-CN" sz="2000" b="1" dirty="0">
                <a:solidFill>
                  <a:schemeClr val="bg2">
                    <a:lumMod val="25000"/>
                  </a:schemeClr>
                </a:solidFill>
                <a:latin typeface="微软雅黑" panose="020B0503020204020204" charset="-122"/>
                <a:ea typeface="微软雅黑" panose="020B0503020204020204" charset="-122"/>
              </a:rPr>
              <a:t>Linux</a:t>
            </a:r>
            <a:r>
              <a:rPr lang="zh-CN" altLang="en-US" sz="2000" b="1" dirty="0">
                <a:solidFill>
                  <a:schemeClr val="bg2">
                    <a:lumMod val="25000"/>
                  </a:schemeClr>
                </a:solidFill>
                <a:latin typeface="微软雅黑" panose="020B0503020204020204" charset="-122"/>
                <a:ea typeface="微软雅黑" panose="020B0503020204020204" charset="-122"/>
              </a:rPr>
              <a:t>文件系统</a:t>
            </a:r>
            <a:r>
              <a:rPr lang="en-US" altLang="zh-CN" sz="2000" b="1" dirty="0">
                <a:solidFill>
                  <a:schemeClr val="bg2">
                    <a:lumMod val="25000"/>
                  </a:schemeClr>
                </a:solidFill>
                <a:latin typeface="微软雅黑" panose="020B0503020204020204" charset="-122"/>
                <a:ea typeface="微软雅黑" panose="020B0503020204020204" charset="-122"/>
              </a:rPr>
              <a:t>-</a:t>
            </a:r>
            <a:r>
              <a:rPr lang="zh-CN" altLang="en-US" sz="2000" b="1" dirty="0">
                <a:solidFill>
                  <a:schemeClr val="bg2">
                    <a:lumMod val="25000"/>
                  </a:schemeClr>
                </a:solidFill>
                <a:latin typeface="微软雅黑" panose="020B0503020204020204" charset="-122"/>
                <a:ea typeface="微软雅黑" panose="020B0503020204020204" charset="-122"/>
              </a:rPr>
              <a:t>如何运行</a:t>
            </a:r>
            <a:endParaRPr lang="zh-CN" altLang="en-US" sz="2000" b="1" dirty="0">
              <a:solidFill>
                <a:schemeClr val="bg2">
                  <a:lumMod val="25000"/>
                </a:schemeClr>
              </a:solidFill>
              <a:latin typeface="微软雅黑" panose="020B0503020204020204" charset="-122"/>
              <a:ea typeface="微软雅黑" panose="020B0503020204020204" charset="-122"/>
            </a:endParaRPr>
          </a:p>
        </p:txBody>
      </p:sp>
      <p:pic>
        <p:nvPicPr>
          <p:cNvPr id="15" name="图片 14"/>
          <p:cNvPicPr>
            <a:picLocks noChangeAspect="1"/>
          </p:cNvPicPr>
          <p:nvPr/>
        </p:nvPicPr>
        <p:blipFill>
          <a:blip r:embed="rId1" cstate="print"/>
          <a:stretch>
            <a:fillRect/>
          </a:stretch>
        </p:blipFill>
        <p:spPr>
          <a:xfrm>
            <a:off x="10668000" y="576302"/>
            <a:ext cx="881847" cy="881847"/>
          </a:xfrm>
          <a:prstGeom prst="rect">
            <a:avLst/>
          </a:prstGeom>
        </p:spPr>
      </p:pic>
      <p:sp>
        <p:nvSpPr>
          <p:cNvPr id="21" name="文本框 20"/>
          <p:cNvSpPr txBox="1"/>
          <p:nvPr/>
        </p:nvSpPr>
        <p:spPr>
          <a:xfrm>
            <a:off x="543308" y="602474"/>
            <a:ext cx="574122" cy="460375"/>
          </a:xfrm>
          <a:prstGeom prst="rect">
            <a:avLst/>
          </a:prstGeom>
          <a:noFill/>
        </p:spPr>
        <p:txBody>
          <a:bodyPr wrap="square" rtlCol="0">
            <a:spAutoFit/>
          </a:bodyPr>
          <a:lstStyle/>
          <a:p>
            <a:r>
              <a:rPr lang="en-US" altLang="zh-CN" sz="2400" b="1" dirty="0">
                <a:solidFill>
                  <a:srgbClr val="98507E"/>
                </a:solidFill>
                <a:latin typeface="方正综艺简体" panose="03000509000000000000" pitchFamily="65" charset="-122"/>
                <a:ea typeface="方正综艺简体" panose="03000509000000000000" pitchFamily="65" charset="-122"/>
              </a:rPr>
              <a:t>01</a:t>
            </a:r>
            <a:endParaRPr lang="zh-CN" altLang="en-US" sz="2400" b="1" dirty="0">
              <a:solidFill>
                <a:srgbClr val="98507E"/>
              </a:solidFill>
              <a:latin typeface="方正综艺简体" panose="03000509000000000000" pitchFamily="65" charset="-122"/>
              <a:ea typeface="方正综艺简体" panose="03000509000000000000" pitchFamily="65" charset="-122"/>
            </a:endParaRPr>
          </a:p>
        </p:txBody>
      </p:sp>
      <p:cxnSp>
        <p:nvCxnSpPr>
          <p:cNvPr id="5" name="直接连接符 4"/>
          <p:cNvCxnSpPr/>
          <p:nvPr/>
        </p:nvCxnSpPr>
        <p:spPr>
          <a:xfrm>
            <a:off x="642153" y="1072554"/>
            <a:ext cx="10102047" cy="0"/>
          </a:xfrm>
          <a:prstGeom prst="line">
            <a:avLst/>
          </a:prstGeom>
          <a:ln>
            <a:gradFill>
              <a:gsLst>
                <a:gs pos="0">
                  <a:srgbClr val="98507E"/>
                </a:gs>
                <a:gs pos="100000">
                  <a:srgbClr val="203182"/>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矩形: 圆角 5"/>
          <p:cNvSpPr/>
          <p:nvPr/>
        </p:nvSpPr>
        <p:spPr>
          <a:xfrm>
            <a:off x="642153" y="1017225"/>
            <a:ext cx="2091522" cy="118829"/>
          </a:xfrm>
          <a:prstGeom prst="roundRect">
            <a:avLst/>
          </a:prstGeom>
          <a:gradFill>
            <a:gsLst>
              <a:gs pos="0">
                <a:srgbClr val="203182"/>
              </a:gs>
              <a:gs pos="100000">
                <a:srgbClr val="98507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27837" y="1228763"/>
            <a:ext cx="11536326" cy="3780522"/>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t>Linux</a:t>
            </a:r>
            <a:r>
              <a:rPr lang="zh-CN" altLang="zh-CN" dirty="0"/>
              <a:t>正统的文件系统</a:t>
            </a:r>
            <a:r>
              <a:rPr lang="en-US" altLang="zh-CN" dirty="0"/>
              <a:t>(</a:t>
            </a:r>
            <a:r>
              <a:rPr lang="zh-CN" altLang="zh-CN" dirty="0"/>
              <a:t>如</a:t>
            </a:r>
            <a:r>
              <a:rPr lang="en-US" altLang="zh-CN" dirty="0"/>
              <a:t>ext2</a:t>
            </a:r>
            <a:r>
              <a:rPr lang="zh-CN" altLang="zh-CN" dirty="0"/>
              <a:t>、</a:t>
            </a:r>
            <a:r>
              <a:rPr lang="en-US" altLang="zh-CN" dirty="0"/>
              <a:t>3</a:t>
            </a:r>
            <a:r>
              <a:rPr lang="zh-CN" altLang="zh-CN" dirty="0"/>
              <a:t>等</a:t>
            </a:r>
            <a:r>
              <a:rPr lang="en-US" altLang="zh-CN" dirty="0"/>
              <a:t>)</a:t>
            </a:r>
            <a:r>
              <a:rPr lang="zh-CN" altLang="zh-CN" dirty="0"/>
              <a:t>将硬盘分区时会划分出超级块、</a:t>
            </a:r>
            <a:r>
              <a:rPr lang="en-US" altLang="zh-CN" dirty="0" err="1"/>
              <a:t>inode</a:t>
            </a:r>
            <a:r>
              <a:rPr lang="en-US" altLang="zh-CN" dirty="0"/>
              <a:t> Table</a:t>
            </a:r>
            <a:r>
              <a:rPr lang="zh-CN" altLang="zh-CN" dirty="0"/>
              <a:t>区块和</a:t>
            </a:r>
            <a:r>
              <a:rPr lang="en-US" altLang="zh-CN" dirty="0"/>
              <a:t>data block</a:t>
            </a:r>
            <a:r>
              <a:rPr lang="zh-CN" altLang="zh-CN" dirty="0"/>
              <a:t>数据区域。一个文件由一个超级块、</a:t>
            </a:r>
            <a:r>
              <a:rPr lang="en-US" altLang="zh-CN" dirty="0" err="1"/>
              <a:t>inode</a:t>
            </a:r>
            <a:r>
              <a:rPr lang="zh-CN" altLang="zh-CN" dirty="0"/>
              <a:t>和数据区域块组成。</a:t>
            </a:r>
            <a:r>
              <a:rPr lang="en-US" altLang="zh-CN" dirty="0" err="1"/>
              <a:t>Inode</a:t>
            </a:r>
            <a:r>
              <a:rPr lang="zh-CN" altLang="zh-CN" dirty="0"/>
              <a:t>包含文件的属性</a:t>
            </a:r>
            <a:r>
              <a:rPr lang="en-US" altLang="zh-CN" dirty="0"/>
              <a:t>(</a:t>
            </a:r>
            <a:r>
              <a:rPr lang="zh-CN" altLang="zh-CN" dirty="0"/>
              <a:t>如读写属性、</a:t>
            </a:r>
            <a:r>
              <a:rPr lang="en-US" altLang="zh-CN" dirty="0"/>
              <a:t>owner</a:t>
            </a:r>
            <a:r>
              <a:rPr lang="zh-CN" altLang="zh-CN" dirty="0"/>
              <a:t>等，以及指向数据块的指针</a:t>
            </a:r>
            <a:r>
              <a:rPr lang="en-US" altLang="zh-CN" dirty="0"/>
              <a:t>)</a:t>
            </a:r>
            <a:r>
              <a:rPr lang="zh-CN" altLang="zh-CN" dirty="0"/>
              <a:t>，数据区域块则是文件内容。当查看某个文件时，会先从</a:t>
            </a:r>
            <a:r>
              <a:rPr lang="en-US" altLang="zh-CN" dirty="0" err="1"/>
              <a:t>inode</a:t>
            </a:r>
            <a:r>
              <a:rPr lang="en-US" altLang="zh-CN" dirty="0"/>
              <a:t> table</a:t>
            </a:r>
            <a:r>
              <a:rPr lang="zh-CN" altLang="zh-CN" dirty="0"/>
              <a:t>中查出文件属性及数据存放点，再从数据块中读取数据。</a:t>
            </a:r>
            <a:endParaRPr lang="en-US" altLang="zh-CN" dirty="0"/>
          </a:p>
          <a:p>
            <a:pPr marL="285750" indent="-285750">
              <a:lnSpc>
                <a:spcPct val="150000"/>
              </a:lnSpc>
              <a:buFont typeface="Arial" panose="020B0604020202020204" pitchFamily="34" charset="0"/>
              <a:buChar char="•"/>
            </a:pPr>
            <a:r>
              <a:rPr lang="zh-CN" altLang="zh-CN" dirty="0"/>
              <a:t>我们将</a:t>
            </a:r>
            <a:r>
              <a:rPr lang="en-US" altLang="zh-CN" dirty="0"/>
              <a:t> </a:t>
            </a:r>
            <a:r>
              <a:rPr lang="en-US" altLang="zh-CN" dirty="0" err="1"/>
              <a:t>inode</a:t>
            </a:r>
            <a:r>
              <a:rPr lang="en-US" altLang="zh-CN" dirty="0"/>
              <a:t> </a:t>
            </a:r>
            <a:r>
              <a:rPr lang="zh-CN" altLang="zh-CN" dirty="0"/>
              <a:t>与</a:t>
            </a:r>
            <a:r>
              <a:rPr lang="en-US" altLang="zh-CN" dirty="0"/>
              <a:t> block </a:t>
            </a:r>
            <a:r>
              <a:rPr lang="zh-CN" altLang="zh-CN" dirty="0"/>
              <a:t>区块用图解来说明一下，如下图所示，文件系统先格式化出</a:t>
            </a:r>
            <a:r>
              <a:rPr lang="en-US" altLang="zh-CN" dirty="0"/>
              <a:t> </a:t>
            </a:r>
            <a:r>
              <a:rPr lang="en-US" altLang="zh-CN" dirty="0" err="1"/>
              <a:t>inode</a:t>
            </a:r>
            <a:r>
              <a:rPr lang="en-US" altLang="zh-CN" dirty="0"/>
              <a:t> </a:t>
            </a:r>
            <a:r>
              <a:rPr lang="zh-CN" altLang="zh-CN" dirty="0"/>
              <a:t>与</a:t>
            </a:r>
            <a:r>
              <a:rPr lang="en-US" altLang="zh-CN" dirty="0"/>
              <a:t> block </a:t>
            </a:r>
            <a:r>
              <a:rPr lang="zh-CN" altLang="zh-CN" dirty="0"/>
              <a:t>的区块，假设某一个文件的属性与权限数据是放置到</a:t>
            </a:r>
            <a:r>
              <a:rPr lang="en-US" altLang="zh-CN" dirty="0"/>
              <a:t> </a:t>
            </a:r>
            <a:r>
              <a:rPr lang="en-US" altLang="zh-CN" dirty="0" err="1"/>
              <a:t>inode</a:t>
            </a:r>
            <a:r>
              <a:rPr lang="en-US" altLang="zh-CN" dirty="0"/>
              <a:t> 4 </a:t>
            </a:r>
            <a:r>
              <a:rPr lang="zh-CN" altLang="zh-CN" dirty="0"/>
              <a:t>号</a:t>
            </a:r>
            <a:r>
              <a:rPr lang="en-US" altLang="zh-CN" dirty="0"/>
              <a:t>(</a:t>
            </a:r>
            <a:r>
              <a:rPr lang="zh-CN" altLang="zh-CN" dirty="0"/>
              <a:t>下图较小方格内</a:t>
            </a:r>
            <a:r>
              <a:rPr lang="en-US" altLang="zh-CN" dirty="0"/>
              <a:t>)</a:t>
            </a:r>
            <a:r>
              <a:rPr lang="zh-CN" altLang="zh-CN" dirty="0"/>
              <a:t>，而这个</a:t>
            </a:r>
            <a:r>
              <a:rPr lang="en-US" altLang="zh-CN" dirty="0"/>
              <a:t> </a:t>
            </a:r>
            <a:r>
              <a:rPr lang="en-US" altLang="zh-CN" dirty="0" err="1"/>
              <a:t>inode</a:t>
            </a:r>
            <a:r>
              <a:rPr lang="en-US" altLang="zh-CN" dirty="0"/>
              <a:t> </a:t>
            </a:r>
            <a:r>
              <a:rPr lang="zh-CN" altLang="zh-CN" dirty="0"/>
              <a:t>记录了文件数据的实际放置点为</a:t>
            </a:r>
            <a:r>
              <a:rPr lang="en-US" altLang="zh-CN" dirty="0"/>
              <a:t> 2, 7, 13, 15 </a:t>
            </a:r>
            <a:r>
              <a:rPr lang="zh-CN" altLang="zh-CN" dirty="0"/>
              <a:t>这四个</a:t>
            </a:r>
            <a:r>
              <a:rPr lang="en-US" altLang="zh-CN" dirty="0"/>
              <a:t> block </a:t>
            </a:r>
            <a:r>
              <a:rPr lang="zh-CN" altLang="zh-CN" dirty="0"/>
              <a:t>号码，此时我们的操作系统就能够据此来排列磁盘的阅读顺序，可以一口气将四个</a:t>
            </a:r>
            <a:r>
              <a:rPr lang="en-US" altLang="zh-CN" dirty="0"/>
              <a:t> block </a:t>
            </a:r>
            <a:r>
              <a:rPr lang="zh-CN" altLang="zh-CN" dirty="0"/>
              <a:t>内容读出来！ 那么数据的读取就如同下图中的箭头所指定的模样了。</a:t>
            </a:r>
            <a:endParaRPr lang="zh-CN" altLang="zh-CN" dirty="0"/>
          </a:p>
          <a:p>
            <a:pPr marL="285750" indent="-285750">
              <a:lnSpc>
                <a:spcPct val="150000"/>
              </a:lnSpc>
              <a:buFont typeface="Arial" panose="020B0604020202020204" pitchFamily="34" charset="0"/>
              <a:buChar char="•"/>
            </a:pPr>
            <a:endParaRPr lang="zh-CN" altLang="zh-CN" dirty="0"/>
          </a:p>
        </p:txBody>
      </p:sp>
      <p:pic>
        <p:nvPicPr>
          <p:cNvPr id="5122" name="图片 5" descr="http://img.my.csdn.net/uploads/201211/05/1352098131_324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650" y="4591245"/>
            <a:ext cx="344805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6" descr="http://pic002.cnblogs.com/images/2012/360373/20120822231310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49209" y="4691959"/>
            <a:ext cx="3609975"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43308" y="1322962"/>
            <a:ext cx="10124692" cy="4748228"/>
          </a:xfrm>
        </p:spPr>
        <p:txBody>
          <a:bodyPr/>
          <a:lstStyle/>
          <a:p>
            <a:r>
              <a:rPr lang="en-US" altLang="zh-CN" dirty="0"/>
              <a:t>      </a:t>
            </a:r>
            <a:endParaRPr lang="zh-CN" altLang="en-US" dirty="0"/>
          </a:p>
        </p:txBody>
      </p:sp>
      <p:sp>
        <p:nvSpPr>
          <p:cNvPr id="4" name="副标题 3"/>
          <p:cNvSpPr>
            <a:spLocks noGrp="1"/>
          </p:cNvSpPr>
          <p:nvPr>
            <p:ph type="subTitle" idx="1"/>
          </p:nvPr>
        </p:nvSpPr>
        <p:spPr/>
        <p:txBody>
          <a:bodyPr/>
          <a:lstStyle/>
          <a:p>
            <a:r>
              <a:rPr lang="en-US" altLang="zh-CN"/>
              <a:t> </a:t>
            </a:r>
            <a:endParaRPr lang="en-US" altLang="zh-CN"/>
          </a:p>
        </p:txBody>
      </p:sp>
      <p:sp>
        <p:nvSpPr>
          <p:cNvPr id="9" name="文本框 8"/>
          <p:cNvSpPr txBox="1"/>
          <p:nvPr/>
        </p:nvSpPr>
        <p:spPr>
          <a:xfrm>
            <a:off x="961080" y="636294"/>
            <a:ext cx="5354660" cy="400110"/>
          </a:xfrm>
          <a:prstGeom prst="rect">
            <a:avLst/>
          </a:prstGeom>
          <a:noFill/>
        </p:spPr>
        <p:txBody>
          <a:bodyPr wrap="square" rtlCol="0">
            <a:spAutoFit/>
          </a:bodyPr>
          <a:lstStyle/>
          <a:p>
            <a:r>
              <a:rPr lang="en-US" altLang="zh-CN" sz="2000" b="1" dirty="0">
                <a:solidFill>
                  <a:schemeClr val="bg2">
                    <a:lumMod val="25000"/>
                  </a:schemeClr>
                </a:solidFill>
                <a:latin typeface="微软雅黑" panose="020B0503020204020204" charset="-122"/>
                <a:ea typeface="微软雅黑" panose="020B0503020204020204" charset="-122"/>
              </a:rPr>
              <a:t>Linux</a:t>
            </a:r>
            <a:r>
              <a:rPr lang="zh-CN" altLang="en-US" sz="2000" b="1" dirty="0">
                <a:solidFill>
                  <a:schemeClr val="bg2">
                    <a:lumMod val="25000"/>
                  </a:schemeClr>
                </a:solidFill>
                <a:latin typeface="微软雅黑" panose="020B0503020204020204" charset="-122"/>
                <a:ea typeface="微软雅黑" panose="020B0503020204020204" charset="-122"/>
              </a:rPr>
              <a:t>文件系统</a:t>
            </a:r>
            <a:r>
              <a:rPr lang="en-US" altLang="zh-CN" sz="2000" b="1" dirty="0">
                <a:solidFill>
                  <a:schemeClr val="bg2">
                    <a:lumMod val="25000"/>
                  </a:schemeClr>
                </a:solidFill>
                <a:latin typeface="微软雅黑" panose="020B0503020204020204" charset="-122"/>
                <a:ea typeface="微软雅黑" panose="020B0503020204020204" charset="-122"/>
              </a:rPr>
              <a:t>-</a:t>
            </a:r>
            <a:r>
              <a:rPr lang="zh-CN" altLang="en-US" sz="2000" b="1" dirty="0">
                <a:solidFill>
                  <a:schemeClr val="bg2">
                    <a:lumMod val="25000"/>
                  </a:schemeClr>
                </a:solidFill>
                <a:latin typeface="微软雅黑" panose="020B0503020204020204" charset="-122"/>
                <a:ea typeface="微软雅黑" panose="020B0503020204020204" charset="-122"/>
              </a:rPr>
              <a:t>文件系统在内核中的表示</a:t>
            </a:r>
            <a:endParaRPr lang="zh-CN" altLang="en-US" sz="2000" b="1" dirty="0">
              <a:solidFill>
                <a:schemeClr val="bg2">
                  <a:lumMod val="25000"/>
                </a:schemeClr>
              </a:solidFill>
              <a:latin typeface="微软雅黑" panose="020B0503020204020204" charset="-122"/>
              <a:ea typeface="微软雅黑" panose="020B0503020204020204" charset="-122"/>
            </a:endParaRPr>
          </a:p>
        </p:txBody>
      </p:sp>
      <p:pic>
        <p:nvPicPr>
          <p:cNvPr id="15" name="图片 14"/>
          <p:cNvPicPr>
            <a:picLocks noChangeAspect="1"/>
          </p:cNvPicPr>
          <p:nvPr/>
        </p:nvPicPr>
        <p:blipFill>
          <a:blip r:embed="rId1" cstate="print"/>
          <a:stretch>
            <a:fillRect/>
          </a:stretch>
        </p:blipFill>
        <p:spPr>
          <a:xfrm>
            <a:off x="10668000" y="576302"/>
            <a:ext cx="881847" cy="881847"/>
          </a:xfrm>
          <a:prstGeom prst="rect">
            <a:avLst/>
          </a:prstGeom>
        </p:spPr>
      </p:pic>
      <p:sp>
        <p:nvSpPr>
          <p:cNvPr id="21" name="文本框 20"/>
          <p:cNvSpPr txBox="1"/>
          <p:nvPr/>
        </p:nvSpPr>
        <p:spPr>
          <a:xfrm>
            <a:off x="543308" y="602474"/>
            <a:ext cx="574122" cy="460375"/>
          </a:xfrm>
          <a:prstGeom prst="rect">
            <a:avLst/>
          </a:prstGeom>
          <a:noFill/>
        </p:spPr>
        <p:txBody>
          <a:bodyPr wrap="square" rtlCol="0">
            <a:spAutoFit/>
          </a:bodyPr>
          <a:lstStyle/>
          <a:p>
            <a:r>
              <a:rPr lang="en-US" altLang="zh-CN" sz="2400" b="1" dirty="0">
                <a:solidFill>
                  <a:srgbClr val="98507E"/>
                </a:solidFill>
                <a:latin typeface="方正综艺简体" panose="03000509000000000000" pitchFamily="65" charset="-122"/>
                <a:ea typeface="方正综艺简体" panose="03000509000000000000" pitchFamily="65" charset="-122"/>
              </a:rPr>
              <a:t>01</a:t>
            </a:r>
            <a:endParaRPr lang="zh-CN" altLang="en-US" sz="2400" b="1" dirty="0">
              <a:solidFill>
                <a:srgbClr val="98507E"/>
              </a:solidFill>
              <a:latin typeface="方正综艺简体" panose="03000509000000000000" pitchFamily="65" charset="-122"/>
              <a:ea typeface="方正综艺简体" panose="03000509000000000000" pitchFamily="65" charset="-122"/>
            </a:endParaRPr>
          </a:p>
        </p:txBody>
      </p:sp>
      <p:cxnSp>
        <p:nvCxnSpPr>
          <p:cNvPr id="5" name="直接连接符 4"/>
          <p:cNvCxnSpPr/>
          <p:nvPr/>
        </p:nvCxnSpPr>
        <p:spPr>
          <a:xfrm>
            <a:off x="642153" y="1072554"/>
            <a:ext cx="10102047" cy="0"/>
          </a:xfrm>
          <a:prstGeom prst="line">
            <a:avLst/>
          </a:prstGeom>
          <a:ln>
            <a:gradFill>
              <a:gsLst>
                <a:gs pos="0">
                  <a:srgbClr val="98507E"/>
                </a:gs>
                <a:gs pos="100000">
                  <a:srgbClr val="203182"/>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矩形: 圆角 5"/>
          <p:cNvSpPr/>
          <p:nvPr/>
        </p:nvSpPr>
        <p:spPr>
          <a:xfrm>
            <a:off x="642153" y="1017225"/>
            <a:ext cx="2091522" cy="118829"/>
          </a:xfrm>
          <a:prstGeom prst="roundRect">
            <a:avLst/>
          </a:prstGeom>
          <a:gradFill>
            <a:gsLst>
              <a:gs pos="0">
                <a:srgbClr val="203182"/>
              </a:gs>
              <a:gs pos="100000">
                <a:srgbClr val="98507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5674" y="1288717"/>
            <a:ext cx="10124692" cy="456535"/>
          </a:xfrm>
          <a:prstGeom prst="rect">
            <a:avLst/>
          </a:prstGeom>
        </p:spPr>
        <p:txBody>
          <a:bodyPr wrap="square">
            <a:spAutoFit/>
          </a:bodyPr>
          <a:lstStyle/>
          <a:p>
            <a:pPr marL="285750" indent="-285750">
              <a:lnSpc>
                <a:spcPct val="150000"/>
              </a:lnSpc>
              <a:buFont typeface="Arial" panose="020B0604020202020204" pitchFamily="34" charset="0"/>
              <a:buChar char="•"/>
            </a:pPr>
            <a:endParaRPr lang="zh-CN" altLang="zh-CN" dirty="0"/>
          </a:p>
        </p:txBody>
      </p:sp>
      <p:sp>
        <p:nvSpPr>
          <p:cNvPr id="10" name="矩形 9"/>
          <p:cNvSpPr/>
          <p:nvPr/>
        </p:nvSpPr>
        <p:spPr>
          <a:xfrm>
            <a:off x="543309" y="1174464"/>
            <a:ext cx="10102047" cy="3139321"/>
          </a:xfrm>
          <a:prstGeom prst="rect">
            <a:avLst/>
          </a:prstGeom>
        </p:spPr>
        <p:txBody>
          <a:bodyPr wrap="square">
            <a:spAutoFit/>
          </a:bodyPr>
          <a:lstStyle/>
          <a:p>
            <a:pPr marL="285750" indent="-285750">
              <a:buFont typeface="Arial" panose="020B0604020202020204" pitchFamily="34" charset="0"/>
              <a:buChar char="•"/>
            </a:pPr>
            <a:r>
              <a:rPr lang="zh-CN" altLang="zh-CN" dirty="0"/>
              <a:t>文件与</a:t>
            </a:r>
            <a:r>
              <a:rPr lang="en-US" altLang="zh-CN" dirty="0"/>
              <a:t>IO: </a:t>
            </a:r>
            <a:r>
              <a:rPr lang="zh-CN" altLang="zh-CN" dirty="0"/>
              <a:t>每个进程在</a:t>
            </a:r>
            <a:r>
              <a:rPr lang="en-US" altLang="zh-CN" dirty="0"/>
              <a:t>PCB</a:t>
            </a:r>
            <a:r>
              <a:rPr lang="zh-CN" altLang="zh-CN" dirty="0"/>
              <a:t>（</a:t>
            </a:r>
            <a:r>
              <a:rPr lang="en-US" altLang="zh-CN" dirty="0"/>
              <a:t>Process Control Block</a:t>
            </a:r>
            <a:r>
              <a:rPr lang="zh-CN" altLang="zh-CN" dirty="0"/>
              <a:t>）中都保存着一份文件描述符表，文件描述符就是这个表的索引，每个表项都有一个指向已打开文件的指针，现在我们明确一下：已打开的文件在内核中用</a:t>
            </a:r>
            <a:r>
              <a:rPr lang="en-US" altLang="zh-CN" dirty="0"/>
              <a:t>file</a:t>
            </a:r>
            <a:r>
              <a:rPr lang="zh-CN" altLang="zh-CN" dirty="0"/>
              <a:t>结构体表示，文件描述符表中的指针指向</a:t>
            </a:r>
            <a:r>
              <a:rPr lang="en-US" altLang="zh-CN" dirty="0"/>
              <a:t>file</a:t>
            </a:r>
            <a:r>
              <a:rPr lang="zh-CN" altLang="zh-CN" dirty="0"/>
              <a:t>结构体。</a:t>
            </a:r>
            <a:endParaRPr lang="zh-CN" altLang="zh-CN" dirty="0"/>
          </a:p>
          <a:p>
            <a:pPr marL="285750" indent="-285750">
              <a:buFont typeface="Arial" panose="020B0604020202020204" pitchFamily="34" charset="0"/>
              <a:buChar char="•"/>
            </a:pPr>
            <a:r>
              <a:rPr lang="zh-CN" altLang="zh-CN" dirty="0"/>
              <a:t>在</a:t>
            </a:r>
            <a:r>
              <a:rPr lang="en-US" altLang="zh-CN" dirty="0"/>
              <a:t>file</a:t>
            </a:r>
            <a:r>
              <a:rPr lang="zh-CN" altLang="zh-CN" dirty="0"/>
              <a:t>结构体中维护</a:t>
            </a:r>
            <a:r>
              <a:rPr lang="en-US" altLang="zh-CN" dirty="0"/>
              <a:t>File Status Flag</a:t>
            </a:r>
            <a:r>
              <a:rPr lang="zh-CN" altLang="zh-CN" dirty="0"/>
              <a:t>（</a:t>
            </a:r>
            <a:r>
              <a:rPr lang="en-US" altLang="zh-CN" dirty="0"/>
              <a:t>file</a:t>
            </a:r>
            <a:r>
              <a:rPr lang="zh-CN" altLang="zh-CN" dirty="0"/>
              <a:t>结构体的成员</a:t>
            </a:r>
            <a:r>
              <a:rPr lang="en-US" altLang="zh-CN" dirty="0" err="1"/>
              <a:t>f_flags</a:t>
            </a:r>
            <a:r>
              <a:rPr lang="zh-CN" altLang="zh-CN" dirty="0"/>
              <a:t>）和当前读写位置（</a:t>
            </a:r>
            <a:r>
              <a:rPr lang="en-US" altLang="zh-CN" dirty="0"/>
              <a:t>file</a:t>
            </a:r>
            <a:r>
              <a:rPr lang="zh-CN" altLang="zh-CN" dirty="0"/>
              <a:t>结构体的成员</a:t>
            </a:r>
            <a:r>
              <a:rPr lang="en-US" altLang="zh-CN" dirty="0" err="1"/>
              <a:t>f_pos</a:t>
            </a:r>
            <a:r>
              <a:rPr lang="zh-CN" altLang="zh-CN" dirty="0"/>
              <a:t>）。在上图中，进程</a:t>
            </a:r>
            <a:r>
              <a:rPr lang="en-US" altLang="zh-CN" dirty="0"/>
              <a:t>1</a:t>
            </a:r>
            <a:r>
              <a:rPr lang="zh-CN" altLang="zh-CN" dirty="0"/>
              <a:t>和进程</a:t>
            </a:r>
            <a:r>
              <a:rPr lang="en-US" altLang="zh-CN" dirty="0"/>
              <a:t>2</a:t>
            </a:r>
            <a:r>
              <a:rPr lang="zh-CN" altLang="zh-CN" dirty="0"/>
              <a:t>都打开同一文件，但是对应不同的</a:t>
            </a:r>
            <a:r>
              <a:rPr lang="en-US" altLang="zh-CN" dirty="0"/>
              <a:t>file</a:t>
            </a:r>
            <a:r>
              <a:rPr lang="zh-CN" altLang="zh-CN" dirty="0"/>
              <a:t>结构体，因此可以有不同的</a:t>
            </a:r>
            <a:r>
              <a:rPr lang="en-US" altLang="zh-CN" dirty="0"/>
              <a:t>File Status Flag</a:t>
            </a:r>
            <a:r>
              <a:rPr lang="zh-CN" altLang="zh-CN" dirty="0"/>
              <a:t>和读写位置。</a:t>
            </a:r>
            <a:r>
              <a:rPr lang="en-US" altLang="zh-CN" dirty="0"/>
              <a:t>file</a:t>
            </a:r>
            <a:r>
              <a:rPr lang="zh-CN" altLang="zh-CN" dirty="0"/>
              <a:t>结构体中比较重要的成员还有</a:t>
            </a:r>
            <a:r>
              <a:rPr lang="en-US" altLang="zh-CN" dirty="0" err="1"/>
              <a:t>f_count</a:t>
            </a:r>
            <a:r>
              <a:rPr lang="zh-CN" altLang="zh-CN" dirty="0"/>
              <a:t>，表示引用计数（</a:t>
            </a:r>
            <a:r>
              <a:rPr lang="en-US" altLang="zh-CN" dirty="0"/>
              <a:t>Reference Count</a:t>
            </a:r>
            <a:r>
              <a:rPr lang="zh-CN" altLang="zh-CN" dirty="0"/>
              <a:t>），后面我们会讲到，</a:t>
            </a:r>
            <a:r>
              <a:rPr lang="en-US" altLang="zh-CN" dirty="0"/>
              <a:t>dup</a:t>
            </a:r>
            <a:r>
              <a:rPr lang="zh-CN" altLang="zh-CN" dirty="0"/>
              <a:t>、</a:t>
            </a:r>
            <a:r>
              <a:rPr lang="en-US" altLang="zh-CN" dirty="0"/>
              <a:t>fork</a:t>
            </a:r>
            <a:r>
              <a:rPr lang="zh-CN" altLang="zh-CN" dirty="0"/>
              <a:t>等系统调用会导致多个文件描述符指向同一个</a:t>
            </a:r>
            <a:r>
              <a:rPr lang="en-US" altLang="zh-CN" dirty="0"/>
              <a:t>file</a:t>
            </a:r>
            <a:r>
              <a:rPr lang="zh-CN" altLang="zh-CN" dirty="0"/>
              <a:t>结构体，例如有</a:t>
            </a:r>
            <a:r>
              <a:rPr lang="en-US" altLang="zh-CN" dirty="0"/>
              <a:t>fd1</a:t>
            </a:r>
            <a:r>
              <a:rPr lang="zh-CN" altLang="zh-CN" dirty="0"/>
              <a:t>和</a:t>
            </a:r>
            <a:r>
              <a:rPr lang="en-US" altLang="zh-CN" dirty="0"/>
              <a:t>fd2</a:t>
            </a:r>
            <a:r>
              <a:rPr lang="zh-CN" altLang="zh-CN" dirty="0"/>
              <a:t>都引用同一个</a:t>
            </a:r>
            <a:r>
              <a:rPr lang="en-US" altLang="zh-CN" dirty="0"/>
              <a:t>file</a:t>
            </a:r>
            <a:r>
              <a:rPr lang="zh-CN" altLang="zh-CN" dirty="0"/>
              <a:t>结构体，那么它的引用计数就是</a:t>
            </a:r>
            <a:r>
              <a:rPr lang="en-US" altLang="zh-CN" dirty="0"/>
              <a:t>2</a:t>
            </a:r>
            <a:r>
              <a:rPr lang="zh-CN" altLang="zh-CN" dirty="0"/>
              <a:t>，当</a:t>
            </a:r>
            <a:r>
              <a:rPr lang="en-US" altLang="zh-CN" dirty="0"/>
              <a:t>close(fd1)</a:t>
            </a:r>
            <a:r>
              <a:rPr lang="zh-CN" altLang="zh-CN" dirty="0"/>
              <a:t>时并不会释放</a:t>
            </a:r>
            <a:r>
              <a:rPr lang="en-US" altLang="zh-CN" dirty="0"/>
              <a:t>file</a:t>
            </a:r>
            <a:r>
              <a:rPr lang="zh-CN" altLang="zh-CN" dirty="0"/>
              <a:t>结构体，而只是把引用计数减到</a:t>
            </a:r>
            <a:r>
              <a:rPr lang="en-US" altLang="zh-CN" dirty="0"/>
              <a:t>1</a:t>
            </a:r>
            <a:r>
              <a:rPr lang="zh-CN" altLang="zh-CN" dirty="0"/>
              <a:t>，如果再</a:t>
            </a:r>
            <a:r>
              <a:rPr lang="en-US" altLang="zh-CN" dirty="0"/>
              <a:t>close(fd2)</a:t>
            </a:r>
            <a:r>
              <a:rPr lang="zh-CN" altLang="zh-CN" dirty="0"/>
              <a:t>，引用计数就会减到</a:t>
            </a:r>
            <a:r>
              <a:rPr lang="en-US" altLang="zh-CN" dirty="0"/>
              <a:t>0</a:t>
            </a:r>
            <a:r>
              <a:rPr lang="zh-CN" altLang="zh-CN" dirty="0"/>
              <a:t>同时释放</a:t>
            </a:r>
            <a:r>
              <a:rPr lang="en-US" altLang="zh-CN" dirty="0"/>
              <a:t>file</a:t>
            </a:r>
            <a:r>
              <a:rPr lang="zh-CN" altLang="zh-CN" dirty="0"/>
              <a:t>结构体，这才真的关闭了文件。</a:t>
            </a:r>
            <a:endParaRPr lang="en-US" altLang="zh-CN" dirty="0"/>
          </a:p>
          <a:p>
            <a:pPr marL="285750" indent="-285750">
              <a:buFont typeface="Arial" panose="020B0604020202020204" pitchFamily="34" charset="0"/>
              <a:buChar char="•"/>
            </a:pPr>
            <a:r>
              <a:rPr lang="zh-CN" altLang="zh-CN" dirty="0"/>
              <a:t>内核数据结构</a:t>
            </a:r>
            <a:endParaRPr lang="en-US" altLang="zh-CN" dirty="0"/>
          </a:p>
        </p:txBody>
      </p:sp>
      <p:pic>
        <p:nvPicPr>
          <p:cNvPr id="6146" name="图片 8" descr="http://img.blog.csdn.net/20140821000724072?watermark/2/text/aHR0cDovL2Jsb2cuY3Nkbi5uZXQvaGd1aXN1/font/5a6L5L2T/fontsize/400/fill/I0JBQkFCMA==/dissolve/70/gravity/Cen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6310" y="3920644"/>
            <a:ext cx="2480602" cy="2505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43308" y="1322962"/>
            <a:ext cx="10124692" cy="4748228"/>
          </a:xfrm>
        </p:spPr>
        <p:txBody>
          <a:bodyPr/>
          <a:lstStyle/>
          <a:p>
            <a:r>
              <a:rPr lang="en-US" altLang="zh-CN" dirty="0"/>
              <a:t>      </a:t>
            </a:r>
            <a:endParaRPr lang="zh-CN" altLang="en-US" dirty="0"/>
          </a:p>
        </p:txBody>
      </p:sp>
      <p:sp>
        <p:nvSpPr>
          <p:cNvPr id="4" name="副标题 3"/>
          <p:cNvSpPr>
            <a:spLocks noGrp="1"/>
          </p:cNvSpPr>
          <p:nvPr>
            <p:ph type="subTitle" idx="1"/>
          </p:nvPr>
        </p:nvSpPr>
        <p:spPr/>
        <p:txBody>
          <a:bodyPr/>
          <a:lstStyle/>
          <a:p>
            <a:r>
              <a:rPr lang="en-US" altLang="zh-CN"/>
              <a:t> </a:t>
            </a:r>
            <a:endParaRPr lang="en-US" altLang="zh-CN"/>
          </a:p>
        </p:txBody>
      </p:sp>
      <p:sp>
        <p:nvSpPr>
          <p:cNvPr id="9" name="文本框 8"/>
          <p:cNvSpPr txBox="1"/>
          <p:nvPr/>
        </p:nvSpPr>
        <p:spPr>
          <a:xfrm>
            <a:off x="961080" y="636294"/>
            <a:ext cx="3983060" cy="400110"/>
          </a:xfrm>
          <a:prstGeom prst="rect">
            <a:avLst/>
          </a:prstGeom>
          <a:noFill/>
        </p:spPr>
        <p:txBody>
          <a:bodyPr wrap="square" rtlCol="0">
            <a:spAutoFit/>
          </a:bodyPr>
          <a:lstStyle/>
          <a:p>
            <a:r>
              <a:rPr lang="en-US" altLang="zh-CN" sz="2000" b="1" dirty="0">
                <a:solidFill>
                  <a:schemeClr val="bg2">
                    <a:lumMod val="25000"/>
                  </a:schemeClr>
                </a:solidFill>
                <a:latin typeface="微软雅黑" panose="020B0503020204020204" charset="-122"/>
                <a:ea typeface="微软雅黑" panose="020B0503020204020204" charset="-122"/>
              </a:rPr>
              <a:t>Linux</a:t>
            </a:r>
            <a:r>
              <a:rPr lang="zh-CN" altLang="en-US" sz="2000" b="1" dirty="0">
                <a:solidFill>
                  <a:schemeClr val="bg2">
                    <a:lumMod val="25000"/>
                  </a:schemeClr>
                </a:solidFill>
                <a:latin typeface="微软雅黑" panose="020B0503020204020204" charset="-122"/>
                <a:ea typeface="微软雅黑" panose="020B0503020204020204" charset="-122"/>
              </a:rPr>
              <a:t>文件系统</a:t>
            </a:r>
            <a:r>
              <a:rPr lang="en-US" altLang="zh-CN" sz="2000" b="1" dirty="0">
                <a:solidFill>
                  <a:schemeClr val="bg2">
                    <a:lumMod val="25000"/>
                  </a:schemeClr>
                </a:solidFill>
                <a:latin typeface="微软雅黑" panose="020B0503020204020204" charset="-122"/>
                <a:ea typeface="微软雅黑" panose="020B0503020204020204" charset="-122"/>
              </a:rPr>
              <a:t>-</a:t>
            </a:r>
            <a:r>
              <a:rPr lang="zh-CN" altLang="en-US" sz="2000" b="1" dirty="0">
                <a:solidFill>
                  <a:schemeClr val="bg2">
                    <a:lumMod val="25000"/>
                  </a:schemeClr>
                </a:solidFill>
                <a:latin typeface="微软雅黑" panose="020B0503020204020204" charset="-122"/>
                <a:ea typeface="微软雅黑" panose="020B0503020204020204" charset="-122"/>
              </a:rPr>
              <a:t>挂载文件系统</a:t>
            </a:r>
            <a:endParaRPr lang="zh-CN" altLang="en-US" sz="2000" b="1" dirty="0">
              <a:solidFill>
                <a:schemeClr val="bg2">
                  <a:lumMod val="25000"/>
                </a:schemeClr>
              </a:solidFill>
              <a:latin typeface="微软雅黑" panose="020B0503020204020204" charset="-122"/>
              <a:ea typeface="微软雅黑" panose="020B0503020204020204" charset="-122"/>
            </a:endParaRPr>
          </a:p>
        </p:txBody>
      </p:sp>
      <p:pic>
        <p:nvPicPr>
          <p:cNvPr id="15" name="图片 14"/>
          <p:cNvPicPr>
            <a:picLocks noChangeAspect="1"/>
          </p:cNvPicPr>
          <p:nvPr/>
        </p:nvPicPr>
        <p:blipFill>
          <a:blip r:embed="rId1" cstate="print"/>
          <a:stretch>
            <a:fillRect/>
          </a:stretch>
        </p:blipFill>
        <p:spPr>
          <a:xfrm>
            <a:off x="10668000" y="576302"/>
            <a:ext cx="881847" cy="881847"/>
          </a:xfrm>
          <a:prstGeom prst="rect">
            <a:avLst/>
          </a:prstGeom>
        </p:spPr>
      </p:pic>
      <p:sp>
        <p:nvSpPr>
          <p:cNvPr id="21" name="文本框 20"/>
          <p:cNvSpPr txBox="1"/>
          <p:nvPr/>
        </p:nvSpPr>
        <p:spPr>
          <a:xfrm>
            <a:off x="543308" y="602474"/>
            <a:ext cx="574122" cy="460375"/>
          </a:xfrm>
          <a:prstGeom prst="rect">
            <a:avLst/>
          </a:prstGeom>
          <a:noFill/>
        </p:spPr>
        <p:txBody>
          <a:bodyPr wrap="square" rtlCol="0">
            <a:spAutoFit/>
          </a:bodyPr>
          <a:lstStyle/>
          <a:p>
            <a:r>
              <a:rPr lang="en-US" altLang="zh-CN" sz="2400" b="1" dirty="0">
                <a:solidFill>
                  <a:srgbClr val="98507E"/>
                </a:solidFill>
                <a:latin typeface="方正综艺简体" panose="03000509000000000000" pitchFamily="65" charset="-122"/>
                <a:ea typeface="方正综艺简体" panose="03000509000000000000" pitchFamily="65" charset="-122"/>
              </a:rPr>
              <a:t>01</a:t>
            </a:r>
            <a:endParaRPr lang="zh-CN" altLang="en-US" sz="2400" b="1" dirty="0">
              <a:solidFill>
                <a:srgbClr val="98507E"/>
              </a:solidFill>
              <a:latin typeface="方正综艺简体" panose="03000509000000000000" pitchFamily="65" charset="-122"/>
              <a:ea typeface="方正综艺简体" panose="03000509000000000000" pitchFamily="65" charset="-122"/>
            </a:endParaRPr>
          </a:p>
        </p:txBody>
      </p:sp>
      <p:cxnSp>
        <p:nvCxnSpPr>
          <p:cNvPr id="5" name="直接连接符 4"/>
          <p:cNvCxnSpPr/>
          <p:nvPr/>
        </p:nvCxnSpPr>
        <p:spPr>
          <a:xfrm>
            <a:off x="642153" y="1072554"/>
            <a:ext cx="10102047" cy="0"/>
          </a:xfrm>
          <a:prstGeom prst="line">
            <a:avLst/>
          </a:prstGeom>
          <a:ln>
            <a:gradFill>
              <a:gsLst>
                <a:gs pos="0">
                  <a:srgbClr val="98507E"/>
                </a:gs>
                <a:gs pos="100000">
                  <a:srgbClr val="203182"/>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矩形: 圆角 5"/>
          <p:cNvSpPr/>
          <p:nvPr/>
        </p:nvSpPr>
        <p:spPr>
          <a:xfrm>
            <a:off x="642153" y="1017225"/>
            <a:ext cx="2091522" cy="118829"/>
          </a:xfrm>
          <a:prstGeom prst="roundRect">
            <a:avLst/>
          </a:prstGeom>
          <a:gradFill>
            <a:gsLst>
              <a:gs pos="0">
                <a:srgbClr val="203182"/>
              </a:gs>
              <a:gs pos="100000">
                <a:srgbClr val="98507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5674" y="1230683"/>
            <a:ext cx="10232066" cy="502451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t>linux</a:t>
            </a:r>
            <a:r>
              <a:rPr lang="zh-CN" altLang="zh-CN" dirty="0"/>
              <a:t>系统中每个分区都是一个文件系统，都有自己的目录层次结构。</a:t>
            </a:r>
            <a:r>
              <a:rPr lang="en-US" altLang="zh-CN" dirty="0"/>
              <a:t>linux</a:t>
            </a:r>
            <a:r>
              <a:rPr lang="zh-CN" altLang="zh-CN" dirty="0"/>
              <a:t>会将这些分属不同分区的、单独的文件系统按一定的方式形成一个系统的总的目录层次结构。这里所说的</a:t>
            </a:r>
            <a:r>
              <a:rPr lang="en-US" altLang="zh-CN" dirty="0"/>
              <a:t>“</a:t>
            </a:r>
            <a:r>
              <a:rPr lang="zh-CN" altLang="zh-CN" dirty="0"/>
              <a:t>按一定方式</a:t>
            </a:r>
            <a:r>
              <a:rPr lang="en-US" altLang="zh-CN" dirty="0"/>
              <a:t>”</a:t>
            </a:r>
            <a:r>
              <a:rPr lang="zh-CN" altLang="zh-CN" dirty="0"/>
              <a:t>就是指的挂载。</a:t>
            </a:r>
            <a:endParaRPr lang="zh-CN" altLang="zh-CN" dirty="0"/>
          </a:p>
          <a:p>
            <a:pPr marL="285750" indent="-285750">
              <a:lnSpc>
                <a:spcPct val="150000"/>
              </a:lnSpc>
              <a:buFont typeface="Arial" panose="020B0604020202020204" pitchFamily="34" charset="0"/>
              <a:buChar char="•"/>
            </a:pPr>
            <a:r>
              <a:rPr lang="zh-CN" altLang="zh-CN" dirty="0"/>
              <a:t>将一个文件系统的顶层目录挂到另一个文件系统的子目录上，使它们成为一个整体，称为挂载。把该子目录称为挂载点</a:t>
            </a:r>
            <a:r>
              <a:rPr lang="en-US" altLang="zh-CN" dirty="0"/>
              <a:t>.</a:t>
            </a:r>
            <a:endParaRPr lang="zh-CN" altLang="zh-CN" dirty="0"/>
          </a:p>
          <a:p>
            <a:pPr marL="285750" indent="-285750">
              <a:lnSpc>
                <a:spcPct val="150000"/>
              </a:lnSpc>
              <a:buFont typeface="Arial" panose="020B0604020202020204" pitchFamily="34" charset="0"/>
              <a:buChar char="•"/>
            </a:pPr>
            <a:r>
              <a:rPr lang="zh-CN" altLang="zh-CN" dirty="0"/>
              <a:t>例如要读取硬盘中的一个格式化好的分区、光盘或软件等设备时，必须先把这些设备对应到某个目录上，而这个目录就称为</a:t>
            </a:r>
            <a:r>
              <a:rPr lang="en-US" altLang="zh-CN" dirty="0"/>
              <a:t>“</a:t>
            </a:r>
            <a:r>
              <a:rPr lang="zh-CN" altLang="zh-CN" dirty="0"/>
              <a:t>挂载点（</a:t>
            </a:r>
            <a:r>
              <a:rPr lang="en-US" altLang="zh-CN" dirty="0"/>
              <a:t>mount point</a:t>
            </a:r>
            <a:r>
              <a:rPr lang="zh-CN" altLang="zh-CN" dirty="0"/>
              <a:t>）</a:t>
            </a:r>
            <a:r>
              <a:rPr lang="en-US" altLang="zh-CN" dirty="0"/>
              <a:t>”</a:t>
            </a:r>
            <a:r>
              <a:rPr lang="zh-CN" altLang="zh-CN" dirty="0"/>
              <a:t>，这样才可以读取这些设备。 挂载后将物理分区细节屏蔽掉，用户只有统一的逻辑概念。所有的东西都是文件。</a:t>
            </a:r>
            <a:endParaRPr lang="zh-CN" altLang="zh-CN" dirty="0"/>
          </a:p>
          <a:p>
            <a:pPr>
              <a:lnSpc>
                <a:spcPct val="150000"/>
              </a:lnSpc>
            </a:pPr>
            <a:r>
              <a:rPr lang="en-US" altLang="zh-CN" dirty="0"/>
              <a:t>     </a:t>
            </a:r>
            <a:r>
              <a:rPr lang="zh-CN" altLang="zh-CN" dirty="0"/>
              <a:t>注意：</a:t>
            </a:r>
            <a:endParaRPr lang="en-US" altLang="zh-CN" dirty="0"/>
          </a:p>
          <a:p>
            <a:pPr>
              <a:lnSpc>
                <a:spcPct val="150000"/>
              </a:lnSpc>
            </a:pPr>
            <a:r>
              <a:rPr lang="en-US" altLang="zh-CN" dirty="0"/>
              <a:t>     1</a:t>
            </a:r>
            <a:r>
              <a:rPr lang="zh-CN" altLang="zh-CN" dirty="0"/>
              <a:t>、挂载点必须是一个目录。</a:t>
            </a:r>
            <a:endParaRPr lang="zh-CN" altLang="zh-CN" dirty="0"/>
          </a:p>
          <a:p>
            <a:pPr>
              <a:lnSpc>
                <a:spcPct val="150000"/>
              </a:lnSpc>
            </a:pPr>
            <a:r>
              <a:rPr lang="en-US" altLang="zh-CN" dirty="0"/>
              <a:t>     2</a:t>
            </a:r>
            <a:r>
              <a:rPr lang="zh-CN" altLang="zh-CN" dirty="0"/>
              <a:t>、一个分区挂载在一个已存在的目录上，这个目录可以不为空，但挂载后这个目录下以前的内容</a:t>
            </a:r>
            <a:r>
              <a:rPr lang="en-US" altLang="zh-CN" dirty="0"/>
              <a:t>    </a:t>
            </a:r>
            <a:endParaRPr lang="en-US" altLang="zh-CN" dirty="0"/>
          </a:p>
          <a:p>
            <a:pPr>
              <a:lnSpc>
                <a:spcPct val="150000"/>
              </a:lnSpc>
            </a:pPr>
            <a:r>
              <a:rPr lang="en-US" altLang="zh-CN" dirty="0"/>
              <a:t>          </a:t>
            </a:r>
            <a:r>
              <a:rPr lang="zh-CN" altLang="zh-CN" dirty="0"/>
              <a:t>将不可用。</a:t>
            </a:r>
            <a:endParaRPr lang="zh-CN"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43307" y="1322962"/>
            <a:ext cx="10801633" cy="4748228"/>
          </a:xfrm>
        </p:spPr>
        <p:txBody>
          <a:bodyPr/>
          <a:lstStyle/>
          <a:p>
            <a:r>
              <a:rPr lang="en-US" altLang="zh-CN" dirty="0"/>
              <a:t>      </a:t>
            </a:r>
            <a:endParaRPr lang="zh-CN" altLang="en-US" dirty="0"/>
          </a:p>
        </p:txBody>
      </p:sp>
      <p:sp>
        <p:nvSpPr>
          <p:cNvPr id="4" name="副标题 3"/>
          <p:cNvSpPr>
            <a:spLocks noGrp="1"/>
          </p:cNvSpPr>
          <p:nvPr>
            <p:ph type="subTitle" idx="1"/>
          </p:nvPr>
        </p:nvSpPr>
        <p:spPr/>
        <p:txBody>
          <a:bodyPr/>
          <a:lstStyle/>
          <a:p>
            <a:r>
              <a:rPr lang="en-US" altLang="zh-CN"/>
              <a:t> </a:t>
            </a:r>
            <a:endParaRPr lang="en-US" altLang="zh-CN"/>
          </a:p>
        </p:txBody>
      </p:sp>
      <p:sp>
        <p:nvSpPr>
          <p:cNvPr id="9" name="文本框 8"/>
          <p:cNvSpPr txBox="1"/>
          <p:nvPr/>
        </p:nvSpPr>
        <p:spPr>
          <a:xfrm>
            <a:off x="961080" y="636294"/>
            <a:ext cx="3983060" cy="400110"/>
          </a:xfrm>
          <a:prstGeom prst="rect">
            <a:avLst/>
          </a:prstGeom>
          <a:noFill/>
        </p:spPr>
        <p:txBody>
          <a:bodyPr wrap="square" rtlCol="0">
            <a:spAutoFit/>
          </a:bodyPr>
          <a:lstStyle/>
          <a:p>
            <a:r>
              <a:rPr lang="en-US" altLang="zh-CN" sz="2000" b="1" dirty="0">
                <a:solidFill>
                  <a:schemeClr val="bg2">
                    <a:lumMod val="25000"/>
                  </a:schemeClr>
                </a:solidFill>
                <a:latin typeface="微软雅黑" panose="020B0503020204020204" charset="-122"/>
                <a:ea typeface="微软雅黑" panose="020B0503020204020204" charset="-122"/>
              </a:rPr>
              <a:t>Linux</a:t>
            </a:r>
            <a:r>
              <a:rPr lang="zh-CN" altLang="en-US" sz="2000" b="1" dirty="0">
                <a:solidFill>
                  <a:schemeClr val="bg2">
                    <a:lumMod val="25000"/>
                  </a:schemeClr>
                </a:solidFill>
                <a:latin typeface="微软雅黑" panose="020B0503020204020204" charset="-122"/>
                <a:ea typeface="微软雅黑" panose="020B0503020204020204" charset="-122"/>
              </a:rPr>
              <a:t>文件系统</a:t>
            </a:r>
            <a:r>
              <a:rPr lang="en-US" altLang="zh-CN" sz="2000" b="1" dirty="0">
                <a:solidFill>
                  <a:schemeClr val="bg2">
                    <a:lumMod val="25000"/>
                  </a:schemeClr>
                </a:solidFill>
                <a:latin typeface="微软雅黑" panose="020B0503020204020204" charset="-122"/>
                <a:ea typeface="微软雅黑" panose="020B0503020204020204" charset="-122"/>
              </a:rPr>
              <a:t>-</a:t>
            </a:r>
            <a:r>
              <a:rPr lang="zh-CN" altLang="en-US" sz="2000" b="1" dirty="0">
                <a:solidFill>
                  <a:schemeClr val="bg2">
                    <a:lumMod val="25000"/>
                  </a:schemeClr>
                </a:solidFill>
                <a:latin typeface="微软雅黑" panose="020B0503020204020204" charset="-122"/>
                <a:ea typeface="微软雅黑" panose="020B0503020204020204" charset="-122"/>
              </a:rPr>
              <a:t>软链接、硬链接</a:t>
            </a:r>
            <a:endParaRPr lang="zh-CN" altLang="en-US" sz="2000" b="1" dirty="0">
              <a:solidFill>
                <a:schemeClr val="bg2">
                  <a:lumMod val="25000"/>
                </a:schemeClr>
              </a:solidFill>
              <a:latin typeface="微软雅黑" panose="020B0503020204020204" charset="-122"/>
              <a:ea typeface="微软雅黑" panose="020B0503020204020204" charset="-122"/>
            </a:endParaRPr>
          </a:p>
        </p:txBody>
      </p:sp>
      <p:pic>
        <p:nvPicPr>
          <p:cNvPr id="15" name="图片 14"/>
          <p:cNvPicPr>
            <a:picLocks noChangeAspect="1"/>
          </p:cNvPicPr>
          <p:nvPr/>
        </p:nvPicPr>
        <p:blipFill>
          <a:blip r:embed="rId1" cstate="print"/>
          <a:stretch>
            <a:fillRect/>
          </a:stretch>
        </p:blipFill>
        <p:spPr>
          <a:xfrm>
            <a:off x="10668000" y="576302"/>
            <a:ext cx="881847" cy="881847"/>
          </a:xfrm>
          <a:prstGeom prst="rect">
            <a:avLst/>
          </a:prstGeom>
        </p:spPr>
      </p:pic>
      <p:sp>
        <p:nvSpPr>
          <p:cNvPr id="21" name="文本框 20"/>
          <p:cNvSpPr txBox="1"/>
          <p:nvPr/>
        </p:nvSpPr>
        <p:spPr>
          <a:xfrm>
            <a:off x="543308" y="602474"/>
            <a:ext cx="574122" cy="460375"/>
          </a:xfrm>
          <a:prstGeom prst="rect">
            <a:avLst/>
          </a:prstGeom>
          <a:noFill/>
        </p:spPr>
        <p:txBody>
          <a:bodyPr wrap="square" rtlCol="0">
            <a:spAutoFit/>
          </a:bodyPr>
          <a:lstStyle/>
          <a:p>
            <a:r>
              <a:rPr lang="en-US" altLang="zh-CN" sz="2400" b="1" dirty="0">
                <a:solidFill>
                  <a:srgbClr val="98507E"/>
                </a:solidFill>
                <a:latin typeface="方正综艺简体" panose="03000509000000000000" pitchFamily="65" charset="-122"/>
                <a:ea typeface="方正综艺简体" panose="03000509000000000000" pitchFamily="65" charset="-122"/>
              </a:rPr>
              <a:t>01</a:t>
            </a:r>
            <a:endParaRPr lang="zh-CN" altLang="en-US" sz="2400" b="1" dirty="0">
              <a:solidFill>
                <a:srgbClr val="98507E"/>
              </a:solidFill>
              <a:latin typeface="方正综艺简体" panose="03000509000000000000" pitchFamily="65" charset="-122"/>
              <a:ea typeface="方正综艺简体" panose="03000509000000000000" pitchFamily="65" charset="-122"/>
            </a:endParaRPr>
          </a:p>
        </p:txBody>
      </p:sp>
      <p:cxnSp>
        <p:nvCxnSpPr>
          <p:cNvPr id="5" name="直接连接符 4"/>
          <p:cNvCxnSpPr/>
          <p:nvPr/>
        </p:nvCxnSpPr>
        <p:spPr>
          <a:xfrm>
            <a:off x="642153" y="1072554"/>
            <a:ext cx="10102047" cy="0"/>
          </a:xfrm>
          <a:prstGeom prst="line">
            <a:avLst/>
          </a:prstGeom>
          <a:ln>
            <a:gradFill>
              <a:gsLst>
                <a:gs pos="0">
                  <a:srgbClr val="98507E"/>
                </a:gs>
                <a:gs pos="100000">
                  <a:srgbClr val="203182"/>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矩形: 圆角 5"/>
          <p:cNvSpPr/>
          <p:nvPr/>
        </p:nvSpPr>
        <p:spPr>
          <a:xfrm>
            <a:off x="642153" y="1017225"/>
            <a:ext cx="2091522" cy="118829"/>
          </a:xfrm>
          <a:prstGeom prst="roundRect">
            <a:avLst/>
          </a:prstGeom>
          <a:gradFill>
            <a:gsLst>
              <a:gs pos="0">
                <a:srgbClr val="203182"/>
              </a:gs>
              <a:gs pos="100000">
                <a:srgbClr val="98507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5673" y="1230683"/>
            <a:ext cx="10894173" cy="3778022"/>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zh-CN" dirty="0"/>
              <a:t>可以用</a:t>
            </a:r>
            <a:r>
              <a:rPr lang="en-US" altLang="zh-CN" dirty="0"/>
              <a:t>ln</a:t>
            </a:r>
            <a:r>
              <a:rPr lang="zh-CN" altLang="zh-CN" dirty="0"/>
              <a:t>命令对一个已经存在的文件再建立一个新的连接，而不复制文件的内容。连接有软连接和硬连接之分，软连接又叫符号连接。它们各自的特点是：</a:t>
            </a:r>
            <a:endParaRPr lang="zh-CN" altLang="zh-CN" dirty="0"/>
          </a:p>
          <a:p>
            <a:pPr marL="285750" indent="-285750">
              <a:lnSpc>
                <a:spcPct val="150000"/>
              </a:lnSpc>
              <a:buFont typeface="Arial" panose="020B0604020202020204" pitchFamily="34" charset="0"/>
              <a:buChar char="•"/>
            </a:pPr>
            <a:r>
              <a:rPr lang="zh-CN" altLang="zh-CN" dirty="0"/>
              <a:t>硬连接：是给文件一个副本，原文件名和连接文件名都指向相同的物理地址。目录不能有硬连接；硬连接不能跨越文件系统（不能跨越不同的分区）文件在磁盘中只有一个拷贝，节省硬盘空间；</a:t>
            </a:r>
            <a:endParaRPr lang="zh-CN" altLang="zh-CN" dirty="0"/>
          </a:p>
          <a:p>
            <a:pPr marL="285750" indent="-285750">
              <a:lnSpc>
                <a:spcPct val="150000"/>
              </a:lnSpc>
              <a:buFont typeface="Arial" panose="020B0604020202020204" pitchFamily="34" charset="0"/>
              <a:buChar char="•"/>
            </a:pPr>
            <a:r>
              <a:rPr lang="zh-CN" altLang="zh-CN" dirty="0"/>
              <a:t>修改其中一个，与其连接的文件同时被修改。如果删除其中任意一个其余的文件将不受影响。</a:t>
            </a:r>
            <a:endParaRPr lang="zh-CN" altLang="zh-CN" dirty="0"/>
          </a:p>
          <a:p>
            <a:pPr marL="285750" indent="-285750">
              <a:lnSpc>
                <a:spcPct val="150000"/>
              </a:lnSpc>
              <a:buFont typeface="Arial" panose="020B0604020202020204" pitchFamily="34" charset="0"/>
              <a:buChar char="•"/>
            </a:pPr>
            <a:r>
              <a:rPr lang="zh-CN" altLang="zh-CN" dirty="0"/>
              <a:t>由于删除文件要在同一个索引节点属于唯一的连接时才能成功，因此可以防止不必要的误删除。</a:t>
            </a:r>
            <a:endParaRPr lang="zh-CN" altLang="zh-CN" dirty="0"/>
          </a:p>
          <a:p>
            <a:pPr marL="285750" indent="-285750">
              <a:lnSpc>
                <a:spcPct val="150000"/>
              </a:lnSpc>
              <a:buFont typeface="Arial" panose="020B0604020202020204" pitchFamily="34" charset="0"/>
              <a:buChar char="•"/>
            </a:pPr>
            <a:r>
              <a:rPr lang="zh-CN" altLang="zh-CN" dirty="0"/>
              <a:t>符号连接（软连接）：用</a:t>
            </a:r>
            <a:r>
              <a:rPr lang="en-US" altLang="zh-CN" dirty="0"/>
              <a:t>ln -s</a:t>
            </a:r>
            <a:r>
              <a:rPr lang="zh-CN" altLang="zh-CN" dirty="0"/>
              <a:t>命令建立文件的符号连接符号连接是</a:t>
            </a:r>
            <a:r>
              <a:rPr lang="en-US" altLang="zh-CN" dirty="0"/>
              <a:t>linux</a:t>
            </a:r>
            <a:r>
              <a:rPr lang="zh-CN" altLang="zh-CN" dirty="0"/>
              <a:t>特殊文件的一种，作为一个文件，它的数据是它所连接的文件的路径名。类似</a:t>
            </a:r>
            <a:r>
              <a:rPr lang="en-US" altLang="zh-CN" dirty="0"/>
              <a:t>windows</a:t>
            </a:r>
            <a:r>
              <a:rPr lang="zh-CN" altLang="zh-CN" dirty="0"/>
              <a:t>下的快捷方式。</a:t>
            </a:r>
            <a:endParaRPr lang="zh-CN" altLang="zh-CN" dirty="0"/>
          </a:p>
          <a:p>
            <a:pPr marL="285750" indent="-285750">
              <a:lnSpc>
                <a:spcPct val="150000"/>
              </a:lnSpc>
              <a:buFont typeface="Arial" panose="020B0604020202020204" pitchFamily="34" charset="0"/>
              <a:buChar char="•"/>
            </a:pPr>
            <a:r>
              <a:rPr lang="zh-CN" altLang="zh-CN" dirty="0"/>
              <a:t>当然删除这个连接，也不会影响到源文件，但对连接文件的使用、引用都是直接调用源文件的。</a:t>
            </a:r>
            <a:endParaRPr lang="zh-CN" altLang="zh-CN" dirty="0"/>
          </a:p>
        </p:txBody>
      </p:sp>
      <p:pic>
        <p:nvPicPr>
          <p:cNvPr id="7170" name="图片 9" descr="http://dl.iteye.com/upload/attachment/351582/11377535-7c57-3b61-8b28-81f8031517d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2824" y="4002338"/>
            <a:ext cx="4167221" cy="2233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43308" y="1322962"/>
            <a:ext cx="10124692" cy="4748228"/>
          </a:xfrm>
        </p:spPr>
        <p:txBody>
          <a:bodyPr/>
          <a:lstStyle/>
          <a:p>
            <a:r>
              <a:rPr lang="en-US" altLang="zh-CN" dirty="0"/>
              <a:t>      </a:t>
            </a:r>
            <a:endParaRPr lang="zh-CN" altLang="en-US" dirty="0"/>
          </a:p>
        </p:txBody>
      </p:sp>
      <p:sp>
        <p:nvSpPr>
          <p:cNvPr id="4" name="副标题 3"/>
          <p:cNvSpPr>
            <a:spLocks noGrp="1"/>
          </p:cNvSpPr>
          <p:nvPr>
            <p:ph type="subTitle" idx="1"/>
          </p:nvPr>
        </p:nvSpPr>
        <p:spPr/>
        <p:txBody>
          <a:bodyPr/>
          <a:lstStyle/>
          <a:p>
            <a:r>
              <a:rPr lang="en-US" altLang="zh-CN"/>
              <a:t> </a:t>
            </a:r>
            <a:endParaRPr lang="en-US" altLang="zh-CN"/>
          </a:p>
        </p:txBody>
      </p:sp>
      <p:sp>
        <p:nvSpPr>
          <p:cNvPr id="9" name="文本框 8"/>
          <p:cNvSpPr txBox="1"/>
          <p:nvPr/>
        </p:nvSpPr>
        <p:spPr>
          <a:xfrm>
            <a:off x="961080" y="636294"/>
            <a:ext cx="4939990" cy="400110"/>
          </a:xfrm>
          <a:prstGeom prst="rect">
            <a:avLst/>
          </a:prstGeom>
          <a:noFill/>
        </p:spPr>
        <p:txBody>
          <a:bodyPr wrap="square" rtlCol="0">
            <a:spAutoFit/>
          </a:bodyPr>
          <a:lstStyle/>
          <a:p>
            <a:r>
              <a:rPr lang="en-US" altLang="zh-CN" sz="2000" b="1" dirty="0">
                <a:solidFill>
                  <a:schemeClr val="bg2">
                    <a:lumMod val="25000"/>
                  </a:schemeClr>
                </a:solidFill>
                <a:latin typeface="微软雅黑" panose="020B0503020204020204" charset="-122"/>
                <a:ea typeface="微软雅黑" panose="020B0503020204020204" charset="-122"/>
              </a:rPr>
              <a:t>Linux</a:t>
            </a:r>
            <a:r>
              <a:rPr lang="zh-CN" altLang="en-US" sz="2000" b="1" dirty="0">
                <a:solidFill>
                  <a:schemeClr val="bg2">
                    <a:lumMod val="25000"/>
                  </a:schemeClr>
                </a:solidFill>
                <a:latin typeface="微软雅黑" panose="020B0503020204020204" charset="-122"/>
                <a:ea typeface="微软雅黑" panose="020B0503020204020204" charset="-122"/>
              </a:rPr>
              <a:t>文件系统</a:t>
            </a:r>
            <a:r>
              <a:rPr lang="en-US" altLang="zh-CN" sz="2000" b="1" dirty="0">
                <a:solidFill>
                  <a:schemeClr val="bg2">
                    <a:lumMod val="25000"/>
                  </a:schemeClr>
                </a:solidFill>
                <a:latin typeface="微软雅黑" panose="020B0503020204020204" charset="-122"/>
                <a:ea typeface="微软雅黑" panose="020B0503020204020204" charset="-122"/>
              </a:rPr>
              <a:t>-</a:t>
            </a:r>
            <a:r>
              <a:rPr lang="zh-CN" altLang="en-US" sz="2000" b="1" dirty="0">
                <a:solidFill>
                  <a:schemeClr val="bg2">
                    <a:lumMod val="25000"/>
                  </a:schemeClr>
                </a:solidFill>
                <a:latin typeface="微软雅黑" panose="020B0503020204020204" charset="-122"/>
                <a:ea typeface="微软雅黑" panose="020B0503020204020204" charset="-122"/>
              </a:rPr>
              <a:t>常用命令</a:t>
            </a:r>
            <a:endParaRPr lang="zh-CN" altLang="en-US" sz="2000" b="1" dirty="0">
              <a:solidFill>
                <a:schemeClr val="bg2">
                  <a:lumMod val="25000"/>
                </a:schemeClr>
              </a:solidFill>
              <a:latin typeface="微软雅黑" panose="020B0503020204020204" charset="-122"/>
              <a:ea typeface="微软雅黑" panose="020B0503020204020204" charset="-122"/>
            </a:endParaRPr>
          </a:p>
        </p:txBody>
      </p:sp>
      <p:pic>
        <p:nvPicPr>
          <p:cNvPr id="15" name="图片 14"/>
          <p:cNvPicPr>
            <a:picLocks noChangeAspect="1"/>
          </p:cNvPicPr>
          <p:nvPr/>
        </p:nvPicPr>
        <p:blipFill>
          <a:blip r:embed="rId1" cstate="print"/>
          <a:stretch>
            <a:fillRect/>
          </a:stretch>
        </p:blipFill>
        <p:spPr>
          <a:xfrm>
            <a:off x="10668000" y="576302"/>
            <a:ext cx="881847" cy="881847"/>
          </a:xfrm>
          <a:prstGeom prst="rect">
            <a:avLst/>
          </a:prstGeom>
        </p:spPr>
      </p:pic>
      <p:sp>
        <p:nvSpPr>
          <p:cNvPr id="21" name="文本框 20"/>
          <p:cNvSpPr txBox="1"/>
          <p:nvPr/>
        </p:nvSpPr>
        <p:spPr>
          <a:xfrm>
            <a:off x="543308" y="602474"/>
            <a:ext cx="574122" cy="460375"/>
          </a:xfrm>
          <a:prstGeom prst="rect">
            <a:avLst/>
          </a:prstGeom>
          <a:noFill/>
        </p:spPr>
        <p:txBody>
          <a:bodyPr wrap="square" rtlCol="0">
            <a:spAutoFit/>
          </a:bodyPr>
          <a:lstStyle/>
          <a:p>
            <a:r>
              <a:rPr lang="en-US" altLang="zh-CN" sz="2400" b="1" dirty="0">
                <a:solidFill>
                  <a:srgbClr val="98507E"/>
                </a:solidFill>
                <a:latin typeface="方正综艺简体" panose="03000509000000000000" pitchFamily="65" charset="-122"/>
                <a:ea typeface="方正综艺简体" panose="03000509000000000000" pitchFamily="65" charset="-122"/>
              </a:rPr>
              <a:t>01</a:t>
            </a:r>
            <a:endParaRPr lang="zh-CN" altLang="en-US" sz="2400" b="1" dirty="0">
              <a:solidFill>
                <a:srgbClr val="98507E"/>
              </a:solidFill>
              <a:latin typeface="方正综艺简体" panose="03000509000000000000" pitchFamily="65" charset="-122"/>
              <a:ea typeface="方正综艺简体" panose="03000509000000000000" pitchFamily="65" charset="-122"/>
            </a:endParaRPr>
          </a:p>
        </p:txBody>
      </p:sp>
      <p:cxnSp>
        <p:nvCxnSpPr>
          <p:cNvPr id="5" name="直接连接符 4"/>
          <p:cNvCxnSpPr/>
          <p:nvPr/>
        </p:nvCxnSpPr>
        <p:spPr>
          <a:xfrm>
            <a:off x="642153" y="1072554"/>
            <a:ext cx="10102047" cy="0"/>
          </a:xfrm>
          <a:prstGeom prst="line">
            <a:avLst/>
          </a:prstGeom>
          <a:ln>
            <a:gradFill>
              <a:gsLst>
                <a:gs pos="0">
                  <a:srgbClr val="98507E"/>
                </a:gs>
                <a:gs pos="100000">
                  <a:srgbClr val="203182"/>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矩形: 圆角 5"/>
          <p:cNvSpPr/>
          <p:nvPr/>
        </p:nvSpPr>
        <p:spPr>
          <a:xfrm>
            <a:off x="642153" y="1017225"/>
            <a:ext cx="2091522" cy="118829"/>
          </a:xfrm>
          <a:prstGeom prst="roundRect">
            <a:avLst/>
          </a:prstGeom>
          <a:gradFill>
            <a:gsLst>
              <a:gs pos="0">
                <a:srgbClr val="203182"/>
              </a:gs>
              <a:gs pos="100000">
                <a:srgbClr val="98507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5674" y="1230683"/>
            <a:ext cx="10232066" cy="6273512"/>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t>目录和文件管理命令：</a:t>
            </a:r>
            <a:endParaRPr lang="en-US" altLang="zh-CN" dirty="0"/>
          </a:p>
          <a:p>
            <a:pPr>
              <a:lnSpc>
                <a:spcPct val="150000"/>
              </a:lnSpc>
            </a:pPr>
            <a:r>
              <a:rPr lang="zh-CN" altLang="zh-CN" dirty="0"/>
              <a:t>磁盘和文件空间 ：</a:t>
            </a:r>
            <a:r>
              <a:rPr lang="en-US" altLang="zh-CN" dirty="0" err="1"/>
              <a:t>fdisk</a:t>
            </a:r>
            <a:r>
              <a:rPr lang="zh-CN" altLang="en-US" dirty="0"/>
              <a:t>、</a:t>
            </a:r>
            <a:r>
              <a:rPr lang="en-US" altLang="zh-CN" dirty="0"/>
              <a:t>df</a:t>
            </a:r>
            <a:r>
              <a:rPr lang="zh-CN" altLang="en-US" dirty="0"/>
              <a:t>、</a:t>
            </a:r>
            <a:r>
              <a:rPr lang="en-US" altLang="zh-CN" dirty="0"/>
              <a:t>du</a:t>
            </a:r>
            <a:endParaRPr lang="zh-CN" altLang="zh-CN" dirty="0"/>
          </a:p>
          <a:p>
            <a:pPr>
              <a:lnSpc>
                <a:spcPct val="150000"/>
              </a:lnSpc>
            </a:pPr>
            <a:r>
              <a:rPr lang="zh-CN" altLang="zh-CN" dirty="0"/>
              <a:t>文件目录与管理：</a:t>
            </a:r>
            <a:r>
              <a:rPr lang="en-US" altLang="zh-CN" dirty="0"/>
              <a:t>cd</a:t>
            </a:r>
            <a:r>
              <a:rPr lang="zh-CN" altLang="en-US" dirty="0"/>
              <a:t>、</a:t>
            </a:r>
            <a:r>
              <a:rPr lang="en-US" altLang="zh-CN" dirty="0" err="1"/>
              <a:t>pwd</a:t>
            </a:r>
            <a:r>
              <a:rPr lang="zh-CN" altLang="en-US" dirty="0"/>
              <a:t>、</a:t>
            </a:r>
            <a:r>
              <a:rPr lang="en-US" altLang="zh-CN" dirty="0" err="1"/>
              <a:t>mkdir</a:t>
            </a:r>
            <a:r>
              <a:rPr lang="zh-CN" altLang="en-US" dirty="0"/>
              <a:t>、</a:t>
            </a:r>
            <a:r>
              <a:rPr lang="en-US" altLang="zh-CN" dirty="0" err="1"/>
              <a:t>rmdir</a:t>
            </a:r>
            <a:r>
              <a:rPr lang="zh-CN" altLang="en-US" dirty="0"/>
              <a:t>、</a:t>
            </a:r>
            <a:r>
              <a:rPr lang="en-US" altLang="zh-CN" dirty="0"/>
              <a:t>ls</a:t>
            </a:r>
            <a:r>
              <a:rPr lang="zh-CN" altLang="en-US" dirty="0"/>
              <a:t>、</a:t>
            </a:r>
            <a:r>
              <a:rPr lang="en-US" altLang="zh-CN" dirty="0"/>
              <a:t>cp</a:t>
            </a:r>
            <a:r>
              <a:rPr lang="zh-CN" altLang="en-US" dirty="0"/>
              <a:t>、</a:t>
            </a:r>
            <a:r>
              <a:rPr lang="en-US" altLang="zh-CN" dirty="0"/>
              <a:t>rm</a:t>
            </a:r>
            <a:r>
              <a:rPr lang="zh-CN" altLang="en-US" dirty="0"/>
              <a:t>、</a:t>
            </a:r>
            <a:r>
              <a:rPr lang="en-US" altLang="zh-CN" dirty="0"/>
              <a:t>mv</a:t>
            </a:r>
            <a:endParaRPr lang="zh-CN" altLang="zh-CN" dirty="0"/>
          </a:p>
          <a:p>
            <a:pPr>
              <a:lnSpc>
                <a:spcPct val="150000"/>
              </a:lnSpc>
            </a:pPr>
            <a:r>
              <a:rPr lang="zh-CN" altLang="zh-CN" dirty="0"/>
              <a:t>查看文件内容：</a:t>
            </a:r>
            <a:r>
              <a:rPr lang="en-US" altLang="zh-CN" dirty="0"/>
              <a:t>cat</a:t>
            </a:r>
            <a:r>
              <a:rPr lang="zh-CN" altLang="zh-CN" dirty="0"/>
              <a:t>、</a:t>
            </a:r>
            <a:r>
              <a:rPr lang="en-US" altLang="zh-CN" dirty="0"/>
              <a:t>tac</a:t>
            </a:r>
            <a:r>
              <a:rPr lang="zh-CN" altLang="zh-CN" dirty="0"/>
              <a:t>、</a:t>
            </a:r>
            <a:r>
              <a:rPr lang="en-US" altLang="zh-CN" dirty="0"/>
              <a:t>more</a:t>
            </a:r>
            <a:r>
              <a:rPr lang="zh-CN" altLang="zh-CN" dirty="0"/>
              <a:t>、</a:t>
            </a:r>
            <a:r>
              <a:rPr lang="en-US" altLang="zh-CN" dirty="0"/>
              <a:t>less</a:t>
            </a:r>
            <a:r>
              <a:rPr lang="zh-CN" altLang="zh-CN" dirty="0"/>
              <a:t>、</a:t>
            </a:r>
            <a:r>
              <a:rPr lang="en-US" altLang="zh-CN" dirty="0"/>
              <a:t>head </a:t>
            </a:r>
            <a:r>
              <a:rPr lang="zh-CN" altLang="zh-CN" dirty="0"/>
              <a:t>、</a:t>
            </a:r>
            <a:r>
              <a:rPr lang="en-US" altLang="zh-CN" dirty="0"/>
              <a:t>tail</a:t>
            </a:r>
            <a:endParaRPr lang="zh-CN" altLang="zh-CN" dirty="0"/>
          </a:p>
          <a:p>
            <a:pPr>
              <a:lnSpc>
                <a:spcPct val="150000"/>
              </a:lnSpc>
            </a:pPr>
            <a:r>
              <a:rPr lang="zh-CN" altLang="zh-CN" dirty="0"/>
              <a:t>文件目录与权限：</a:t>
            </a:r>
            <a:r>
              <a:rPr lang="en-US" altLang="zh-CN" dirty="0" err="1"/>
              <a:t>chmod</a:t>
            </a:r>
            <a:r>
              <a:rPr lang="zh-CN" altLang="en-US" dirty="0"/>
              <a:t>、</a:t>
            </a:r>
            <a:r>
              <a:rPr lang="en-US" altLang="zh-CN" dirty="0" err="1"/>
              <a:t>chown</a:t>
            </a:r>
            <a:r>
              <a:rPr lang="zh-CN" altLang="en-US" dirty="0"/>
              <a:t>、</a:t>
            </a:r>
            <a:r>
              <a:rPr lang="en-US" altLang="zh-CN" dirty="0" err="1"/>
              <a:t>chgrp</a:t>
            </a:r>
            <a:r>
              <a:rPr lang="zh-CN" altLang="en-US" dirty="0"/>
              <a:t>、</a:t>
            </a:r>
            <a:r>
              <a:rPr lang="en-US" altLang="zh-CN" dirty="0" err="1"/>
              <a:t>umask</a:t>
            </a:r>
            <a:endParaRPr lang="zh-CN" altLang="zh-CN" dirty="0"/>
          </a:p>
          <a:p>
            <a:pPr>
              <a:lnSpc>
                <a:spcPct val="150000"/>
              </a:lnSpc>
            </a:pPr>
            <a:r>
              <a:rPr lang="zh-CN" altLang="zh-CN" dirty="0"/>
              <a:t>文件查找：</a:t>
            </a:r>
            <a:r>
              <a:rPr lang="en-US" altLang="zh-CN" dirty="0"/>
              <a:t>which</a:t>
            </a:r>
            <a:r>
              <a:rPr lang="zh-CN" altLang="zh-CN" dirty="0"/>
              <a:t>、</a:t>
            </a:r>
            <a:r>
              <a:rPr lang="en-US" altLang="zh-CN" dirty="0" err="1"/>
              <a:t>whereis</a:t>
            </a:r>
            <a:r>
              <a:rPr lang="zh-CN" altLang="zh-CN" dirty="0"/>
              <a:t>、</a:t>
            </a:r>
            <a:r>
              <a:rPr lang="en-US" altLang="zh-CN" dirty="0"/>
              <a:t>locate</a:t>
            </a:r>
            <a:r>
              <a:rPr lang="zh-CN" altLang="zh-CN" dirty="0"/>
              <a:t>、</a:t>
            </a:r>
            <a:r>
              <a:rPr lang="en-US" altLang="zh-CN" dirty="0"/>
              <a:t>find</a:t>
            </a:r>
            <a:r>
              <a:rPr lang="zh-CN" altLang="zh-CN" dirty="0"/>
              <a:t>、</a:t>
            </a:r>
            <a:r>
              <a:rPr lang="en-US" altLang="zh-CN" dirty="0"/>
              <a:t>find</a:t>
            </a:r>
            <a:endParaRPr lang="en-US" altLang="zh-CN" dirty="0"/>
          </a:p>
          <a:p>
            <a:pPr marL="285750" indent="-285750">
              <a:lnSpc>
                <a:spcPct val="150000"/>
              </a:lnSpc>
              <a:buFont typeface="Arial" panose="020B0604020202020204" pitchFamily="34" charset="0"/>
              <a:buChar char="•"/>
            </a:pPr>
            <a:r>
              <a:rPr lang="zh-CN" altLang="en-US" dirty="0"/>
              <a:t>用户管理命令：</a:t>
            </a:r>
            <a:endParaRPr lang="en-US" altLang="zh-CN" dirty="0"/>
          </a:p>
          <a:p>
            <a:pPr>
              <a:lnSpc>
                <a:spcPct val="150000"/>
              </a:lnSpc>
            </a:pPr>
            <a:r>
              <a:rPr lang="en-US" altLang="zh-CN" dirty="0" err="1"/>
              <a:t>groupadd</a:t>
            </a:r>
            <a:r>
              <a:rPr lang="zh-CN" altLang="en-US" dirty="0"/>
              <a:t>、</a:t>
            </a:r>
            <a:r>
              <a:rPr lang="en-US" altLang="zh-CN" dirty="0" err="1"/>
              <a:t>groupdel</a:t>
            </a:r>
            <a:r>
              <a:rPr lang="zh-CN" altLang="en-US" dirty="0"/>
              <a:t>、</a:t>
            </a:r>
            <a:r>
              <a:rPr lang="en-US" altLang="zh-CN" dirty="0" err="1"/>
              <a:t>useradd</a:t>
            </a:r>
            <a:r>
              <a:rPr lang="zh-CN" altLang="en-US" dirty="0"/>
              <a:t>、</a:t>
            </a:r>
            <a:r>
              <a:rPr lang="en-US" altLang="zh-CN" dirty="0"/>
              <a:t>passwd</a:t>
            </a:r>
            <a:r>
              <a:rPr lang="zh-CN" altLang="en-US" dirty="0"/>
              <a:t>、</a:t>
            </a:r>
            <a:r>
              <a:rPr lang="en-US" altLang="zh-CN" dirty="0" err="1"/>
              <a:t>su</a:t>
            </a:r>
            <a:endParaRPr lang="en-US" altLang="zh-CN" dirty="0"/>
          </a:p>
          <a:p>
            <a:pPr marL="285750" indent="-285750">
              <a:lnSpc>
                <a:spcPct val="150000"/>
              </a:lnSpc>
              <a:buFont typeface="Arial" panose="020B0604020202020204" pitchFamily="34" charset="0"/>
              <a:buChar char="•"/>
            </a:pPr>
            <a:r>
              <a:rPr lang="zh-CN" altLang="en-US" dirty="0"/>
              <a:t>网络管理命令：</a:t>
            </a:r>
            <a:endParaRPr lang="en-US" altLang="zh-CN" dirty="0"/>
          </a:p>
          <a:p>
            <a:pPr>
              <a:lnSpc>
                <a:spcPct val="150000"/>
              </a:lnSpc>
            </a:pPr>
            <a:r>
              <a:rPr lang="en-US" altLang="zh-CN" dirty="0"/>
              <a:t>ifconfig</a:t>
            </a:r>
            <a:r>
              <a:rPr lang="zh-CN" altLang="en-US" dirty="0"/>
              <a:t>、</a:t>
            </a:r>
            <a:r>
              <a:rPr lang="en-US" altLang="zh-CN" dirty="0" err="1"/>
              <a:t>ip</a:t>
            </a:r>
            <a:r>
              <a:rPr lang="en-US" altLang="zh-CN" dirty="0"/>
              <a:t> </a:t>
            </a:r>
            <a:r>
              <a:rPr lang="en-US" altLang="zh-CN" dirty="0" err="1"/>
              <a:t>addr</a:t>
            </a:r>
            <a:r>
              <a:rPr lang="zh-CN" altLang="en-US" dirty="0"/>
              <a:t>、</a:t>
            </a:r>
            <a:r>
              <a:rPr lang="en-US" altLang="zh-CN" dirty="0"/>
              <a:t>ping</a:t>
            </a:r>
            <a:r>
              <a:rPr lang="zh-CN" altLang="en-US" dirty="0"/>
              <a:t>、</a:t>
            </a:r>
            <a:r>
              <a:rPr lang="en-US" altLang="zh-CN" dirty="0"/>
              <a:t>netstat</a:t>
            </a:r>
            <a:r>
              <a:rPr lang="zh-CN" altLang="en-US" dirty="0"/>
              <a:t>、</a:t>
            </a:r>
            <a:r>
              <a:rPr lang="en-US" altLang="zh-CN" dirty="0" err="1"/>
              <a:t>lsof</a:t>
            </a:r>
            <a:endParaRPr lang="en-US" altLang="zh-CN" dirty="0"/>
          </a:p>
          <a:p>
            <a:pPr marL="285750" indent="-285750">
              <a:lnSpc>
                <a:spcPct val="150000"/>
              </a:lnSpc>
              <a:buFont typeface="Arial" panose="020B0604020202020204" pitchFamily="34" charset="0"/>
              <a:buChar char="•"/>
            </a:pPr>
            <a:r>
              <a:rPr lang="zh-CN" altLang="en-US" dirty="0"/>
              <a:t>软件管理命令：</a:t>
            </a:r>
            <a:endParaRPr lang="en-US" altLang="zh-CN" dirty="0"/>
          </a:p>
          <a:p>
            <a:pPr>
              <a:lnSpc>
                <a:spcPct val="150000"/>
              </a:lnSpc>
            </a:pPr>
            <a:r>
              <a:rPr lang="en-US" altLang="zh-CN" dirty="0"/>
              <a:t>yum</a:t>
            </a:r>
            <a:r>
              <a:rPr lang="zh-CN" altLang="en-US" dirty="0"/>
              <a:t>、</a:t>
            </a:r>
            <a:r>
              <a:rPr lang="en-US" altLang="zh-CN" dirty="0"/>
              <a:t>rpm</a:t>
            </a:r>
            <a:r>
              <a:rPr lang="zh-CN" altLang="en-US" dirty="0"/>
              <a:t>、</a:t>
            </a:r>
            <a:r>
              <a:rPr lang="en-US" altLang="zh-CN" dirty="0"/>
              <a:t>make</a:t>
            </a:r>
            <a:r>
              <a:rPr lang="zh-CN" altLang="en-US" dirty="0"/>
              <a:t>、</a:t>
            </a:r>
            <a:r>
              <a:rPr lang="en-US" altLang="zh-CN" dirty="0"/>
              <a:t>make install</a:t>
            </a: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zh-CN"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43308" y="1322962"/>
            <a:ext cx="10124692" cy="4748228"/>
          </a:xfrm>
        </p:spPr>
        <p:txBody>
          <a:bodyPr/>
          <a:lstStyle/>
          <a:p>
            <a:r>
              <a:rPr lang="en-US" altLang="zh-CN" dirty="0"/>
              <a:t>      </a:t>
            </a:r>
            <a:endParaRPr lang="zh-CN" altLang="en-US" dirty="0"/>
          </a:p>
        </p:txBody>
      </p:sp>
      <p:sp>
        <p:nvSpPr>
          <p:cNvPr id="4" name="副标题 3"/>
          <p:cNvSpPr>
            <a:spLocks noGrp="1"/>
          </p:cNvSpPr>
          <p:nvPr>
            <p:ph type="subTitle" idx="1"/>
          </p:nvPr>
        </p:nvSpPr>
        <p:spPr/>
        <p:txBody>
          <a:bodyPr/>
          <a:lstStyle/>
          <a:p>
            <a:r>
              <a:rPr lang="en-US" altLang="zh-CN" dirty="0"/>
              <a:t> </a:t>
            </a:r>
            <a:endParaRPr lang="en-US" altLang="zh-CN" dirty="0"/>
          </a:p>
        </p:txBody>
      </p:sp>
      <p:sp>
        <p:nvSpPr>
          <p:cNvPr id="9" name="文本框 8"/>
          <p:cNvSpPr txBox="1"/>
          <p:nvPr/>
        </p:nvSpPr>
        <p:spPr>
          <a:xfrm>
            <a:off x="961080" y="636294"/>
            <a:ext cx="3983060" cy="400110"/>
          </a:xfrm>
          <a:prstGeom prst="rect">
            <a:avLst/>
          </a:prstGeom>
          <a:noFill/>
        </p:spPr>
        <p:txBody>
          <a:bodyPr wrap="square" rtlCol="0">
            <a:spAutoFit/>
          </a:bodyPr>
          <a:lstStyle/>
          <a:p>
            <a:r>
              <a:rPr lang="en-US" altLang="zh-CN" sz="2000" b="1" dirty="0">
                <a:solidFill>
                  <a:schemeClr val="bg2">
                    <a:lumMod val="25000"/>
                  </a:schemeClr>
                </a:solidFill>
                <a:latin typeface="微软雅黑" panose="020B0503020204020204" charset="-122"/>
                <a:ea typeface="微软雅黑" panose="020B0503020204020204" charset="-122"/>
              </a:rPr>
              <a:t>Linux</a:t>
            </a:r>
            <a:r>
              <a:rPr lang="zh-CN" altLang="en-US" sz="2000" b="1" dirty="0">
                <a:solidFill>
                  <a:schemeClr val="bg2">
                    <a:lumMod val="25000"/>
                  </a:schemeClr>
                </a:solidFill>
                <a:latin typeface="微软雅黑" panose="020B0503020204020204" charset="-122"/>
                <a:ea typeface="微软雅黑" panose="020B0503020204020204" charset="-122"/>
              </a:rPr>
              <a:t>系统介绍</a:t>
            </a:r>
            <a:r>
              <a:rPr lang="en-US" altLang="zh-CN" sz="2000" b="1" dirty="0">
                <a:solidFill>
                  <a:schemeClr val="bg2">
                    <a:lumMod val="25000"/>
                  </a:schemeClr>
                </a:solidFill>
                <a:latin typeface="微软雅黑" panose="020B0503020204020204" charset="-122"/>
                <a:ea typeface="微软雅黑" panose="020B0503020204020204" charset="-122"/>
              </a:rPr>
              <a:t>-</a:t>
            </a:r>
            <a:r>
              <a:rPr lang="zh-CN" altLang="en-US" sz="2000" b="1" dirty="0">
                <a:solidFill>
                  <a:schemeClr val="bg2">
                    <a:lumMod val="25000"/>
                  </a:schemeClr>
                </a:solidFill>
                <a:latin typeface="微软雅黑" panose="020B0503020204020204" charset="-122"/>
                <a:ea typeface="微软雅黑" panose="020B0503020204020204" charset="-122"/>
              </a:rPr>
              <a:t>组成部分</a:t>
            </a:r>
            <a:endParaRPr lang="zh-CN" altLang="en-US" sz="2000" b="1" dirty="0">
              <a:solidFill>
                <a:schemeClr val="bg2">
                  <a:lumMod val="25000"/>
                </a:schemeClr>
              </a:solidFill>
              <a:latin typeface="微软雅黑" panose="020B0503020204020204" charset="-122"/>
              <a:ea typeface="微软雅黑" panose="020B0503020204020204" charset="-122"/>
            </a:endParaRPr>
          </a:p>
        </p:txBody>
      </p:sp>
      <p:pic>
        <p:nvPicPr>
          <p:cNvPr id="15" name="图片 14"/>
          <p:cNvPicPr>
            <a:picLocks noChangeAspect="1"/>
          </p:cNvPicPr>
          <p:nvPr/>
        </p:nvPicPr>
        <p:blipFill>
          <a:blip r:embed="rId1" cstate="print"/>
          <a:stretch>
            <a:fillRect/>
          </a:stretch>
        </p:blipFill>
        <p:spPr>
          <a:xfrm>
            <a:off x="10668000" y="576302"/>
            <a:ext cx="881847" cy="881847"/>
          </a:xfrm>
          <a:prstGeom prst="rect">
            <a:avLst/>
          </a:prstGeom>
        </p:spPr>
      </p:pic>
      <p:sp>
        <p:nvSpPr>
          <p:cNvPr id="21" name="文本框 20"/>
          <p:cNvSpPr txBox="1"/>
          <p:nvPr/>
        </p:nvSpPr>
        <p:spPr>
          <a:xfrm>
            <a:off x="543308" y="602474"/>
            <a:ext cx="574122" cy="460375"/>
          </a:xfrm>
          <a:prstGeom prst="rect">
            <a:avLst/>
          </a:prstGeom>
          <a:noFill/>
        </p:spPr>
        <p:txBody>
          <a:bodyPr wrap="square" rtlCol="0">
            <a:spAutoFit/>
          </a:bodyPr>
          <a:lstStyle/>
          <a:p>
            <a:r>
              <a:rPr lang="en-US" altLang="zh-CN" sz="2400" b="1" dirty="0">
                <a:solidFill>
                  <a:srgbClr val="98507E"/>
                </a:solidFill>
                <a:latin typeface="方正综艺简体" panose="03000509000000000000" pitchFamily="65" charset="-122"/>
                <a:ea typeface="方正综艺简体" panose="03000509000000000000" pitchFamily="65" charset="-122"/>
              </a:rPr>
              <a:t>01</a:t>
            </a:r>
            <a:endParaRPr lang="zh-CN" altLang="en-US" sz="2400" b="1" dirty="0">
              <a:solidFill>
                <a:srgbClr val="98507E"/>
              </a:solidFill>
              <a:latin typeface="方正综艺简体" panose="03000509000000000000" pitchFamily="65" charset="-122"/>
              <a:ea typeface="方正综艺简体" panose="03000509000000000000" pitchFamily="65" charset="-122"/>
            </a:endParaRPr>
          </a:p>
        </p:txBody>
      </p:sp>
      <p:cxnSp>
        <p:nvCxnSpPr>
          <p:cNvPr id="5" name="直接连接符 4"/>
          <p:cNvCxnSpPr/>
          <p:nvPr/>
        </p:nvCxnSpPr>
        <p:spPr>
          <a:xfrm>
            <a:off x="642153" y="1072554"/>
            <a:ext cx="10102047" cy="0"/>
          </a:xfrm>
          <a:prstGeom prst="line">
            <a:avLst/>
          </a:prstGeom>
          <a:ln>
            <a:gradFill>
              <a:gsLst>
                <a:gs pos="0">
                  <a:srgbClr val="98507E"/>
                </a:gs>
                <a:gs pos="100000">
                  <a:srgbClr val="203182"/>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矩形: 圆角 5"/>
          <p:cNvSpPr/>
          <p:nvPr/>
        </p:nvSpPr>
        <p:spPr>
          <a:xfrm>
            <a:off x="642153" y="1017225"/>
            <a:ext cx="2091522" cy="118829"/>
          </a:xfrm>
          <a:prstGeom prst="roundRect">
            <a:avLst/>
          </a:prstGeom>
          <a:gradFill>
            <a:gsLst>
              <a:gs pos="0">
                <a:srgbClr val="203182"/>
              </a:gs>
              <a:gs pos="100000">
                <a:srgbClr val="98507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图片 10" descr="http://img.my.csdn.net/uploads/201210/25/1351159464_781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2153" y="3064047"/>
            <a:ext cx="3286125"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23014" y="1386461"/>
            <a:ext cx="10124692" cy="1700530"/>
          </a:xfrm>
          <a:prstGeom prst="rect">
            <a:avLst/>
          </a:prstGeom>
        </p:spPr>
        <p:txBody>
          <a:bodyPr wrap="square">
            <a:spAutoFit/>
          </a:bodyPr>
          <a:lstStyle/>
          <a:p>
            <a:pPr indent="266700">
              <a:lnSpc>
                <a:spcPct val="150000"/>
              </a:lnSpc>
            </a:pPr>
            <a:r>
              <a:rPr lang="en-US" altLang="zh-CN" dirty="0"/>
              <a:t>Linux</a:t>
            </a:r>
            <a:r>
              <a:rPr lang="zh-CN" altLang="zh-CN" dirty="0"/>
              <a:t>系统一般有</a:t>
            </a:r>
            <a:r>
              <a:rPr lang="en-US" altLang="zh-CN" dirty="0"/>
              <a:t>4</a:t>
            </a:r>
            <a:r>
              <a:rPr lang="zh-CN" altLang="zh-CN" dirty="0"/>
              <a:t>个主要部分：</a:t>
            </a:r>
            <a:endParaRPr lang="en-US" altLang="zh-CN" dirty="0"/>
          </a:p>
          <a:p>
            <a:pPr indent="266700">
              <a:lnSpc>
                <a:spcPct val="150000"/>
              </a:lnSpc>
            </a:pPr>
            <a:endParaRPr lang="zh-CN" altLang="zh-CN" dirty="0"/>
          </a:p>
          <a:p>
            <a:pPr>
              <a:lnSpc>
                <a:spcPct val="150000"/>
              </a:lnSpc>
            </a:pPr>
            <a:r>
              <a:rPr lang="zh-CN" altLang="zh-CN" dirty="0"/>
              <a:t>内核</a:t>
            </a:r>
            <a:r>
              <a:rPr lang="zh-CN" altLang="en-US" dirty="0"/>
              <a:t>（</a:t>
            </a:r>
            <a:r>
              <a:rPr lang="en-US" altLang="zh-CN" dirty="0"/>
              <a:t>kernel</a:t>
            </a:r>
            <a:r>
              <a:rPr lang="zh-CN" altLang="en-US" dirty="0"/>
              <a:t>）</a:t>
            </a:r>
            <a:r>
              <a:rPr lang="zh-CN" altLang="zh-CN" dirty="0"/>
              <a:t>、</a:t>
            </a:r>
            <a:r>
              <a:rPr lang="en-US" altLang="zh-CN" dirty="0"/>
              <a:t>shell</a:t>
            </a:r>
            <a:r>
              <a:rPr lang="zh-CN" altLang="zh-CN" dirty="0"/>
              <a:t>、文件系统和应用程序。内核、</a:t>
            </a:r>
            <a:r>
              <a:rPr lang="en-US" altLang="zh-CN" dirty="0"/>
              <a:t>shell</a:t>
            </a:r>
            <a:r>
              <a:rPr lang="zh-CN" altLang="zh-CN" dirty="0"/>
              <a:t>和文件系统一起形成了基本的操作系统结构，它们使得用户可以运行程序、管理文件并使用系统</a:t>
            </a:r>
            <a:r>
              <a:rPr lang="zh-CN" altLang="en-US" dirty="0"/>
              <a:t>。</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43308" y="1322962"/>
            <a:ext cx="10124692" cy="4748228"/>
          </a:xfrm>
        </p:spPr>
        <p:txBody>
          <a:bodyPr/>
          <a:lstStyle/>
          <a:p>
            <a:r>
              <a:rPr lang="en-US" altLang="zh-CN" dirty="0"/>
              <a:t>      </a:t>
            </a:r>
            <a:endParaRPr lang="zh-CN" altLang="en-US" dirty="0"/>
          </a:p>
        </p:txBody>
      </p:sp>
      <p:sp>
        <p:nvSpPr>
          <p:cNvPr id="4" name="副标题 3"/>
          <p:cNvSpPr>
            <a:spLocks noGrp="1"/>
          </p:cNvSpPr>
          <p:nvPr>
            <p:ph type="subTitle" idx="1"/>
          </p:nvPr>
        </p:nvSpPr>
        <p:spPr/>
        <p:txBody>
          <a:bodyPr/>
          <a:lstStyle/>
          <a:p>
            <a:r>
              <a:rPr lang="en-US" altLang="zh-CN" dirty="0"/>
              <a:t> </a:t>
            </a:r>
            <a:endParaRPr lang="en-US" altLang="zh-CN" dirty="0"/>
          </a:p>
        </p:txBody>
      </p:sp>
      <p:sp>
        <p:nvSpPr>
          <p:cNvPr id="9" name="文本框 8"/>
          <p:cNvSpPr txBox="1"/>
          <p:nvPr/>
        </p:nvSpPr>
        <p:spPr>
          <a:xfrm>
            <a:off x="961080" y="633119"/>
            <a:ext cx="3983060" cy="400110"/>
          </a:xfrm>
          <a:prstGeom prst="rect">
            <a:avLst/>
          </a:prstGeom>
          <a:noFill/>
        </p:spPr>
        <p:txBody>
          <a:bodyPr wrap="square" rtlCol="0">
            <a:spAutoFit/>
          </a:bodyPr>
          <a:lstStyle/>
          <a:p>
            <a:r>
              <a:rPr lang="en-US" altLang="zh-CN" sz="2000" b="1" dirty="0">
                <a:solidFill>
                  <a:schemeClr val="bg2">
                    <a:lumMod val="25000"/>
                  </a:schemeClr>
                </a:solidFill>
                <a:latin typeface="微软雅黑" panose="020B0503020204020204" charset="-122"/>
                <a:ea typeface="微软雅黑" panose="020B0503020204020204" charset="-122"/>
              </a:rPr>
              <a:t>Linux</a:t>
            </a:r>
            <a:r>
              <a:rPr lang="zh-CN" altLang="en-US" sz="2000" b="1" dirty="0">
                <a:solidFill>
                  <a:schemeClr val="bg2">
                    <a:lumMod val="25000"/>
                  </a:schemeClr>
                </a:solidFill>
                <a:latin typeface="微软雅黑" panose="020B0503020204020204" charset="-122"/>
                <a:ea typeface="微软雅黑" panose="020B0503020204020204" charset="-122"/>
              </a:rPr>
              <a:t>系统介绍</a:t>
            </a:r>
            <a:r>
              <a:rPr lang="en-US" altLang="zh-CN" sz="2000" b="1" dirty="0">
                <a:solidFill>
                  <a:schemeClr val="bg2">
                    <a:lumMod val="25000"/>
                  </a:schemeClr>
                </a:solidFill>
                <a:latin typeface="微软雅黑" panose="020B0503020204020204" charset="-122"/>
                <a:ea typeface="微软雅黑" panose="020B0503020204020204" charset="-122"/>
              </a:rPr>
              <a:t>-</a:t>
            </a:r>
            <a:r>
              <a:rPr lang="zh-CN" altLang="en-US" sz="2000" b="1" dirty="0">
                <a:solidFill>
                  <a:schemeClr val="bg2">
                    <a:lumMod val="25000"/>
                  </a:schemeClr>
                </a:solidFill>
                <a:latin typeface="微软雅黑" panose="020B0503020204020204" charset="-122"/>
                <a:ea typeface="微软雅黑" panose="020B0503020204020204" charset="-122"/>
              </a:rPr>
              <a:t>内核</a:t>
            </a:r>
            <a:endParaRPr lang="zh-CN" altLang="en-US" sz="2000" b="1" dirty="0">
              <a:solidFill>
                <a:schemeClr val="bg2">
                  <a:lumMod val="25000"/>
                </a:schemeClr>
              </a:solidFill>
              <a:latin typeface="微软雅黑" panose="020B0503020204020204" charset="-122"/>
              <a:ea typeface="微软雅黑" panose="020B0503020204020204" charset="-122"/>
            </a:endParaRPr>
          </a:p>
        </p:txBody>
      </p:sp>
      <p:pic>
        <p:nvPicPr>
          <p:cNvPr id="15" name="图片 14"/>
          <p:cNvPicPr>
            <a:picLocks noChangeAspect="1"/>
          </p:cNvPicPr>
          <p:nvPr/>
        </p:nvPicPr>
        <p:blipFill>
          <a:blip r:embed="rId1" cstate="print"/>
          <a:stretch>
            <a:fillRect/>
          </a:stretch>
        </p:blipFill>
        <p:spPr>
          <a:xfrm>
            <a:off x="10668000" y="576302"/>
            <a:ext cx="881847" cy="881847"/>
          </a:xfrm>
          <a:prstGeom prst="rect">
            <a:avLst/>
          </a:prstGeom>
        </p:spPr>
      </p:pic>
      <p:sp>
        <p:nvSpPr>
          <p:cNvPr id="21" name="文本框 20"/>
          <p:cNvSpPr txBox="1"/>
          <p:nvPr/>
        </p:nvSpPr>
        <p:spPr>
          <a:xfrm>
            <a:off x="543308" y="602474"/>
            <a:ext cx="574122" cy="460375"/>
          </a:xfrm>
          <a:prstGeom prst="rect">
            <a:avLst/>
          </a:prstGeom>
          <a:noFill/>
        </p:spPr>
        <p:txBody>
          <a:bodyPr wrap="square" rtlCol="0">
            <a:spAutoFit/>
          </a:bodyPr>
          <a:lstStyle/>
          <a:p>
            <a:r>
              <a:rPr lang="en-US" altLang="zh-CN" sz="2400" b="1" dirty="0">
                <a:solidFill>
                  <a:srgbClr val="98507E"/>
                </a:solidFill>
                <a:latin typeface="方正综艺简体" panose="03000509000000000000" pitchFamily="65" charset="-122"/>
                <a:ea typeface="方正综艺简体" panose="03000509000000000000" pitchFamily="65" charset="-122"/>
              </a:rPr>
              <a:t>01</a:t>
            </a:r>
            <a:endParaRPr lang="zh-CN" altLang="en-US" sz="2400" b="1" dirty="0">
              <a:solidFill>
                <a:srgbClr val="98507E"/>
              </a:solidFill>
              <a:latin typeface="方正综艺简体" panose="03000509000000000000" pitchFamily="65" charset="-122"/>
              <a:ea typeface="方正综艺简体" panose="03000509000000000000" pitchFamily="65" charset="-122"/>
            </a:endParaRPr>
          </a:p>
        </p:txBody>
      </p:sp>
      <p:cxnSp>
        <p:nvCxnSpPr>
          <p:cNvPr id="5" name="直接连接符 4"/>
          <p:cNvCxnSpPr/>
          <p:nvPr/>
        </p:nvCxnSpPr>
        <p:spPr>
          <a:xfrm>
            <a:off x="642153" y="1072554"/>
            <a:ext cx="10102047" cy="0"/>
          </a:xfrm>
          <a:prstGeom prst="line">
            <a:avLst/>
          </a:prstGeom>
          <a:ln>
            <a:gradFill>
              <a:gsLst>
                <a:gs pos="0">
                  <a:srgbClr val="98507E"/>
                </a:gs>
                <a:gs pos="100000">
                  <a:srgbClr val="203182"/>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矩形: 圆角 5"/>
          <p:cNvSpPr/>
          <p:nvPr/>
        </p:nvSpPr>
        <p:spPr>
          <a:xfrm>
            <a:off x="642153" y="1017225"/>
            <a:ext cx="2091522" cy="118829"/>
          </a:xfrm>
          <a:prstGeom prst="roundRect">
            <a:avLst/>
          </a:prstGeom>
          <a:gradFill>
            <a:gsLst>
              <a:gs pos="0">
                <a:srgbClr val="203182"/>
              </a:gs>
              <a:gs pos="100000">
                <a:srgbClr val="98507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44279" y="1238090"/>
            <a:ext cx="10124692"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zh-CN" dirty="0"/>
              <a:t>内核是操作系统的核心，具有很多最基本功能，它负责管理系统的进程、内存、设备驱动程序、文件和网络系统，决定着系统的性能和稳定性。</a:t>
            </a:r>
            <a:endParaRPr lang="zh-CN" altLang="zh-CN" dirty="0"/>
          </a:p>
          <a:p>
            <a:pPr marL="285750" indent="-285750">
              <a:lnSpc>
                <a:spcPct val="150000"/>
              </a:lnSpc>
              <a:buFont typeface="Arial" panose="020B0604020202020204" pitchFamily="34" charset="0"/>
              <a:buChar char="•"/>
            </a:pPr>
            <a:r>
              <a:rPr lang="en-US" altLang="zh-CN" dirty="0"/>
              <a:t>Linux </a:t>
            </a:r>
            <a:r>
              <a:rPr lang="zh-CN" altLang="zh-CN" dirty="0"/>
              <a:t>内核由如下几部分组成：内存管理、进程管理、设备驱动程序、</a:t>
            </a:r>
            <a:r>
              <a:rPr lang="zh-CN" altLang="zh-CN" dirty="0">
                <a:solidFill>
                  <a:srgbClr val="FF0000"/>
                </a:solidFill>
              </a:rPr>
              <a:t>文件系统</a:t>
            </a:r>
            <a:r>
              <a:rPr lang="zh-CN" altLang="zh-CN" dirty="0"/>
              <a:t>和网络管理等</a:t>
            </a:r>
            <a:r>
              <a:rPr lang="zh-CN" altLang="en-US" dirty="0"/>
              <a:t>。</a:t>
            </a:r>
            <a:endParaRPr lang="zh-CN" altLang="en-US" dirty="0"/>
          </a:p>
        </p:txBody>
      </p:sp>
      <p:pic>
        <p:nvPicPr>
          <p:cNvPr id="2050" name="图片 2" descr="http://img.my.csdn.net/uploads/201210/25/1351159614_170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2117" y="2574455"/>
            <a:ext cx="5593659" cy="3536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43308" y="1322962"/>
            <a:ext cx="10124692" cy="4748228"/>
          </a:xfrm>
        </p:spPr>
        <p:txBody>
          <a:bodyPr/>
          <a:lstStyle/>
          <a:p>
            <a:r>
              <a:rPr lang="en-US" altLang="zh-CN" dirty="0"/>
              <a:t>      </a:t>
            </a:r>
            <a:endParaRPr lang="zh-CN" altLang="en-US" dirty="0"/>
          </a:p>
        </p:txBody>
      </p:sp>
      <p:sp>
        <p:nvSpPr>
          <p:cNvPr id="4" name="副标题 3"/>
          <p:cNvSpPr>
            <a:spLocks noGrp="1"/>
          </p:cNvSpPr>
          <p:nvPr>
            <p:ph type="subTitle" idx="1"/>
          </p:nvPr>
        </p:nvSpPr>
        <p:spPr/>
        <p:txBody>
          <a:bodyPr/>
          <a:lstStyle/>
          <a:p>
            <a:r>
              <a:rPr lang="en-US" altLang="zh-CN"/>
              <a:t> </a:t>
            </a:r>
            <a:endParaRPr lang="en-US" altLang="zh-CN"/>
          </a:p>
        </p:txBody>
      </p:sp>
      <p:sp>
        <p:nvSpPr>
          <p:cNvPr id="9" name="文本框 8"/>
          <p:cNvSpPr txBox="1"/>
          <p:nvPr/>
        </p:nvSpPr>
        <p:spPr>
          <a:xfrm>
            <a:off x="961080" y="636294"/>
            <a:ext cx="3983060" cy="400110"/>
          </a:xfrm>
          <a:prstGeom prst="rect">
            <a:avLst/>
          </a:prstGeom>
          <a:noFill/>
        </p:spPr>
        <p:txBody>
          <a:bodyPr wrap="square" rtlCol="0">
            <a:spAutoFit/>
          </a:bodyPr>
          <a:lstStyle/>
          <a:p>
            <a:r>
              <a:rPr lang="zh-CN" altLang="en-US" sz="2000" b="1" dirty="0">
                <a:solidFill>
                  <a:schemeClr val="bg2">
                    <a:lumMod val="25000"/>
                  </a:schemeClr>
                </a:solidFill>
                <a:latin typeface="微软雅黑" panose="020B0503020204020204" charset="-122"/>
                <a:ea typeface="微软雅黑" panose="020B0503020204020204" charset="-122"/>
              </a:rPr>
              <a:t>内核</a:t>
            </a:r>
            <a:r>
              <a:rPr lang="en-US" altLang="zh-CN" sz="2000" b="1" dirty="0">
                <a:solidFill>
                  <a:schemeClr val="bg2">
                    <a:lumMod val="25000"/>
                  </a:schemeClr>
                </a:solidFill>
                <a:latin typeface="微软雅黑" panose="020B0503020204020204" charset="-122"/>
                <a:ea typeface="微软雅黑" panose="020B0503020204020204" charset="-122"/>
              </a:rPr>
              <a:t>-</a:t>
            </a:r>
            <a:r>
              <a:rPr lang="zh-CN" altLang="en-US" sz="2000" b="1" dirty="0">
                <a:solidFill>
                  <a:schemeClr val="bg2">
                    <a:lumMod val="25000"/>
                  </a:schemeClr>
                </a:solidFill>
                <a:latin typeface="微软雅黑" panose="020B0503020204020204" charset="-122"/>
                <a:ea typeface="微软雅黑" panose="020B0503020204020204" charset="-122"/>
              </a:rPr>
              <a:t>内存管理</a:t>
            </a:r>
            <a:endParaRPr lang="zh-CN" altLang="en-US" sz="2000" b="1" dirty="0">
              <a:solidFill>
                <a:schemeClr val="bg2">
                  <a:lumMod val="25000"/>
                </a:schemeClr>
              </a:solidFill>
              <a:latin typeface="微软雅黑" panose="020B0503020204020204" charset="-122"/>
              <a:ea typeface="微软雅黑" panose="020B0503020204020204" charset="-122"/>
            </a:endParaRPr>
          </a:p>
        </p:txBody>
      </p:sp>
      <p:pic>
        <p:nvPicPr>
          <p:cNvPr id="15" name="图片 14"/>
          <p:cNvPicPr>
            <a:picLocks noChangeAspect="1"/>
          </p:cNvPicPr>
          <p:nvPr/>
        </p:nvPicPr>
        <p:blipFill>
          <a:blip r:embed="rId1" cstate="print"/>
          <a:stretch>
            <a:fillRect/>
          </a:stretch>
        </p:blipFill>
        <p:spPr>
          <a:xfrm>
            <a:off x="10668000" y="576302"/>
            <a:ext cx="881847" cy="881847"/>
          </a:xfrm>
          <a:prstGeom prst="rect">
            <a:avLst/>
          </a:prstGeom>
        </p:spPr>
      </p:pic>
      <p:sp>
        <p:nvSpPr>
          <p:cNvPr id="21" name="文本框 20"/>
          <p:cNvSpPr txBox="1"/>
          <p:nvPr/>
        </p:nvSpPr>
        <p:spPr>
          <a:xfrm>
            <a:off x="543308" y="602474"/>
            <a:ext cx="574122" cy="460375"/>
          </a:xfrm>
          <a:prstGeom prst="rect">
            <a:avLst/>
          </a:prstGeom>
          <a:noFill/>
        </p:spPr>
        <p:txBody>
          <a:bodyPr wrap="square" rtlCol="0">
            <a:spAutoFit/>
          </a:bodyPr>
          <a:lstStyle/>
          <a:p>
            <a:r>
              <a:rPr lang="en-US" altLang="zh-CN" sz="2400" b="1" dirty="0">
                <a:solidFill>
                  <a:srgbClr val="98507E"/>
                </a:solidFill>
                <a:latin typeface="方正综艺简体" panose="03000509000000000000" pitchFamily="65" charset="-122"/>
                <a:ea typeface="方正综艺简体" panose="03000509000000000000" pitchFamily="65" charset="-122"/>
              </a:rPr>
              <a:t>01</a:t>
            </a:r>
            <a:endParaRPr lang="zh-CN" altLang="en-US" sz="2400" b="1" dirty="0">
              <a:solidFill>
                <a:srgbClr val="98507E"/>
              </a:solidFill>
              <a:latin typeface="方正综艺简体" panose="03000509000000000000" pitchFamily="65" charset="-122"/>
              <a:ea typeface="方正综艺简体" panose="03000509000000000000" pitchFamily="65" charset="-122"/>
            </a:endParaRPr>
          </a:p>
        </p:txBody>
      </p:sp>
      <p:cxnSp>
        <p:nvCxnSpPr>
          <p:cNvPr id="5" name="直接连接符 4"/>
          <p:cNvCxnSpPr/>
          <p:nvPr/>
        </p:nvCxnSpPr>
        <p:spPr>
          <a:xfrm>
            <a:off x="642153" y="1072554"/>
            <a:ext cx="10102047" cy="0"/>
          </a:xfrm>
          <a:prstGeom prst="line">
            <a:avLst/>
          </a:prstGeom>
          <a:ln>
            <a:gradFill>
              <a:gsLst>
                <a:gs pos="0">
                  <a:srgbClr val="98507E"/>
                </a:gs>
                <a:gs pos="100000">
                  <a:srgbClr val="203182"/>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矩形: 圆角 5"/>
          <p:cNvSpPr/>
          <p:nvPr/>
        </p:nvSpPr>
        <p:spPr>
          <a:xfrm>
            <a:off x="642153" y="1017225"/>
            <a:ext cx="2091522" cy="118829"/>
          </a:xfrm>
          <a:prstGeom prst="roundRect">
            <a:avLst/>
          </a:prstGeom>
          <a:gradFill>
            <a:gsLst>
              <a:gs pos="0">
                <a:srgbClr val="203182"/>
              </a:gs>
              <a:gs pos="100000">
                <a:srgbClr val="98507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43307" y="1173989"/>
            <a:ext cx="10557083" cy="419352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zh-CN" dirty="0"/>
              <a:t>对任何一台计算机而言，其内存以及其它资源都是有限的。为了让有限的物理内存满足应用程序对内存的大需求量，</a:t>
            </a:r>
            <a:r>
              <a:rPr lang="en-US" altLang="zh-CN" dirty="0"/>
              <a:t>Linux</a:t>
            </a:r>
            <a:r>
              <a:rPr lang="zh-CN" altLang="zh-CN" dirty="0"/>
              <a:t>采用了称为</a:t>
            </a:r>
            <a:r>
              <a:rPr lang="en-US" altLang="zh-CN" dirty="0"/>
              <a:t>“</a:t>
            </a:r>
            <a:r>
              <a:rPr lang="zh-CN" altLang="zh-CN" dirty="0"/>
              <a:t>虚拟内存</a:t>
            </a:r>
            <a:r>
              <a:rPr lang="en-US" altLang="zh-CN" dirty="0"/>
              <a:t>”</a:t>
            </a:r>
            <a:r>
              <a:rPr lang="zh-CN" altLang="zh-CN" dirty="0"/>
              <a:t>的内存管理方式。</a:t>
            </a:r>
            <a:r>
              <a:rPr lang="en-US" altLang="zh-CN" dirty="0"/>
              <a:t>Linux</a:t>
            </a:r>
            <a:r>
              <a:rPr lang="zh-CN" altLang="zh-CN" dirty="0"/>
              <a:t>将内存划分为容易处理的</a:t>
            </a:r>
            <a:r>
              <a:rPr lang="en-US" altLang="zh-CN" dirty="0"/>
              <a:t>“</a:t>
            </a:r>
            <a:r>
              <a:rPr lang="zh-CN" altLang="zh-CN" dirty="0"/>
              <a:t>内存页</a:t>
            </a:r>
            <a:r>
              <a:rPr lang="en-US" altLang="zh-CN" dirty="0"/>
              <a:t>”</a:t>
            </a:r>
            <a:r>
              <a:rPr lang="zh-CN" altLang="zh-CN" dirty="0"/>
              <a:t>（对于大部分体系结构来说都是</a:t>
            </a:r>
            <a:r>
              <a:rPr lang="en-US" altLang="zh-CN" dirty="0"/>
              <a:t> 4KB</a:t>
            </a:r>
            <a:r>
              <a:rPr lang="zh-CN" altLang="zh-CN" dirty="0"/>
              <a:t>）。</a:t>
            </a:r>
            <a:r>
              <a:rPr lang="en-US" altLang="zh-CN" dirty="0"/>
              <a:t>Linux </a:t>
            </a:r>
            <a:r>
              <a:rPr lang="zh-CN" altLang="zh-CN" dirty="0"/>
              <a:t>包括了管理可用内存的方式，以及物理和虚拟映射所使用的硬件机制。不过内存管理要管理的可不止</a:t>
            </a:r>
            <a:r>
              <a:rPr lang="en-US" altLang="zh-CN" dirty="0"/>
              <a:t> 4KB </a:t>
            </a:r>
            <a:r>
              <a:rPr lang="zh-CN" altLang="zh-CN" dirty="0"/>
              <a:t>缓冲区。</a:t>
            </a:r>
            <a:r>
              <a:rPr lang="en-US" altLang="zh-CN" dirty="0"/>
              <a:t>Linux </a:t>
            </a:r>
            <a:r>
              <a:rPr lang="zh-CN" altLang="zh-CN" dirty="0"/>
              <a:t>提供了对</a:t>
            </a:r>
            <a:r>
              <a:rPr lang="en-US" altLang="zh-CN" dirty="0"/>
              <a:t> 4KB </a:t>
            </a:r>
            <a:r>
              <a:rPr lang="zh-CN" altLang="zh-CN" dirty="0"/>
              <a:t>缓冲区的抽象，例如</a:t>
            </a:r>
            <a:r>
              <a:rPr lang="en-US" altLang="zh-CN" dirty="0"/>
              <a:t> slab </a:t>
            </a:r>
            <a:r>
              <a:rPr lang="zh-CN" altLang="zh-CN" dirty="0"/>
              <a:t>分配器。这种内存管理模式使用</a:t>
            </a:r>
            <a:r>
              <a:rPr lang="en-US" altLang="zh-CN" dirty="0"/>
              <a:t> 4KB </a:t>
            </a:r>
            <a:r>
              <a:rPr lang="zh-CN" altLang="zh-CN" dirty="0"/>
              <a:t>缓冲区为基数，然后从中分配结构，并跟踪内存页使用情况，比如哪些内存页是满的，哪些页面没有完全使用，哪些页面为空。这样就允许该模式根据系统需要来动态调整内存使用。</a:t>
            </a:r>
            <a:endParaRPr lang="zh-CN" altLang="zh-CN" dirty="0"/>
          </a:p>
          <a:p>
            <a:pPr marL="285750" indent="-285750">
              <a:lnSpc>
                <a:spcPct val="150000"/>
              </a:lnSpc>
              <a:buFont typeface="Arial" panose="020B0604020202020204" pitchFamily="34" charset="0"/>
              <a:buChar char="•"/>
            </a:pPr>
            <a:r>
              <a:rPr lang="zh-CN" altLang="zh-CN" dirty="0"/>
              <a:t>为了支持多个用户使用内存，有时会出现可用内存被消耗光的情况。由于这个原因，页面可以移出内存并放入磁盘中。这个过程称为交换，因为页面会被从内存交换到硬盘上。内存管理的源代码可以在</a:t>
            </a:r>
            <a:r>
              <a:rPr lang="en-US" altLang="zh-CN" dirty="0"/>
              <a:t> ./linux/mm </a:t>
            </a:r>
            <a:r>
              <a:rPr lang="zh-CN" altLang="zh-CN" dirty="0"/>
              <a:t>中找到</a:t>
            </a:r>
            <a:r>
              <a:rPr lang="zh-CN" altLang="en-US" dirty="0"/>
              <a:t>。</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43308" y="1322962"/>
            <a:ext cx="10124692" cy="4748228"/>
          </a:xfrm>
        </p:spPr>
        <p:txBody>
          <a:bodyPr/>
          <a:lstStyle/>
          <a:p>
            <a:r>
              <a:rPr lang="en-US" altLang="zh-CN" dirty="0"/>
              <a:t>      </a:t>
            </a:r>
            <a:endParaRPr lang="zh-CN" altLang="en-US" dirty="0"/>
          </a:p>
        </p:txBody>
      </p:sp>
      <p:sp>
        <p:nvSpPr>
          <p:cNvPr id="4" name="副标题 3"/>
          <p:cNvSpPr>
            <a:spLocks noGrp="1"/>
          </p:cNvSpPr>
          <p:nvPr>
            <p:ph type="subTitle" idx="1"/>
          </p:nvPr>
        </p:nvSpPr>
        <p:spPr/>
        <p:txBody>
          <a:bodyPr/>
          <a:lstStyle/>
          <a:p>
            <a:r>
              <a:rPr lang="en-US" altLang="zh-CN"/>
              <a:t> </a:t>
            </a:r>
            <a:endParaRPr lang="en-US" altLang="zh-CN"/>
          </a:p>
        </p:txBody>
      </p:sp>
      <p:sp>
        <p:nvSpPr>
          <p:cNvPr id="9" name="文本框 8"/>
          <p:cNvSpPr txBox="1"/>
          <p:nvPr/>
        </p:nvSpPr>
        <p:spPr>
          <a:xfrm>
            <a:off x="961080" y="636294"/>
            <a:ext cx="3983060" cy="400110"/>
          </a:xfrm>
          <a:prstGeom prst="rect">
            <a:avLst/>
          </a:prstGeom>
          <a:noFill/>
        </p:spPr>
        <p:txBody>
          <a:bodyPr wrap="square" rtlCol="0">
            <a:spAutoFit/>
          </a:bodyPr>
          <a:lstStyle/>
          <a:p>
            <a:r>
              <a:rPr lang="zh-CN" altLang="en-US" sz="2000" b="1" dirty="0">
                <a:solidFill>
                  <a:schemeClr val="bg2">
                    <a:lumMod val="25000"/>
                  </a:schemeClr>
                </a:solidFill>
                <a:latin typeface="微软雅黑" panose="020B0503020204020204" charset="-122"/>
                <a:ea typeface="微软雅黑" panose="020B0503020204020204" charset="-122"/>
              </a:rPr>
              <a:t>内核</a:t>
            </a:r>
            <a:r>
              <a:rPr lang="en-US" altLang="zh-CN" sz="2000" b="1" dirty="0">
                <a:solidFill>
                  <a:schemeClr val="bg2">
                    <a:lumMod val="25000"/>
                  </a:schemeClr>
                </a:solidFill>
                <a:latin typeface="微软雅黑" panose="020B0503020204020204" charset="-122"/>
                <a:ea typeface="微软雅黑" panose="020B0503020204020204" charset="-122"/>
              </a:rPr>
              <a:t>-</a:t>
            </a:r>
            <a:r>
              <a:rPr lang="zh-CN" altLang="en-US" sz="2000" b="1" dirty="0">
                <a:solidFill>
                  <a:schemeClr val="bg2">
                    <a:lumMod val="25000"/>
                  </a:schemeClr>
                </a:solidFill>
                <a:latin typeface="微软雅黑" panose="020B0503020204020204" charset="-122"/>
                <a:ea typeface="微软雅黑" panose="020B0503020204020204" charset="-122"/>
              </a:rPr>
              <a:t>进程管理</a:t>
            </a:r>
            <a:endParaRPr lang="zh-CN" altLang="en-US" sz="2000" b="1" dirty="0">
              <a:solidFill>
                <a:schemeClr val="bg2">
                  <a:lumMod val="25000"/>
                </a:schemeClr>
              </a:solidFill>
              <a:latin typeface="微软雅黑" panose="020B0503020204020204" charset="-122"/>
              <a:ea typeface="微软雅黑" panose="020B0503020204020204" charset="-122"/>
            </a:endParaRPr>
          </a:p>
        </p:txBody>
      </p:sp>
      <p:pic>
        <p:nvPicPr>
          <p:cNvPr id="15" name="图片 14"/>
          <p:cNvPicPr>
            <a:picLocks noChangeAspect="1"/>
          </p:cNvPicPr>
          <p:nvPr/>
        </p:nvPicPr>
        <p:blipFill>
          <a:blip r:embed="rId1" cstate="print"/>
          <a:stretch>
            <a:fillRect/>
          </a:stretch>
        </p:blipFill>
        <p:spPr>
          <a:xfrm>
            <a:off x="10668000" y="576302"/>
            <a:ext cx="881847" cy="881847"/>
          </a:xfrm>
          <a:prstGeom prst="rect">
            <a:avLst/>
          </a:prstGeom>
        </p:spPr>
      </p:pic>
      <p:sp>
        <p:nvSpPr>
          <p:cNvPr id="21" name="文本框 20"/>
          <p:cNvSpPr txBox="1"/>
          <p:nvPr/>
        </p:nvSpPr>
        <p:spPr>
          <a:xfrm>
            <a:off x="543308" y="602474"/>
            <a:ext cx="574122" cy="460375"/>
          </a:xfrm>
          <a:prstGeom prst="rect">
            <a:avLst/>
          </a:prstGeom>
          <a:noFill/>
        </p:spPr>
        <p:txBody>
          <a:bodyPr wrap="square" rtlCol="0">
            <a:spAutoFit/>
          </a:bodyPr>
          <a:lstStyle/>
          <a:p>
            <a:r>
              <a:rPr lang="en-US" altLang="zh-CN" sz="2400" b="1" dirty="0">
                <a:solidFill>
                  <a:srgbClr val="98507E"/>
                </a:solidFill>
                <a:latin typeface="方正综艺简体" panose="03000509000000000000" pitchFamily="65" charset="-122"/>
                <a:ea typeface="方正综艺简体" panose="03000509000000000000" pitchFamily="65" charset="-122"/>
              </a:rPr>
              <a:t>01</a:t>
            </a:r>
            <a:endParaRPr lang="zh-CN" altLang="en-US" sz="2400" b="1" dirty="0">
              <a:solidFill>
                <a:srgbClr val="98507E"/>
              </a:solidFill>
              <a:latin typeface="方正综艺简体" panose="03000509000000000000" pitchFamily="65" charset="-122"/>
              <a:ea typeface="方正综艺简体" panose="03000509000000000000" pitchFamily="65" charset="-122"/>
            </a:endParaRPr>
          </a:p>
        </p:txBody>
      </p:sp>
      <p:cxnSp>
        <p:nvCxnSpPr>
          <p:cNvPr id="5" name="直接连接符 4"/>
          <p:cNvCxnSpPr/>
          <p:nvPr/>
        </p:nvCxnSpPr>
        <p:spPr>
          <a:xfrm>
            <a:off x="642153" y="1072554"/>
            <a:ext cx="10102047" cy="0"/>
          </a:xfrm>
          <a:prstGeom prst="line">
            <a:avLst/>
          </a:prstGeom>
          <a:ln>
            <a:gradFill>
              <a:gsLst>
                <a:gs pos="0">
                  <a:srgbClr val="98507E"/>
                </a:gs>
                <a:gs pos="100000">
                  <a:srgbClr val="203182"/>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矩形: 圆角 5"/>
          <p:cNvSpPr/>
          <p:nvPr/>
        </p:nvSpPr>
        <p:spPr>
          <a:xfrm>
            <a:off x="642153" y="1017225"/>
            <a:ext cx="2091522" cy="118829"/>
          </a:xfrm>
          <a:prstGeom prst="roundRect">
            <a:avLst/>
          </a:prstGeom>
          <a:gradFill>
            <a:gsLst>
              <a:gs pos="0">
                <a:srgbClr val="203182"/>
              </a:gs>
              <a:gs pos="100000">
                <a:srgbClr val="98507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43308" y="1172204"/>
            <a:ext cx="10713419" cy="4609019"/>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zh-CN" dirty="0"/>
              <a:t>进程实际是某特定应用程序的一个运行实体。在</a:t>
            </a:r>
            <a:r>
              <a:rPr lang="en-US" altLang="zh-CN" dirty="0"/>
              <a:t> Linux</a:t>
            </a:r>
            <a:r>
              <a:rPr lang="zh-CN" altLang="zh-CN" dirty="0"/>
              <a:t>系统中，能够同时运行多个进程，</a:t>
            </a:r>
            <a:r>
              <a:rPr lang="en-US" altLang="zh-CN" dirty="0"/>
              <a:t>Linux</a:t>
            </a:r>
            <a:r>
              <a:rPr lang="zh-CN" altLang="zh-CN" dirty="0"/>
              <a:t>通过在短的时间间隔内轮流运行这些进程而实现</a:t>
            </a:r>
            <a:r>
              <a:rPr lang="en-US" altLang="zh-CN" dirty="0"/>
              <a:t>“</a:t>
            </a:r>
            <a:r>
              <a:rPr lang="zh-CN" altLang="zh-CN" dirty="0"/>
              <a:t>多任务</a:t>
            </a:r>
            <a:r>
              <a:rPr lang="en-US" altLang="zh-CN" dirty="0"/>
              <a:t>”</a:t>
            </a:r>
            <a:r>
              <a:rPr lang="zh-CN" altLang="zh-CN" dirty="0"/>
              <a:t>。这一短的时间间隔称为</a:t>
            </a:r>
            <a:r>
              <a:rPr lang="en-US" altLang="zh-CN" dirty="0"/>
              <a:t>“</a:t>
            </a:r>
            <a:r>
              <a:rPr lang="zh-CN" altLang="zh-CN" dirty="0"/>
              <a:t>时间片</a:t>
            </a:r>
            <a:r>
              <a:rPr lang="en-US" altLang="zh-CN" dirty="0"/>
              <a:t>”</a:t>
            </a:r>
            <a:r>
              <a:rPr lang="zh-CN" altLang="zh-CN" dirty="0"/>
              <a:t>，让进程轮流运行的方法称为</a:t>
            </a:r>
            <a:r>
              <a:rPr lang="en-US" altLang="zh-CN" dirty="0"/>
              <a:t>“</a:t>
            </a:r>
            <a:r>
              <a:rPr lang="zh-CN" altLang="zh-CN" dirty="0"/>
              <a:t>进程调度</a:t>
            </a:r>
            <a:r>
              <a:rPr lang="en-US" altLang="zh-CN" dirty="0"/>
              <a:t>”</a:t>
            </a:r>
            <a:r>
              <a:rPr lang="zh-CN" altLang="zh-CN" dirty="0"/>
              <a:t>，完成调度的程序称为调度程序。</a:t>
            </a:r>
            <a:endParaRPr lang="zh-CN" altLang="zh-CN" dirty="0"/>
          </a:p>
          <a:p>
            <a:pPr marL="285750" indent="-285750">
              <a:lnSpc>
                <a:spcPct val="150000"/>
              </a:lnSpc>
              <a:buFont typeface="Arial" panose="020B0604020202020204" pitchFamily="34" charset="0"/>
              <a:buChar char="•"/>
            </a:pPr>
            <a:r>
              <a:rPr lang="zh-CN" altLang="zh-CN" dirty="0"/>
              <a:t>进程调度控制进程对</a:t>
            </a:r>
            <a:r>
              <a:rPr lang="en-US" altLang="zh-CN" dirty="0"/>
              <a:t>CPU</a:t>
            </a:r>
            <a:r>
              <a:rPr lang="zh-CN" altLang="zh-CN" dirty="0"/>
              <a:t>的访问。当需要选择下一个进程运行时，由调度程序选择最值得运行的进程。可运行进程实际上是仅等待</a:t>
            </a:r>
            <a:r>
              <a:rPr lang="en-US" altLang="zh-CN" dirty="0"/>
              <a:t>CPU</a:t>
            </a:r>
            <a:r>
              <a:rPr lang="zh-CN" altLang="zh-CN" dirty="0"/>
              <a:t>资源的进程，如果某个进程在等待其它资源，则该进程是不可运行进程。</a:t>
            </a:r>
            <a:r>
              <a:rPr lang="en-US" altLang="zh-CN" dirty="0"/>
              <a:t>Linux</a:t>
            </a:r>
            <a:r>
              <a:rPr lang="zh-CN" altLang="zh-CN" dirty="0"/>
              <a:t>使用了比较简单的基于优先级的进程调度</a:t>
            </a:r>
            <a:r>
              <a:rPr lang="en-US" altLang="zh-CN" dirty="0"/>
              <a:t>算法</a:t>
            </a:r>
            <a:r>
              <a:rPr lang="zh-CN" altLang="zh-CN" dirty="0"/>
              <a:t>选择新的进程。</a:t>
            </a:r>
            <a:endParaRPr lang="zh-CN" altLang="zh-CN" dirty="0"/>
          </a:p>
          <a:p>
            <a:pPr marL="285750" indent="-285750">
              <a:lnSpc>
                <a:spcPct val="150000"/>
              </a:lnSpc>
              <a:buFont typeface="Arial" panose="020B0604020202020204" pitchFamily="34" charset="0"/>
              <a:buChar char="•"/>
            </a:pPr>
            <a:r>
              <a:rPr lang="zh-CN" altLang="zh-CN" dirty="0"/>
              <a:t>通过多任务机制，每个进程可认为只有自己独占计算机，从而简化程序的编写。每个进程有自己单独的地址空间，并且只能由这一进程访问，这样，操作系统避免了进程之间的互相干扰以及</a:t>
            </a:r>
            <a:r>
              <a:rPr lang="en-US" altLang="zh-CN" dirty="0"/>
              <a:t>“</a:t>
            </a:r>
            <a:r>
              <a:rPr lang="zh-CN" altLang="zh-CN" dirty="0"/>
              <a:t>坏</a:t>
            </a:r>
            <a:r>
              <a:rPr lang="en-US" altLang="zh-CN" dirty="0"/>
              <a:t>”</a:t>
            </a:r>
            <a:r>
              <a:rPr lang="zh-CN" altLang="zh-CN" dirty="0"/>
              <a:t>程序对系统可能造成的危害。</a:t>
            </a:r>
            <a:r>
              <a:rPr lang="en-US" altLang="zh-CN" dirty="0"/>
              <a:t> </a:t>
            </a:r>
            <a:r>
              <a:rPr lang="zh-CN" altLang="zh-CN" dirty="0"/>
              <a:t>为了完成某特定任务，有时需要综合两个程序的功能，例如一个程序输出文本，而另一个程序对文本进行排序。为此，操作系统还提供进程间的通讯机制来帮助完成这样的任务。</a:t>
            </a:r>
            <a:r>
              <a:rPr lang="en-US" altLang="zh-CN" dirty="0"/>
              <a:t>Linux </a:t>
            </a:r>
            <a:r>
              <a:rPr lang="zh-CN" altLang="zh-CN" dirty="0"/>
              <a:t>中常见的进程间通讯机制有信号、管道、共享内存、信号量和套接字等。</a:t>
            </a:r>
            <a:endParaRPr lang="zh-CN"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43308" y="1322962"/>
            <a:ext cx="10124692" cy="4748228"/>
          </a:xfrm>
        </p:spPr>
        <p:txBody>
          <a:bodyPr/>
          <a:lstStyle/>
          <a:p>
            <a:r>
              <a:rPr lang="en-US" altLang="zh-CN" dirty="0"/>
              <a:t>      </a:t>
            </a:r>
            <a:endParaRPr lang="zh-CN" altLang="en-US" dirty="0"/>
          </a:p>
        </p:txBody>
      </p:sp>
      <p:sp>
        <p:nvSpPr>
          <p:cNvPr id="4" name="副标题 3"/>
          <p:cNvSpPr>
            <a:spLocks noGrp="1"/>
          </p:cNvSpPr>
          <p:nvPr>
            <p:ph type="subTitle" idx="1"/>
          </p:nvPr>
        </p:nvSpPr>
        <p:spPr/>
        <p:txBody>
          <a:bodyPr/>
          <a:lstStyle/>
          <a:p>
            <a:r>
              <a:rPr lang="en-US" altLang="zh-CN"/>
              <a:t> </a:t>
            </a:r>
            <a:endParaRPr lang="en-US" altLang="zh-CN"/>
          </a:p>
        </p:txBody>
      </p:sp>
      <p:sp>
        <p:nvSpPr>
          <p:cNvPr id="9" name="文本框 8"/>
          <p:cNvSpPr txBox="1"/>
          <p:nvPr/>
        </p:nvSpPr>
        <p:spPr>
          <a:xfrm>
            <a:off x="961080" y="636294"/>
            <a:ext cx="3983060" cy="400110"/>
          </a:xfrm>
          <a:prstGeom prst="rect">
            <a:avLst/>
          </a:prstGeom>
          <a:noFill/>
        </p:spPr>
        <p:txBody>
          <a:bodyPr wrap="square" rtlCol="0">
            <a:spAutoFit/>
          </a:bodyPr>
          <a:lstStyle/>
          <a:p>
            <a:r>
              <a:rPr lang="zh-CN" altLang="en-US" sz="2000" b="1" dirty="0">
                <a:solidFill>
                  <a:schemeClr val="bg2">
                    <a:lumMod val="25000"/>
                  </a:schemeClr>
                </a:solidFill>
                <a:latin typeface="微软雅黑" panose="020B0503020204020204" charset="-122"/>
                <a:ea typeface="微软雅黑" panose="020B0503020204020204" charset="-122"/>
              </a:rPr>
              <a:t>内核</a:t>
            </a:r>
            <a:r>
              <a:rPr lang="en-US" altLang="zh-CN" sz="2000" b="1" dirty="0">
                <a:solidFill>
                  <a:schemeClr val="bg2">
                    <a:lumMod val="25000"/>
                  </a:schemeClr>
                </a:solidFill>
                <a:latin typeface="微软雅黑" panose="020B0503020204020204" charset="-122"/>
                <a:ea typeface="微软雅黑" panose="020B0503020204020204" charset="-122"/>
              </a:rPr>
              <a:t>-</a:t>
            </a:r>
            <a:r>
              <a:rPr lang="zh-CN" altLang="en-US" sz="2000" b="1" dirty="0">
                <a:solidFill>
                  <a:schemeClr val="bg2">
                    <a:lumMod val="25000"/>
                  </a:schemeClr>
                </a:solidFill>
                <a:latin typeface="微软雅黑" panose="020B0503020204020204" charset="-122"/>
                <a:ea typeface="微软雅黑" panose="020B0503020204020204" charset="-122"/>
              </a:rPr>
              <a:t>文件系统管理</a:t>
            </a:r>
            <a:endParaRPr lang="zh-CN" altLang="en-US" sz="2000" b="1" dirty="0">
              <a:solidFill>
                <a:schemeClr val="bg2">
                  <a:lumMod val="25000"/>
                </a:schemeClr>
              </a:solidFill>
              <a:latin typeface="微软雅黑" panose="020B0503020204020204" charset="-122"/>
              <a:ea typeface="微软雅黑" panose="020B0503020204020204" charset="-122"/>
            </a:endParaRPr>
          </a:p>
        </p:txBody>
      </p:sp>
      <p:pic>
        <p:nvPicPr>
          <p:cNvPr id="15" name="图片 14"/>
          <p:cNvPicPr>
            <a:picLocks noChangeAspect="1"/>
          </p:cNvPicPr>
          <p:nvPr/>
        </p:nvPicPr>
        <p:blipFill>
          <a:blip r:embed="rId1" cstate="print"/>
          <a:stretch>
            <a:fillRect/>
          </a:stretch>
        </p:blipFill>
        <p:spPr>
          <a:xfrm>
            <a:off x="10668000" y="576302"/>
            <a:ext cx="881847" cy="881847"/>
          </a:xfrm>
          <a:prstGeom prst="rect">
            <a:avLst/>
          </a:prstGeom>
        </p:spPr>
      </p:pic>
      <p:sp>
        <p:nvSpPr>
          <p:cNvPr id="21" name="文本框 20"/>
          <p:cNvSpPr txBox="1"/>
          <p:nvPr/>
        </p:nvSpPr>
        <p:spPr>
          <a:xfrm>
            <a:off x="543308" y="602474"/>
            <a:ext cx="574122" cy="460375"/>
          </a:xfrm>
          <a:prstGeom prst="rect">
            <a:avLst/>
          </a:prstGeom>
          <a:noFill/>
        </p:spPr>
        <p:txBody>
          <a:bodyPr wrap="square" rtlCol="0">
            <a:spAutoFit/>
          </a:bodyPr>
          <a:lstStyle/>
          <a:p>
            <a:r>
              <a:rPr lang="en-US" altLang="zh-CN" sz="2400" b="1" dirty="0">
                <a:solidFill>
                  <a:srgbClr val="98507E"/>
                </a:solidFill>
                <a:latin typeface="方正综艺简体" panose="03000509000000000000" pitchFamily="65" charset="-122"/>
                <a:ea typeface="方正综艺简体" panose="03000509000000000000" pitchFamily="65" charset="-122"/>
              </a:rPr>
              <a:t>01</a:t>
            </a:r>
            <a:endParaRPr lang="zh-CN" altLang="en-US" sz="2400" b="1" dirty="0">
              <a:solidFill>
                <a:srgbClr val="98507E"/>
              </a:solidFill>
              <a:latin typeface="方正综艺简体" panose="03000509000000000000" pitchFamily="65" charset="-122"/>
              <a:ea typeface="方正综艺简体" panose="03000509000000000000" pitchFamily="65" charset="-122"/>
            </a:endParaRPr>
          </a:p>
        </p:txBody>
      </p:sp>
      <p:cxnSp>
        <p:nvCxnSpPr>
          <p:cNvPr id="5" name="直接连接符 4"/>
          <p:cNvCxnSpPr/>
          <p:nvPr/>
        </p:nvCxnSpPr>
        <p:spPr>
          <a:xfrm>
            <a:off x="642153" y="1072554"/>
            <a:ext cx="10102047" cy="0"/>
          </a:xfrm>
          <a:prstGeom prst="line">
            <a:avLst/>
          </a:prstGeom>
          <a:ln>
            <a:gradFill>
              <a:gsLst>
                <a:gs pos="0">
                  <a:srgbClr val="98507E"/>
                </a:gs>
                <a:gs pos="100000">
                  <a:srgbClr val="203182"/>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矩形: 圆角 5"/>
          <p:cNvSpPr/>
          <p:nvPr/>
        </p:nvSpPr>
        <p:spPr>
          <a:xfrm>
            <a:off x="642153" y="1017225"/>
            <a:ext cx="2091522" cy="118829"/>
          </a:xfrm>
          <a:prstGeom prst="roundRect">
            <a:avLst/>
          </a:prstGeom>
          <a:gradFill>
            <a:gsLst>
              <a:gs pos="0">
                <a:srgbClr val="203182"/>
              </a:gs>
              <a:gs pos="100000">
                <a:srgbClr val="98507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43308" y="1172204"/>
            <a:ext cx="10826833" cy="466153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zh-CN" dirty="0"/>
              <a:t>和</a:t>
            </a:r>
            <a:r>
              <a:rPr lang="en-US" altLang="zh-CN" dirty="0"/>
              <a:t> DOS </a:t>
            </a:r>
            <a:r>
              <a:rPr lang="zh-CN" altLang="zh-CN" dirty="0"/>
              <a:t>等操作系统不同，</a:t>
            </a:r>
            <a:r>
              <a:rPr lang="en-US" altLang="zh-CN" dirty="0"/>
              <a:t>Linux </a:t>
            </a:r>
            <a:r>
              <a:rPr lang="zh-CN" altLang="zh-CN" dirty="0"/>
              <a:t>操作系统中单独的文件系统并不是由驱动器号或驱动器名称（如</a:t>
            </a:r>
            <a:r>
              <a:rPr lang="en-US" altLang="zh-CN" dirty="0"/>
              <a:t> A:</a:t>
            </a:r>
            <a:r>
              <a:rPr lang="zh-CN" altLang="zh-CN" dirty="0"/>
              <a:t>或</a:t>
            </a:r>
            <a:r>
              <a:rPr lang="en-US" altLang="zh-CN" dirty="0"/>
              <a:t> C:</a:t>
            </a:r>
            <a:r>
              <a:rPr lang="zh-CN" altLang="zh-CN" dirty="0"/>
              <a:t>等）来标识的。相反，和</a:t>
            </a:r>
            <a:r>
              <a:rPr lang="en-US" altLang="zh-CN" dirty="0"/>
              <a:t> UNIX</a:t>
            </a:r>
            <a:r>
              <a:rPr lang="zh-CN" altLang="zh-CN" dirty="0"/>
              <a:t>操作系统一样，</a:t>
            </a:r>
            <a:r>
              <a:rPr lang="en-US" altLang="zh-CN" dirty="0"/>
              <a:t>Linux </a:t>
            </a:r>
            <a:r>
              <a:rPr lang="zh-CN" altLang="zh-CN" dirty="0"/>
              <a:t>操作系统将独立的文件系统组合成了一个层次化的树形结构，并且由一个单独的实体代表这一文件系统。</a:t>
            </a:r>
            <a:r>
              <a:rPr lang="en-US" altLang="zh-CN" dirty="0"/>
              <a:t>Linux</a:t>
            </a:r>
            <a:r>
              <a:rPr lang="zh-CN" altLang="zh-CN" dirty="0"/>
              <a:t>将新的文件系统通过一个称为</a:t>
            </a:r>
            <a:r>
              <a:rPr lang="en-US" altLang="zh-CN" dirty="0"/>
              <a:t>“</a:t>
            </a:r>
            <a:r>
              <a:rPr lang="zh-CN" altLang="zh-CN" dirty="0"/>
              <a:t>挂装</a:t>
            </a:r>
            <a:r>
              <a:rPr lang="en-US" altLang="zh-CN" dirty="0"/>
              <a:t>”</a:t>
            </a:r>
            <a:r>
              <a:rPr lang="zh-CN" altLang="zh-CN" dirty="0"/>
              <a:t>或</a:t>
            </a:r>
            <a:r>
              <a:rPr lang="en-US" altLang="zh-CN" dirty="0"/>
              <a:t>“</a:t>
            </a:r>
            <a:r>
              <a:rPr lang="zh-CN" altLang="zh-CN" dirty="0"/>
              <a:t>挂上</a:t>
            </a:r>
            <a:r>
              <a:rPr lang="en-US" altLang="zh-CN" dirty="0"/>
              <a:t>”</a:t>
            </a:r>
            <a:r>
              <a:rPr lang="zh-CN" altLang="zh-CN" dirty="0"/>
              <a:t>的操作将其挂装到某个目录上，从而让不同的文件系统结合成为一个整体。</a:t>
            </a:r>
            <a:r>
              <a:rPr lang="en-US" altLang="zh-CN" dirty="0"/>
              <a:t>Linux</a:t>
            </a:r>
            <a:r>
              <a:rPr lang="zh-CN" altLang="zh-CN" dirty="0"/>
              <a:t>操作系统的一个重要特点是它支持许多不同类型的文件系统。</a:t>
            </a:r>
            <a:r>
              <a:rPr lang="en-US" altLang="zh-CN" dirty="0"/>
              <a:t>Linux </a:t>
            </a:r>
            <a:r>
              <a:rPr lang="zh-CN" altLang="zh-CN" dirty="0"/>
              <a:t>中最普遍使用的文件系统是</a:t>
            </a:r>
            <a:r>
              <a:rPr lang="en-US" altLang="zh-CN" dirty="0"/>
              <a:t> Ext2</a:t>
            </a:r>
            <a:r>
              <a:rPr lang="zh-CN" altLang="zh-CN" dirty="0"/>
              <a:t>，它也是</a:t>
            </a:r>
            <a:r>
              <a:rPr lang="en-US" altLang="zh-CN" dirty="0"/>
              <a:t> Linux</a:t>
            </a:r>
            <a:r>
              <a:rPr lang="zh-CN" altLang="zh-CN" dirty="0"/>
              <a:t>土生土长的文件系统。但</a:t>
            </a:r>
            <a:r>
              <a:rPr lang="en-US" altLang="zh-CN" dirty="0"/>
              <a:t> Linux</a:t>
            </a:r>
            <a:r>
              <a:rPr lang="zh-CN" altLang="zh-CN" dirty="0"/>
              <a:t>也能够支持</a:t>
            </a:r>
            <a:r>
              <a:rPr lang="en-US" altLang="zh-CN" dirty="0"/>
              <a:t> FAT</a:t>
            </a:r>
            <a:r>
              <a:rPr lang="zh-CN" altLang="zh-CN" dirty="0"/>
              <a:t>、</a:t>
            </a:r>
            <a:r>
              <a:rPr lang="en-US" altLang="zh-CN" dirty="0"/>
              <a:t>VFAT</a:t>
            </a:r>
            <a:r>
              <a:rPr lang="zh-CN" altLang="zh-CN" dirty="0"/>
              <a:t>、</a:t>
            </a:r>
            <a:r>
              <a:rPr lang="en-US" altLang="zh-CN" dirty="0"/>
              <a:t>FAT32</a:t>
            </a:r>
            <a:r>
              <a:rPr lang="zh-CN" altLang="zh-CN" dirty="0"/>
              <a:t>、</a:t>
            </a:r>
            <a:r>
              <a:rPr lang="en-US" altLang="zh-CN" dirty="0"/>
              <a:t>MINIX </a:t>
            </a:r>
            <a:r>
              <a:rPr lang="zh-CN" altLang="zh-CN" dirty="0"/>
              <a:t>等不同类型的文件系统，从而可以方便地和其它操作系统交换数据。由于</a:t>
            </a:r>
            <a:r>
              <a:rPr lang="en-US" altLang="zh-CN" dirty="0"/>
              <a:t> Linux</a:t>
            </a:r>
            <a:r>
              <a:rPr lang="zh-CN" altLang="zh-CN" dirty="0"/>
              <a:t>支持许多不同的文件系统，并且将它们组织成了一个统一的虚拟文件系统。</a:t>
            </a:r>
            <a:endParaRPr lang="zh-CN" altLang="zh-CN" dirty="0"/>
          </a:p>
          <a:p>
            <a:pPr marL="285750" indent="-285750">
              <a:lnSpc>
                <a:spcPct val="150000"/>
              </a:lnSpc>
              <a:buFont typeface="Arial" panose="020B0604020202020204" pitchFamily="34" charset="0"/>
              <a:buChar char="•"/>
            </a:pPr>
            <a:r>
              <a:rPr lang="zh-CN" altLang="en-US" dirty="0"/>
              <a:t>可以通过</a:t>
            </a:r>
            <a:r>
              <a:rPr lang="en-US" altLang="zh-CN" dirty="0"/>
              <a:t>df -t</a:t>
            </a:r>
            <a:r>
              <a:rPr lang="zh-CN" altLang="en-US" dirty="0"/>
              <a:t>查看某个</a:t>
            </a:r>
            <a:r>
              <a:rPr lang="en-US" altLang="zh-CN" dirty="0"/>
              <a:t>Filesystem</a:t>
            </a:r>
            <a:r>
              <a:rPr lang="zh-CN" altLang="en-US" dirty="0"/>
              <a:t>挂载路径。</a:t>
            </a:r>
            <a:endParaRPr lang="zh-CN" altLang="en-US" dirty="0"/>
          </a:p>
          <a:p>
            <a:pPr marL="285750" indent="-285750">
              <a:lnSpc>
                <a:spcPct val="150000"/>
              </a:lnSpc>
              <a:buFont typeface="Arial" panose="020B0604020202020204" pitchFamily="34" charset="0"/>
              <a:buChar char="•"/>
            </a:pPr>
            <a:r>
              <a:rPr lang="zh-CN" altLang="en-US" dirty="0"/>
              <a:t>也可以使用</a:t>
            </a:r>
            <a:r>
              <a:rPr lang="en-US" altLang="zh-CN" dirty="0"/>
              <a:t>parted -l</a:t>
            </a:r>
            <a:r>
              <a:rPr lang="zh-CN" altLang="en-US" dirty="0"/>
              <a:t>命令输出文件系统类型</a:t>
            </a:r>
            <a:r>
              <a:rPr lang="en-US" altLang="zh-CN" dirty="0"/>
              <a:t>(File system)</a:t>
            </a:r>
            <a:r>
              <a:rPr lang="zh-CN" altLang="en-US" dirty="0"/>
              <a:t>，参数</a:t>
            </a:r>
            <a:r>
              <a:rPr lang="en-US" altLang="zh-CN" dirty="0"/>
              <a:t>I</a:t>
            </a:r>
            <a:r>
              <a:rPr lang="zh-CN" altLang="en-US" dirty="0"/>
              <a:t>表示列出所有设备的</a:t>
            </a:r>
            <a:endParaRPr lang="zh-CN" altLang="en-US" dirty="0"/>
          </a:p>
          <a:p>
            <a:pPr indent="0">
              <a:lnSpc>
                <a:spcPct val="150000"/>
              </a:lnSpc>
              <a:buFont typeface="Arial" panose="020B0604020202020204" pitchFamily="34" charset="0"/>
              <a:buNone/>
            </a:pPr>
            <a:r>
              <a:rPr lang="zh-CN" altLang="en-US" dirty="0"/>
              <a:t>     分区信息。</a:t>
            </a:r>
            <a:endParaRPr lang="zh-CN" altLang="en-US" dirty="0"/>
          </a:p>
        </p:txBody>
      </p:sp>
      <p:pic>
        <p:nvPicPr>
          <p:cNvPr id="3074" name="图片 11" descr="http://img.blog.csdn.net/2016051810185319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69755" y="4344670"/>
            <a:ext cx="2314575" cy="189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43308" y="1322962"/>
            <a:ext cx="10124692" cy="4748228"/>
          </a:xfrm>
        </p:spPr>
        <p:txBody>
          <a:bodyPr/>
          <a:lstStyle/>
          <a:p>
            <a:r>
              <a:rPr lang="en-US" altLang="zh-CN" dirty="0"/>
              <a:t>      </a:t>
            </a:r>
            <a:endParaRPr lang="zh-CN" altLang="en-US" dirty="0"/>
          </a:p>
        </p:txBody>
      </p:sp>
      <p:sp>
        <p:nvSpPr>
          <p:cNvPr id="4" name="副标题 3"/>
          <p:cNvSpPr>
            <a:spLocks noGrp="1"/>
          </p:cNvSpPr>
          <p:nvPr>
            <p:ph type="subTitle" idx="1"/>
          </p:nvPr>
        </p:nvSpPr>
        <p:spPr/>
        <p:txBody>
          <a:bodyPr/>
          <a:lstStyle/>
          <a:p>
            <a:r>
              <a:rPr lang="en-US" altLang="zh-CN"/>
              <a:t> </a:t>
            </a:r>
            <a:endParaRPr lang="en-US" altLang="zh-CN"/>
          </a:p>
        </p:txBody>
      </p:sp>
      <p:sp>
        <p:nvSpPr>
          <p:cNvPr id="9" name="文本框 8"/>
          <p:cNvSpPr txBox="1"/>
          <p:nvPr/>
        </p:nvSpPr>
        <p:spPr>
          <a:xfrm>
            <a:off x="961080" y="636294"/>
            <a:ext cx="3983060" cy="400110"/>
          </a:xfrm>
          <a:prstGeom prst="rect">
            <a:avLst/>
          </a:prstGeom>
          <a:noFill/>
        </p:spPr>
        <p:txBody>
          <a:bodyPr wrap="square" rtlCol="0">
            <a:spAutoFit/>
          </a:bodyPr>
          <a:lstStyle/>
          <a:p>
            <a:r>
              <a:rPr lang="zh-CN" altLang="en-US" sz="2000" b="1" dirty="0">
                <a:solidFill>
                  <a:schemeClr val="bg2">
                    <a:lumMod val="25000"/>
                  </a:schemeClr>
                </a:solidFill>
                <a:latin typeface="微软雅黑" panose="020B0503020204020204" charset="-122"/>
                <a:ea typeface="微软雅黑" panose="020B0503020204020204" charset="-122"/>
              </a:rPr>
              <a:t>内核</a:t>
            </a:r>
            <a:r>
              <a:rPr lang="en-US" altLang="zh-CN" sz="2000" b="1" dirty="0">
                <a:solidFill>
                  <a:schemeClr val="bg2">
                    <a:lumMod val="25000"/>
                  </a:schemeClr>
                </a:solidFill>
                <a:latin typeface="微软雅黑" panose="020B0503020204020204" charset="-122"/>
                <a:ea typeface="微软雅黑" panose="020B0503020204020204" charset="-122"/>
              </a:rPr>
              <a:t>-</a:t>
            </a:r>
            <a:r>
              <a:rPr lang="zh-CN" altLang="en-US" sz="2000" b="1" dirty="0">
                <a:solidFill>
                  <a:schemeClr val="bg2">
                    <a:lumMod val="25000"/>
                  </a:schemeClr>
                </a:solidFill>
                <a:latin typeface="微软雅黑" panose="020B0503020204020204" charset="-122"/>
                <a:ea typeface="微软雅黑" panose="020B0503020204020204" charset="-122"/>
              </a:rPr>
              <a:t>设备驱动程序管理</a:t>
            </a:r>
            <a:endParaRPr lang="zh-CN" altLang="en-US" sz="2000" b="1" dirty="0">
              <a:solidFill>
                <a:schemeClr val="bg2">
                  <a:lumMod val="25000"/>
                </a:schemeClr>
              </a:solidFill>
              <a:latin typeface="微软雅黑" panose="020B0503020204020204" charset="-122"/>
              <a:ea typeface="微软雅黑" panose="020B0503020204020204" charset="-122"/>
            </a:endParaRPr>
          </a:p>
        </p:txBody>
      </p:sp>
      <p:pic>
        <p:nvPicPr>
          <p:cNvPr id="15" name="图片 14"/>
          <p:cNvPicPr>
            <a:picLocks noChangeAspect="1"/>
          </p:cNvPicPr>
          <p:nvPr/>
        </p:nvPicPr>
        <p:blipFill>
          <a:blip r:embed="rId1" cstate="print"/>
          <a:stretch>
            <a:fillRect/>
          </a:stretch>
        </p:blipFill>
        <p:spPr>
          <a:xfrm>
            <a:off x="10668000" y="576302"/>
            <a:ext cx="881847" cy="881847"/>
          </a:xfrm>
          <a:prstGeom prst="rect">
            <a:avLst/>
          </a:prstGeom>
        </p:spPr>
      </p:pic>
      <p:sp>
        <p:nvSpPr>
          <p:cNvPr id="21" name="文本框 20"/>
          <p:cNvSpPr txBox="1"/>
          <p:nvPr/>
        </p:nvSpPr>
        <p:spPr>
          <a:xfrm>
            <a:off x="543308" y="602474"/>
            <a:ext cx="574122" cy="460375"/>
          </a:xfrm>
          <a:prstGeom prst="rect">
            <a:avLst/>
          </a:prstGeom>
          <a:noFill/>
        </p:spPr>
        <p:txBody>
          <a:bodyPr wrap="square" rtlCol="0">
            <a:spAutoFit/>
          </a:bodyPr>
          <a:lstStyle/>
          <a:p>
            <a:r>
              <a:rPr lang="en-US" altLang="zh-CN" sz="2400" b="1" dirty="0">
                <a:solidFill>
                  <a:srgbClr val="98507E"/>
                </a:solidFill>
                <a:latin typeface="方正综艺简体" panose="03000509000000000000" pitchFamily="65" charset="-122"/>
                <a:ea typeface="方正综艺简体" panose="03000509000000000000" pitchFamily="65" charset="-122"/>
              </a:rPr>
              <a:t>01</a:t>
            </a:r>
            <a:endParaRPr lang="zh-CN" altLang="en-US" sz="2400" b="1" dirty="0">
              <a:solidFill>
                <a:srgbClr val="98507E"/>
              </a:solidFill>
              <a:latin typeface="方正综艺简体" panose="03000509000000000000" pitchFamily="65" charset="-122"/>
              <a:ea typeface="方正综艺简体" panose="03000509000000000000" pitchFamily="65" charset="-122"/>
            </a:endParaRPr>
          </a:p>
        </p:txBody>
      </p:sp>
      <p:cxnSp>
        <p:nvCxnSpPr>
          <p:cNvPr id="5" name="直接连接符 4"/>
          <p:cNvCxnSpPr/>
          <p:nvPr/>
        </p:nvCxnSpPr>
        <p:spPr>
          <a:xfrm>
            <a:off x="642153" y="1072554"/>
            <a:ext cx="10102047" cy="0"/>
          </a:xfrm>
          <a:prstGeom prst="line">
            <a:avLst/>
          </a:prstGeom>
          <a:ln>
            <a:gradFill>
              <a:gsLst>
                <a:gs pos="0">
                  <a:srgbClr val="98507E"/>
                </a:gs>
                <a:gs pos="100000">
                  <a:srgbClr val="203182"/>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矩形: 圆角 5"/>
          <p:cNvSpPr/>
          <p:nvPr/>
        </p:nvSpPr>
        <p:spPr>
          <a:xfrm>
            <a:off x="642153" y="1017225"/>
            <a:ext cx="2091522" cy="118829"/>
          </a:xfrm>
          <a:prstGeom prst="roundRect">
            <a:avLst/>
          </a:prstGeom>
          <a:gradFill>
            <a:gsLst>
              <a:gs pos="0">
                <a:srgbClr val="203182"/>
              </a:gs>
              <a:gs pos="100000">
                <a:srgbClr val="98507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23014" y="1386461"/>
            <a:ext cx="10124692" cy="253152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zh-CN" dirty="0"/>
              <a:t>设备驱动程序是</a:t>
            </a:r>
            <a:r>
              <a:rPr lang="en-US" altLang="zh-CN" dirty="0"/>
              <a:t> Linux</a:t>
            </a:r>
            <a:r>
              <a:rPr lang="zh-CN" altLang="zh-CN" dirty="0"/>
              <a:t>内核的主要部分。和操作系统的其它部分类似，设备驱动程序运行在高特权级的处理器环境中，从而可以直接对硬件进行操作，但正因为如此，任何一个设备驱动程序的错误都可能导致操作系统的崩溃。设备驱动程序实际控制操作系统和硬件设备之间的交互。设备驱动程序提供一组操作系统可理解的抽象接口完成和操作系统之间的交互，而与硬件相关的具体操作细节由设备驱动程序完成。一般而言，设备驱动程序和设备的控制芯片有关，例如，如果计算机硬盘是</a:t>
            </a:r>
            <a:r>
              <a:rPr lang="en-US" altLang="zh-CN" dirty="0"/>
              <a:t> SCSI</a:t>
            </a:r>
            <a:r>
              <a:rPr lang="zh-CN" altLang="zh-CN" dirty="0"/>
              <a:t>硬盘，则需要使用</a:t>
            </a:r>
            <a:r>
              <a:rPr lang="en-US" altLang="zh-CN" dirty="0"/>
              <a:t> SCSI</a:t>
            </a:r>
            <a:r>
              <a:rPr lang="zh-CN" altLang="zh-CN" dirty="0"/>
              <a:t>驱动程序，而不是</a:t>
            </a:r>
            <a:r>
              <a:rPr lang="en-US" altLang="zh-CN" dirty="0"/>
              <a:t>IDE</a:t>
            </a:r>
            <a:r>
              <a:rPr lang="zh-CN" altLang="zh-CN" dirty="0"/>
              <a:t>驱动程序。</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43308" y="1322962"/>
            <a:ext cx="10124692" cy="4748228"/>
          </a:xfrm>
        </p:spPr>
        <p:txBody>
          <a:bodyPr/>
          <a:lstStyle/>
          <a:p>
            <a:r>
              <a:rPr lang="en-US" altLang="zh-CN" dirty="0"/>
              <a:t>      </a:t>
            </a:r>
            <a:endParaRPr lang="zh-CN" altLang="en-US" dirty="0"/>
          </a:p>
        </p:txBody>
      </p:sp>
      <p:sp>
        <p:nvSpPr>
          <p:cNvPr id="4" name="副标题 3"/>
          <p:cNvSpPr>
            <a:spLocks noGrp="1"/>
          </p:cNvSpPr>
          <p:nvPr>
            <p:ph type="subTitle" idx="1"/>
          </p:nvPr>
        </p:nvSpPr>
        <p:spPr/>
        <p:txBody>
          <a:bodyPr/>
          <a:lstStyle/>
          <a:p>
            <a:r>
              <a:rPr lang="en-US" altLang="zh-CN"/>
              <a:t> </a:t>
            </a:r>
            <a:endParaRPr lang="en-US" altLang="zh-CN"/>
          </a:p>
        </p:txBody>
      </p:sp>
      <p:sp>
        <p:nvSpPr>
          <p:cNvPr id="9" name="文本框 8"/>
          <p:cNvSpPr txBox="1"/>
          <p:nvPr/>
        </p:nvSpPr>
        <p:spPr>
          <a:xfrm>
            <a:off x="961080" y="636294"/>
            <a:ext cx="3983060" cy="400110"/>
          </a:xfrm>
          <a:prstGeom prst="rect">
            <a:avLst/>
          </a:prstGeom>
          <a:noFill/>
        </p:spPr>
        <p:txBody>
          <a:bodyPr wrap="square" rtlCol="0">
            <a:spAutoFit/>
          </a:bodyPr>
          <a:lstStyle/>
          <a:p>
            <a:r>
              <a:rPr lang="zh-CN" altLang="en-US" sz="2000" b="1" dirty="0">
                <a:solidFill>
                  <a:schemeClr val="bg2">
                    <a:lumMod val="25000"/>
                  </a:schemeClr>
                </a:solidFill>
                <a:latin typeface="微软雅黑" panose="020B0503020204020204" charset="-122"/>
                <a:ea typeface="微软雅黑" panose="020B0503020204020204" charset="-122"/>
              </a:rPr>
              <a:t>内核</a:t>
            </a:r>
            <a:r>
              <a:rPr lang="en-US" altLang="zh-CN" sz="2000" b="1" dirty="0">
                <a:solidFill>
                  <a:schemeClr val="bg2">
                    <a:lumMod val="25000"/>
                  </a:schemeClr>
                </a:solidFill>
                <a:latin typeface="微软雅黑" panose="020B0503020204020204" charset="-122"/>
                <a:ea typeface="微软雅黑" panose="020B0503020204020204" charset="-122"/>
              </a:rPr>
              <a:t>-</a:t>
            </a:r>
            <a:r>
              <a:rPr lang="zh-CN" altLang="en-US" sz="2000" b="1" dirty="0">
                <a:solidFill>
                  <a:schemeClr val="bg2">
                    <a:lumMod val="25000"/>
                  </a:schemeClr>
                </a:solidFill>
                <a:latin typeface="微软雅黑" panose="020B0503020204020204" charset="-122"/>
                <a:ea typeface="微软雅黑" panose="020B0503020204020204" charset="-122"/>
              </a:rPr>
              <a:t>网络接口管理</a:t>
            </a:r>
            <a:endParaRPr lang="zh-CN" altLang="en-US" sz="2000" b="1" dirty="0">
              <a:solidFill>
                <a:schemeClr val="bg2">
                  <a:lumMod val="25000"/>
                </a:schemeClr>
              </a:solidFill>
              <a:latin typeface="微软雅黑" panose="020B0503020204020204" charset="-122"/>
              <a:ea typeface="微软雅黑" panose="020B0503020204020204" charset="-122"/>
            </a:endParaRPr>
          </a:p>
        </p:txBody>
      </p:sp>
      <p:pic>
        <p:nvPicPr>
          <p:cNvPr id="15" name="图片 14"/>
          <p:cNvPicPr>
            <a:picLocks noChangeAspect="1"/>
          </p:cNvPicPr>
          <p:nvPr/>
        </p:nvPicPr>
        <p:blipFill>
          <a:blip r:embed="rId1" cstate="print"/>
          <a:stretch>
            <a:fillRect/>
          </a:stretch>
        </p:blipFill>
        <p:spPr>
          <a:xfrm>
            <a:off x="10668000" y="576302"/>
            <a:ext cx="881847" cy="881847"/>
          </a:xfrm>
          <a:prstGeom prst="rect">
            <a:avLst/>
          </a:prstGeom>
        </p:spPr>
      </p:pic>
      <p:sp>
        <p:nvSpPr>
          <p:cNvPr id="21" name="文本框 20"/>
          <p:cNvSpPr txBox="1"/>
          <p:nvPr/>
        </p:nvSpPr>
        <p:spPr>
          <a:xfrm>
            <a:off x="543308" y="602474"/>
            <a:ext cx="574122" cy="460375"/>
          </a:xfrm>
          <a:prstGeom prst="rect">
            <a:avLst/>
          </a:prstGeom>
          <a:noFill/>
        </p:spPr>
        <p:txBody>
          <a:bodyPr wrap="square" rtlCol="0">
            <a:spAutoFit/>
          </a:bodyPr>
          <a:lstStyle/>
          <a:p>
            <a:r>
              <a:rPr lang="en-US" altLang="zh-CN" sz="2400" b="1" dirty="0">
                <a:solidFill>
                  <a:srgbClr val="98507E"/>
                </a:solidFill>
                <a:latin typeface="方正综艺简体" panose="03000509000000000000" pitchFamily="65" charset="-122"/>
                <a:ea typeface="方正综艺简体" panose="03000509000000000000" pitchFamily="65" charset="-122"/>
              </a:rPr>
              <a:t>01</a:t>
            </a:r>
            <a:endParaRPr lang="zh-CN" altLang="en-US" sz="2400" b="1" dirty="0">
              <a:solidFill>
                <a:srgbClr val="98507E"/>
              </a:solidFill>
              <a:latin typeface="方正综艺简体" panose="03000509000000000000" pitchFamily="65" charset="-122"/>
              <a:ea typeface="方正综艺简体" panose="03000509000000000000" pitchFamily="65" charset="-122"/>
            </a:endParaRPr>
          </a:p>
        </p:txBody>
      </p:sp>
      <p:cxnSp>
        <p:nvCxnSpPr>
          <p:cNvPr id="5" name="直接连接符 4"/>
          <p:cNvCxnSpPr/>
          <p:nvPr/>
        </p:nvCxnSpPr>
        <p:spPr>
          <a:xfrm>
            <a:off x="642153" y="1072554"/>
            <a:ext cx="10102047" cy="0"/>
          </a:xfrm>
          <a:prstGeom prst="line">
            <a:avLst/>
          </a:prstGeom>
          <a:ln>
            <a:gradFill>
              <a:gsLst>
                <a:gs pos="0">
                  <a:srgbClr val="98507E"/>
                </a:gs>
                <a:gs pos="100000">
                  <a:srgbClr val="203182"/>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矩形: 圆角 5"/>
          <p:cNvSpPr/>
          <p:nvPr/>
        </p:nvSpPr>
        <p:spPr>
          <a:xfrm>
            <a:off x="642153" y="1017225"/>
            <a:ext cx="2091522" cy="118829"/>
          </a:xfrm>
          <a:prstGeom prst="roundRect">
            <a:avLst/>
          </a:prstGeom>
          <a:gradFill>
            <a:gsLst>
              <a:gs pos="0">
                <a:srgbClr val="203182"/>
              </a:gs>
              <a:gs pos="100000">
                <a:srgbClr val="98507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23014" y="1386461"/>
            <a:ext cx="10124692" cy="211602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zh-CN" dirty="0"/>
              <a:t>提供了对各种网络标准的存取和各种网络硬件的支持。网络接口可分为网络协议和网络驱动程序。网络协议部分负责实现每一种可能的网络传输协议。众所周知，</a:t>
            </a:r>
            <a:r>
              <a:rPr lang="en-US" altLang="zh-CN" dirty="0"/>
              <a:t>TCP/IP</a:t>
            </a:r>
            <a:r>
              <a:rPr lang="zh-CN" altLang="zh-CN" dirty="0"/>
              <a:t>协议是</a:t>
            </a:r>
            <a:r>
              <a:rPr lang="en-US" altLang="zh-CN" dirty="0"/>
              <a:t> Internet</a:t>
            </a:r>
            <a:r>
              <a:rPr lang="zh-CN" altLang="zh-CN" dirty="0"/>
              <a:t>的标准协议，同时也是事实上的工业标准。</a:t>
            </a:r>
            <a:r>
              <a:rPr lang="en-US" altLang="zh-CN" dirty="0"/>
              <a:t>Linux</a:t>
            </a:r>
            <a:r>
              <a:rPr lang="zh-CN" altLang="zh-CN" dirty="0"/>
              <a:t>的网络实现支持</a:t>
            </a:r>
            <a:r>
              <a:rPr lang="en-US" altLang="zh-CN" dirty="0"/>
              <a:t> BSD </a:t>
            </a:r>
            <a:r>
              <a:rPr lang="zh-CN" altLang="zh-CN" dirty="0"/>
              <a:t>套接字，支持全部的</a:t>
            </a:r>
            <a:r>
              <a:rPr lang="en-US" altLang="zh-CN" dirty="0"/>
              <a:t>TCP/IP</a:t>
            </a:r>
            <a:r>
              <a:rPr lang="zh-CN" altLang="zh-CN" dirty="0"/>
              <a:t>协议。</a:t>
            </a:r>
            <a:r>
              <a:rPr lang="en-US" altLang="zh-CN" dirty="0"/>
              <a:t>Linux</a:t>
            </a:r>
            <a:r>
              <a:rPr lang="zh-CN" altLang="zh-CN" dirty="0"/>
              <a:t>内核的网络部分由</a:t>
            </a:r>
            <a:r>
              <a:rPr lang="en-US" altLang="zh-CN" dirty="0"/>
              <a:t>BSD</a:t>
            </a:r>
            <a:r>
              <a:rPr lang="zh-CN" altLang="zh-CN" dirty="0"/>
              <a:t>套接字、网络协议层和网络设备驱动程序组成。网络设备驱动程序负责与硬件设备通讯，每一种可能的硬件设备都有相应的设备驱动程序。</a:t>
            </a:r>
            <a:endParaRPr lang="zh-CN" altLang="en-US" dirty="0"/>
          </a:p>
        </p:txBody>
      </p:sp>
    </p:spTree>
  </p:cSld>
  <p:clrMapOvr>
    <a:masterClrMapping/>
  </p:clrMapOvr>
</p:sld>
</file>

<file path=ppt/tags/tag1.xml><?xml version="1.0" encoding="utf-8"?>
<p:tagLst xmlns:p="http://schemas.openxmlformats.org/presentationml/2006/main">
  <p:tag name="COMMONDATA" val="eyJoZGlkIjoiODkxY2MxYzE1MzQxMTM2ZjJiOGQxYTMwYmM4OWI0ZDgifQ=="/>
  <p:tag name="KSO_WPP_MARK_KEY" val="b0dfb2f5-07f2-41a1-b2e2-ebeb30d2022b"/>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9138</Words>
  <Application>WPS 演示</Application>
  <PresentationFormat>宽屏</PresentationFormat>
  <Paragraphs>349</Paragraphs>
  <Slides>24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Arial</vt:lpstr>
      <vt:lpstr>宋体</vt:lpstr>
      <vt:lpstr>Wingdings</vt:lpstr>
      <vt:lpstr>微软雅黑</vt:lpstr>
      <vt:lpstr>思源黑体 Heavy</vt:lpstr>
      <vt:lpstr>黑体</vt:lpstr>
      <vt:lpstr>方正综艺简体</vt:lpstr>
      <vt:lpstr>Arial Unicode MS</vt:lpstr>
      <vt:lpstr>Arial Black</vt:lpstr>
      <vt:lpstr>等线</vt:lpstr>
      <vt:lpstr>-apple-system</vt:lpstr>
      <vt:lpstr>PingFang SC</vt:lpstr>
      <vt:lpstr>Segoe Print</vt:lpstr>
      <vt:lpstr>Office 主题​​</vt:lpstr>
      <vt:lpstr>PowerPoint 演示文稿</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Administrator</cp:lastModifiedBy>
  <cp:revision>1312</cp:revision>
  <dcterms:created xsi:type="dcterms:W3CDTF">2019-08-29T03:03:00Z</dcterms:created>
  <dcterms:modified xsi:type="dcterms:W3CDTF">2023-11-05T06:39:37Z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38F16798679C46278D8C47EB676C3656_12</vt:lpwstr>
  </property>
</Properties>
</file>