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3" r:id="rId3"/>
    <p:sldId id="262" r:id="rId4"/>
    <p:sldId id="265" r:id="rId5"/>
    <p:sldId id="264" r:id="rId6"/>
    <p:sldId id="266" r:id="rId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ade Gothic LT Std" pitchFamily="50" charset="0"/>
        <a:ea typeface="ＭＳ Ｐゴシック" pitchFamily="-6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ade Gothic LT Std" pitchFamily="50" charset="0"/>
        <a:ea typeface="ＭＳ Ｐゴシック" pitchFamily="-6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ade Gothic LT Std" pitchFamily="50" charset="0"/>
        <a:ea typeface="ＭＳ Ｐゴシック" pitchFamily="-6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ade Gothic LT Std" pitchFamily="50" charset="0"/>
        <a:ea typeface="ＭＳ Ｐゴシック" pitchFamily="-6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ade Gothic LT Std" pitchFamily="50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ade Gothic LT Std" pitchFamily="50" charset="0"/>
        <a:ea typeface="ＭＳ Ｐゴシック" pitchFamily="-6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ade Gothic LT Std" pitchFamily="50" charset="0"/>
        <a:ea typeface="ＭＳ Ｐゴシック" pitchFamily="-6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ade Gothic LT Std" pitchFamily="50" charset="0"/>
        <a:ea typeface="ＭＳ Ｐゴシック" pitchFamily="-6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ade Gothic LT Std" pitchFamily="50" charset="0"/>
        <a:ea typeface="ＭＳ Ｐゴシック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A4A3A4"/>
          </p15:clr>
        </p15:guide>
        <p15:guide id="2" pos="36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B5E"/>
    <a:srgbClr val="767662"/>
    <a:srgbClr val="F2672A"/>
    <a:srgbClr val="00A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4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1071"/>
        <p:guide pos="36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10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fld id="{C3DDE81D-C9E9-4462-8D9B-C793B853318B}" type="datetime1">
              <a:rPr lang="fr-FR"/>
              <a:pPr>
                <a:defRPr/>
              </a:pPr>
              <a:t>27/04/2017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fld id="{5F3F9B0C-B6D8-4981-B55C-BC6A578660F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714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FBEAC1E-50AB-46B8-BC5A-38CED9527F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695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 Gothic LT Std" pitchFamily="-111" charset="0"/>
        <a:ea typeface="ＭＳ Ｐゴシック" pitchFamily="-6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 Gothic LT Std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 Gothic LT Std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 Gothic LT Std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 Gothic LT Std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uvppt_2903(2)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476250"/>
            <a:ext cx="4103687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86200"/>
            <a:ext cx="2305050" cy="1752600"/>
          </a:xfrm>
        </p:spPr>
        <p:txBody>
          <a:bodyPr/>
          <a:lstStyle>
            <a:lvl1pPr marL="0" indent="0">
              <a:buFontTx/>
              <a:buNone/>
              <a:defRPr sz="700"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138613" y="274638"/>
            <a:ext cx="122555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3529013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 sz="1800">
                <a:solidFill>
                  <a:schemeClr val="tx1"/>
                </a:solidFill>
                <a:effectLst/>
              </a:defRPr>
            </a:lvl1pPr>
            <a:lvl2pPr>
              <a:defRPr sz="1600"/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3764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986088" y="1600200"/>
            <a:ext cx="23780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 descr="masqueppt_17042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925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1472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2390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A039BB48-D4D3-4D9A-A999-CBF1D83D127D}" type="slidenum">
              <a:rPr lang="fr-FR" sz="1000">
                <a:solidFill>
                  <a:schemeClr val="bg1"/>
                </a:solidFill>
                <a:latin typeface="Franklin Gothic Book" pitchFamily="34" charset="0"/>
              </a:rPr>
              <a:pPr algn="r" eaLnBrk="0" hangingPunct="0">
                <a:defRPr/>
              </a:pPr>
              <a:t>‹N°›</a:t>
            </a:fld>
            <a:endParaRPr lang="fr-FR" sz="1000">
              <a:solidFill>
                <a:schemeClr val="bg1"/>
              </a:solidFill>
              <a:latin typeface="Franklin Gothic Boo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Book" pitchFamily="34" charset="0"/>
          <a:ea typeface="ＭＳ Ｐゴシック" pitchFamily="-6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Book" pitchFamily="34" charset="0"/>
          <a:ea typeface="ＭＳ Ｐゴシック" pitchFamily="-6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Book" pitchFamily="34" charset="0"/>
          <a:ea typeface="ＭＳ Ｐゴシック" pitchFamily="-6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Book" pitchFamily="34" charset="0"/>
          <a:ea typeface="ＭＳ Ｐゴシック" pitchFamily="-6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Book" pitchFamily="34" charset="0"/>
          <a:ea typeface="ＭＳ Ｐゴシック" pitchFamily="-6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Narrow" pitchFamily="-11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Narrow" pitchFamily="-11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Narrow" pitchFamily="-11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Narrow" pitchFamily="-111" charset="0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767662"/>
        </a:buClr>
        <a:buSzPct val="100000"/>
        <a:buFontTx/>
        <a:buBlip>
          <a:blip r:embed="rId14"/>
        </a:buBlip>
        <a:defRPr sz="1600">
          <a:solidFill>
            <a:schemeClr val="tx1"/>
          </a:solidFill>
          <a:latin typeface="Franklin Gothic Book" pitchFamily="34" charset="0"/>
          <a:ea typeface="ＭＳ Ｐゴシック" pitchFamily="-64" charset="-128"/>
          <a:cs typeface="+mn-cs"/>
        </a:defRPr>
      </a:lvl1pPr>
      <a:lvl2pPr marL="823913" indent="-285750" algn="l" rtl="0" eaLnBrk="1" fontAlgn="base" hangingPunct="1">
        <a:spcBef>
          <a:spcPct val="20000"/>
        </a:spcBef>
        <a:spcAft>
          <a:spcPct val="0"/>
        </a:spcAft>
        <a:buClr>
          <a:srgbClr val="F2672A"/>
        </a:buClr>
        <a:buFont typeface="Wingdings" pitchFamily="2" charset="2"/>
        <a:buChar char="§"/>
        <a:defRPr sz="1400">
          <a:solidFill>
            <a:schemeClr val="tx1"/>
          </a:solidFill>
          <a:latin typeface="Franklin Gothic Book" pitchFamily="34" charset="0"/>
          <a:ea typeface="ＭＳ Ｐゴシック" pitchFamily="-111" charset="-128"/>
        </a:defRPr>
      </a:lvl2pPr>
      <a:lvl3pPr marL="1231900" indent="-228600" algn="l" rtl="0" eaLnBrk="1" fontAlgn="base" hangingPunct="1">
        <a:spcBef>
          <a:spcPct val="20000"/>
        </a:spcBef>
        <a:spcAft>
          <a:spcPct val="0"/>
        </a:spcAft>
        <a:buClr>
          <a:srgbClr val="767662"/>
        </a:buClr>
        <a:buFont typeface="Courier New" pitchFamily="49" charset="0"/>
        <a:buChar char="o"/>
        <a:defRPr sz="1200">
          <a:solidFill>
            <a:schemeClr val="tx1"/>
          </a:solidFill>
          <a:latin typeface="Franklin Gothic Book" pitchFamily="34" charset="0"/>
          <a:ea typeface="ＭＳ Ｐゴシック" pitchFamily="-111" charset="-128"/>
        </a:defRPr>
      </a:lvl3pPr>
      <a:lvl4pPr marL="1639888" indent="-228600" algn="l" rtl="0" eaLnBrk="1" fontAlgn="base" hangingPunct="1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Franklin Gothic Book" pitchFamily="34" charset="0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Franklin Gothic Book" pitchFamily="34" charset="0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47B5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ade Gothic LT Std" pitchFamily="-111" charset="0"/>
            </a:endParaRPr>
          </a:p>
        </p:txBody>
      </p:sp>
      <p:pic>
        <p:nvPicPr>
          <p:cNvPr id="1026" name="Picture 2" descr="https://image.freepik.com/free-vector/web-page_1300-2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432048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83568" y="2132856"/>
            <a:ext cx="32403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CODING SESSION BEUG</a:t>
            </a:r>
          </a:p>
          <a:p>
            <a:endParaRPr lang="fr-FR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r"/>
            <a:r>
              <a:rPr lang="fr-FR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Les tests unitaires</a:t>
            </a:r>
          </a:p>
          <a:p>
            <a:pPr algn="r"/>
            <a:r>
              <a:rPr lang="fr-FR" sz="2000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Théorie et bonnes pratiques</a:t>
            </a:r>
            <a:endParaRPr lang="en-US" sz="2000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-972616" y="5733256"/>
            <a:ext cx="3168352" cy="1584176"/>
          </a:xfrm>
          <a:prstGeom prst="roundRect">
            <a:avLst>
              <a:gd name="adj" fmla="val 30407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ade Gothic LT Std" pitchFamily="-111" charset="0"/>
            </a:endParaRPr>
          </a:p>
        </p:txBody>
      </p:sp>
      <p:pic>
        <p:nvPicPr>
          <p:cNvPr id="1028" name="Picture 4" descr="http://www.efrei.fr/wp-content/uploads/2015/06/Struct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925550"/>
            <a:ext cx="155206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Sensibilisation sur l’importance des Tests Unitaires</a:t>
            </a:r>
          </a:p>
          <a:p>
            <a:endParaRPr lang="fr-FR" dirty="0"/>
          </a:p>
          <a:p>
            <a:r>
              <a:rPr lang="fr-FR" dirty="0" smtClean="0"/>
              <a:t>Comment coder correctement un test unitaire ?</a:t>
            </a:r>
          </a:p>
          <a:p>
            <a:endParaRPr lang="fr-FR" dirty="0"/>
          </a:p>
          <a:p>
            <a:r>
              <a:rPr lang="fr-FR" dirty="0" smtClean="0"/>
              <a:t>Découvrir les possibilités offertes par les différents outils</a:t>
            </a:r>
          </a:p>
          <a:p>
            <a:endParaRPr lang="fr-FR" dirty="0"/>
          </a:p>
          <a:p>
            <a:r>
              <a:rPr lang="fr-FR" dirty="0" smtClean="0"/>
              <a:t>Utilisation d’un framework de </a:t>
            </a:r>
            <a:r>
              <a:rPr lang="fr-FR" dirty="0" err="1" smtClean="0"/>
              <a:t>Mocking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les </a:t>
            </a:r>
            <a:r>
              <a:rPr lang="fr-FR" dirty="0" err="1" smtClean="0"/>
              <a:t>TUs</a:t>
            </a:r>
            <a:r>
              <a:rPr lang="fr-FR" dirty="0" smtClean="0"/>
              <a:t> </a:t>
            </a:r>
            <a:r>
              <a:rPr lang="fr-FR" dirty="0" smtClean="0"/>
              <a:t>sont importants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+mj-lt"/>
              </a:rPr>
              <a:t>Détection en amont des régressions,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+mj-lt"/>
              </a:rPr>
              <a:t>Tester rapidement une fonctionnalité,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+mj-lt"/>
              </a:rPr>
              <a:t>Un feedback visuel instantané,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+mj-lt"/>
              </a:rPr>
              <a:t>Complément documentaire, si on lit les tests unitaires on doit comprendre ce que fait le code,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+mj-lt"/>
              </a:rPr>
              <a:t>Avoir un taux de couverture élevé permet de minimiser le risque d’avoir des bugs non détectés.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 du TDD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+mj-lt"/>
              </a:rPr>
              <a:t>Critères d’acceptation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+mj-lt"/>
              </a:rPr>
              <a:t>Focus sur la fonctionnalité</a:t>
            </a:r>
          </a:p>
          <a:p>
            <a:pPr lvl="1">
              <a:lnSpc>
                <a:spcPct val="150000"/>
              </a:lnSpc>
            </a:pPr>
            <a:r>
              <a:rPr lang="fr-FR" dirty="0" smtClean="0">
                <a:latin typeface="+mj-lt"/>
              </a:rPr>
              <a:t>Productivité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+mj-lt"/>
              </a:rPr>
              <a:t>Design des blocs de l’application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+mj-lt"/>
              </a:rPr>
              <a:t>Moins de code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+mj-lt"/>
              </a:rPr>
              <a:t>Dépendances</a:t>
            </a:r>
          </a:p>
          <a:p>
            <a:pPr>
              <a:lnSpc>
                <a:spcPct val="150000"/>
              </a:lnSpc>
            </a:pPr>
            <a:r>
              <a:rPr lang="fr-FR" dirty="0" err="1" smtClean="0">
                <a:latin typeface="+mj-lt"/>
              </a:rPr>
              <a:t>Refactoring</a:t>
            </a:r>
            <a:r>
              <a:rPr lang="fr-FR" dirty="0" smtClean="0">
                <a:latin typeface="+mj-lt"/>
              </a:rPr>
              <a:t> sûr</a:t>
            </a:r>
            <a:endParaRPr lang="fr-FR" dirty="0" smtClean="0">
              <a:latin typeface="+mj-lt"/>
            </a:endParaRPr>
          </a:p>
        </p:txBody>
      </p:sp>
      <p:pic>
        <p:nvPicPr>
          <p:cNvPr id="1026" name="Picture 2" descr="http://www.base36.com/Portals/181861/images/Screen%20Shot%202012-07-13%20at%2010.01.23%20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5544616" cy="225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2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Mocking</a:t>
            </a:r>
            <a:endParaRPr lang="en-US" dirty="0"/>
          </a:p>
        </p:txBody>
      </p:sp>
      <p:pic>
        <p:nvPicPr>
          <p:cNvPr id="1026" name="Picture 2" descr="https://zeroturnaround.com/wp-content/uploads/2015/12/PUZZLE-1-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00" y="1436502"/>
            <a:ext cx="6733456" cy="432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1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+mj-lt"/>
              </a:rPr>
              <a:t>Il ne faut pas négliger les tests unitaires</a:t>
            </a:r>
          </a:p>
          <a:p>
            <a:pPr lvl="1">
              <a:lnSpc>
                <a:spcPct val="150000"/>
              </a:lnSpc>
            </a:pPr>
            <a:r>
              <a:rPr lang="fr-FR" dirty="0" smtClean="0">
                <a:latin typeface="+mj-lt"/>
              </a:rPr>
              <a:t>Au moins créer des tests pour les nouvelles fonctionnalités.</a:t>
            </a:r>
          </a:p>
          <a:p>
            <a:pPr>
              <a:lnSpc>
                <a:spcPct val="150000"/>
              </a:lnSpc>
            </a:pPr>
            <a:endParaRPr lang="fr-FR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latin typeface="+mj-lt"/>
              </a:rPr>
              <a:t>Respecter les bonnes pratiques relatives aux Tus</a:t>
            </a:r>
          </a:p>
          <a:p>
            <a:pPr>
              <a:lnSpc>
                <a:spcPct val="150000"/>
              </a:lnSpc>
            </a:pPr>
            <a:endParaRPr lang="fr-FR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latin typeface="+mj-lt"/>
              </a:rPr>
              <a:t>Découvrir les possibilités offertes par les frameworks utilisés pour faire des TU (</a:t>
            </a:r>
            <a:r>
              <a:rPr lang="fr-FR" dirty="0" err="1" smtClean="0">
                <a:latin typeface="+mj-lt"/>
              </a:rPr>
              <a:t>Mocking</a:t>
            </a:r>
            <a:r>
              <a:rPr lang="fr-FR" dirty="0" smtClean="0">
                <a:latin typeface="+mj-lt"/>
              </a:rPr>
              <a:t>, Test </a:t>
            </a:r>
            <a:r>
              <a:rPr lang="fr-FR" dirty="0" err="1" smtClean="0">
                <a:latin typeface="+mj-lt"/>
              </a:rPr>
              <a:t>Runners</a:t>
            </a:r>
            <a:r>
              <a:rPr lang="fr-FR" dirty="0" smtClean="0">
                <a:latin typeface="+mj-lt"/>
              </a:rPr>
              <a:t>, etc.)</a:t>
            </a:r>
            <a:endParaRPr lang="fr-F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11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_powerpoint_Structis_2012">
  <a:themeElements>
    <a:clrScheme name="Personnalisé 3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F2672A"/>
      </a:accent1>
      <a:accent2>
        <a:srgbClr val="767662"/>
      </a:accent2>
      <a:accent3>
        <a:srgbClr val="00A8CB"/>
      </a:accent3>
      <a:accent4>
        <a:srgbClr val="C9C5BC"/>
      </a:accent4>
      <a:accent5>
        <a:srgbClr val="9BBB59"/>
      </a:accent5>
      <a:accent6>
        <a:srgbClr val="F79646"/>
      </a:accent6>
      <a:hlink>
        <a:srgbClr val="0000FF"/>
      </a:hlink>
      <a:folHlink>
        <a:srgbClr val="00A8CB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ade Gothic LT Std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ade Gothic LT Std" pitchFamily="-111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</Words>
  <Application>Microsoft Office PowerPoint</Application>
  <PresentationFormat>Affichage à l'écran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6" baseType="lpstr">
      <vt:lpstr>ＭＳ Ｐゴシック</vt:lpstr>
      <vt:lpstr>Aharoni</vt:lpstr>
      <vt:lpstr>Arial</vt:lpstr>
      <vt:lpstr>Arial Narrow</vt:lpstr>
      <vt:lpstr>Courier New</vt:lpstr>
      <vt:lpstr>Franklin Gothic Book</vt:lpstr>
      <vt:lpstr>Trade Gothic LT Std</vt:lpstr>
      <vt:lpstr>Trebuchet MS</vt:lpstr>
      <vt:lpstr>Wingdings</vt:lpstr>
      <vt:lpstr>Modèle_powerpoint_Structis_2012</vt:lpstr>
      <vt:lpstr>Présentation PowerPoint</vt:lpstr>
      <vt:lpstr>Objectifs</vt:lpstr>
      <vt:lpstr>Pourquoi les TUs sont importants ?</vt:lpstr>
      <vt:lpstr>Avantages du TDD</vt:lpstr>
      <vt:lpstr>Mocking</vt:lpstr>
      <vt:lpstr>Conclusion</vt:lpstr>
    </vt:vector>
  </TitlesOfParts>
  <Company>BOUYGUES-CONSTRUCTION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J.LEMUET</dc:creator>
  <cp:lastModifiedBy>DRISSI, Zakaria</cp:lastModifiedBy>
  <cp:revision>37</cp:revision>
  <dcterms:created xsi:type="dcterms:W3CDTF">2012-05-18T13:39:28Z</dcterms:created>
  <dcterms:modified xsi:type="dcterms:W3CDTF">2017-04-27T10:51:45Z</dcterms:modified>
</cp:coreProperties>
</file>