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896A80-0B64-E9E1-68A1-06CFB1EE76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3D300DA-76DD-6A82-9257-CF4C03102D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7CBB01-4463-869B-7F37-FC34767EE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CAEC-7515-4C63-93D4-E67EC0FE617F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5FD4CC-B804-E94B-5C98-5264972F9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90846E-6F36-3CFC-8D03-6815F2900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A98E-1A40-455C-A6CA-1909C72B4C4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349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36C660-A75E-9F8E-078A-624EC2D6D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EB18CBC-FBED-7C33-93D2-0CC3C8BDD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A733AB-F317-E0E3-07C9-CCFF6AFE7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CAEC-7515-4C63-93D4-E67EC0FE617F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AA5862-921D-1BBB-6EC3-8758922D6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9C720B-B73A-9BBC-6A0F-4A88F8A7A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A98E-1A40-455C-A6CA-1909C72B4C4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667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4790FF9-FDBF-2557-0057-C04EEBDF7C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16C86FB-5BF6-7492-085F-6EE55D817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284B34-9C09-7BD9-8D0B-2F3799B61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CAEC-7515-4C63-93D4-E67EC0FE617F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1C91AF-D8FD-6E89-27BE-0D621AF5E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CE31DB-EFFF-7D58-4BBD-63B3020A3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A98E-1A40-455C-A6CA-1909C72B4C4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24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3C5935-8D64-5404-0245-2914300BD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210CE5-D340-DE18-874D-A905F5F36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459149-93F5-F0B4-5A19-EFEF7125E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CAEC-7515-4C63-93D4-E67EC0FE617F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60C344-81D9-52A6-9B12-C2E092671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A897C6-FEFB-4A65-5D66-2AE10C970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A98E-1A40-455C-A6CA-1909C72B4C4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090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5AD62D-1642-8F85-728F-009DAB047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514DA4-2F2D-B792-899E-1DA8CAD4F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69CCDB-A9A0-ACED-C24E-34B8FA11C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CAEC-7515-4C63-93D4-E67EC0FE617F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BAFF41-15F3-4620-ACAF-C1A104B9D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0F1647-7AC6-58AC-77FA-9732D457C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A98E-1A40-455C-A6CA-1909C72B4C4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025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EC51DF-4655-A0DB-A1E9-7398C4134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B10E04-4C8D-828C-7DCF-56D2703300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B01306B-DFFA-68B7-2F89-2E1CA8E04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8C5BA6-81B9-48B5-A64F-42EA02E0E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CAEC-7515-4C63-93D4-E67EC0FE617F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48DD9F-F1FD-F95A-C17B-EE34A30F2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2C99B1-F226-ABEF-F375-DFDD4D032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A98E-1A40-455C-A6CA-1909C72B4C4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849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02C78C-3802-B720-A80F-2DC423162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586F5C-94C6-D8B8-378B-A3CB81983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08E473C-9AD8-F990-60DE-DCCA2B0D1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5E6891D-0477-5216-D202-967E9B5D51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C60619-B51C-E3D1-F0D1-1C7F548B82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2D76500-A375-D084-1CE6-37714A804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CAEC-7515-4C63-93D4-E67EC0FE617F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0E99674-2A46-2D41-7569-283D253BD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804D998-15A2-BCFE-9B64-36CA93B7D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A98E-1A40-455C-A6CA-1909C72B4C4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958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68A8C-BA04-3064-3D19-DEFD9373A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DFE6F41-AE05-B082-4DDB-165C7C8BF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CAEC-7515-4C63-93D4-E67EC0FE617F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5EA0440-FC85-47D9-34BF-34EC5FD2A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59AC4C-0FD4-3367-2CD8-EB4AEA059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A98E-1A40-455C-A6CA-1909C72B4C4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353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9FAE13E-CED5-32EE-F088-316C2311E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CAEC-7515-4C63-93D4-E67EC0FE617F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90DEF38-F184-A61A-C350-1E760481C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479034-81CE-5B2D-1CE6-0644BD139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A98E-1A40-455C-A6CA-1909C72B4C4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7409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DF74EB-FEDD-7F1F-3FA0-AF8E7409E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6A7563-C36D-68E6-5D84-845701832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D0EC91D-BAB6-2D62-5072-69C16405A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D6089C-ADA4-7B7C-0B3F-8C5C51D5B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CAEC-7515-4C63-93D4-E67EC0FE617F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045DF0-E941-AB0D-AE0C-45D0EAED5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9A40E5-D68E-7739-DE82-2039872A9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A98E-1A40-455C-A6CA-1909C72B4C4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267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74550-F442-4355-8DD2-9E0A98DC6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A9897D8-50BF-68A5-32E9-E2667F0519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766573-5AB7-5395-43F8-7737AC0E7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45EAA5-3D06-96AE-BA85-CC12AA014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CAEC-7515-4C63-93D4-E67EC0FE617F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C06B168-6014-E122-FB26-3FEF7BA0C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C6D90F-1E18-59B8-99A3-CE1F4B281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3A98E-1A40-455C-A6CA-1909C72B4C4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27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2343C28-0B51-32B4-B6AD-683E3F167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0D4A5D-0886-A5E9-EFD1-43A5A2CE7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084789-34B7-E890-489B-9BA033B689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4CAEC-7515-4C63-93D4-E67EC0FE617F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51C0FE-C97B-38C2-B115-94AD6130D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A16CC5-EE08-440A-65C4-80328F1A6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3A98E-1A40-455C-A6CA-1909C72B4C4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800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0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sv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7" Type="http://schemas.openxmlformats.org/officeDocument/2006/relationships/image" Target="../media/image32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FB8A692-1141-DB86-D869-277A766CE606}"/>
              </a:ext>
            </a:extLst>
          </p:cNvPr>
          <p:cNvSpPr txBox="1"/>
          <p:nvPr/>
        </p:nvSpPr>
        <p:spPr>
          <a:xfrm>
            <a:off x="2009191" y="877078"/>
            <a:ext cx="8173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Statically determinate frame under distributed loading</a:t>
            </a:r>
            <a:endParaRPr lang="en-GB" b="1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BAF102B-6D6B-F841-2E5F-45CD24873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269537" y="1890712"/>
            <a:ext cx="3652925" cy="307657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5FC9F397-DDEC-FF4F-2ED0-CC3ED29D9076}"/>
              </a:ext>
            </a:extLst>
          </p:cNvPr>
          <p:cNvSpPr txBox="1"/>
          <p:nvPr/>
        </p:nvSpPr>
        <p:spPr>
          <a:xfrm>
            <a:off x="1850570" y="5318449"/>
            <a:ext cx="849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are looking for the bending moment (M), shear force (V) and axial force (N) diagrams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2636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FB8A692-1141-DB86-D869-277A766CE606}"/>
              </a:ext>
            </a:extLst>
          </p:cNvPr>
          <p:cNvSpPr txBox="1"/>
          <p:nvPr/>
        </p:nvSpPr>
        <p:spPr>
          <a:xfrm>
            <a:off x="2009191" y="419878"/>
            <a:ext cx="8173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Step 1: Calculate the support reactions</a:t>
            </a:r>
            <a:endParaRPr lang="en-GB" b="1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BAF102B-6D6B-F841-2E5F-45CD24873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82815" y="1065722"/>
            <a:ext cx="3673928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342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FB8A692-1141-DB86-D869-277A766CE606}"/>
              </a:ext>
            </a:extLst>
          </p:cNvPr>
          <p:cNvSpPr txBox="1"/>
          <p:nvPr/>
        </p:nvSpPr>
        <p:spPr>
          <a:xfrm>
            <a:off x="2009191" y="419878"/>
            <a:ext cx="8173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Step 1: Calculate the support reactions</a:t>
            </a:r>
            <a:endParaRPr lang="en-GB" b="1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BAF102B-6D6B-F841-2E5F-45CD24873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82815" y="1065722"/>
            <a:ext cx="3673928" cy="3657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5DBF0ABC-8C39-8B35-3360-F3FB71D1A830}"/>
                  </a:ext>
                </a:extLst>
              </p:cNvPr>
              <p:cNvSpPr txBox="1"/>
              <p:nvPr/>
            </p:nvSpPr>
            <p:spPr>
              <a:xfrm>
                <a:off x="6233650" y="1031990"/>
                <a:ext cx="5112774" cy="763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5DBF0ABC-8C39-8B35-3360-F3FB71D1A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650" y="1031990"/>
                <a:ext cx="5112774" cy="7630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323325AF-F93C-90BC-8086-DFA1CED6F6AB}"/>
                  </a:ext>
                </a:extLst>
              </p:cNvPr>
              <p:cNvSpPr txBox="1"/>
              <p:nvPr/>
            </p:nvSpPr>
            <p:spPr>
              <a:xfrm>
                <a:off x="6095999" y="1825346"/>
                <a:ext cx="5319305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kN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num>
                            <m:den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323325AF-F93C-90BC-8086-DFA1CED6F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1825346"/>
                <a:ext cx="5319305" cy="7146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0D3B6D35-028A-4459-1F9D-3569DB930A91}"/>
                  </a:ext>
                </a:extLst>
              </p:cNvPr>
              <p:cNvSpPr txBox="1"/>
              <p:nvPr/>
            </p:nvSpPr>
            <p:spPr>
              <a:xfrm>
                <a:off x="6095998" y="2679910"/>
                <a:ext cx="53193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kN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0D3B6D35-028A-4459-1F9D-3569DB930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8" y="2679910"/>
                <a:ext cx="53193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773472E-7806-8DCC-E9D7-346593D6A3F0}"/>
                  </a:ext>
                </a:extLst>
              </p:cNvPr>
              <p:cNvSpPr txBox="1"/>
              <p:nvPr/>
            </p:nvSpPr>
            <p:spPr>
              <a:xfrm>
                <a:off x="6233650" y="3194618"/>
                <a:ext cx="5112774" cy="763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773472E-7806-8DCC-E9D7-346593D6A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650" y="3194618"/>
                <a:ext cx="5112774" cy="7630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48A96074-1F3C-C90B-B22C-2F330B290E78}"/>
                  </a:ext>
                </a:extLst>
              </p:cNvPr>
              <p:cNvSpPr txBox="1"/>
              <p:nvPr/>
            </p:nvSpPr>
            <p:spPr>
              <a:xfrm>
                <a:off x="6095997" y="3960630"/>
                <a:ext cx="5319305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kN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num>
                            <m:den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−3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48A96074-1F3C-C90B-B22C-2F330B290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7" y="3960630"/>
                <a:ext cx="5319305" cy="7146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4483CECA-5353-22D7-E74E-1BA1A7E90B8C}"/>
                  </a:ext>
                </a:extLst>
              </p:cNvPr>
              <p:cNvSpPr txBox="1"/>
              <p:nvPr/>
            </p:nvSpPr>
            <p:spPr>
              <a:xfrm>
                <a:off x="6130384" y="4781838"/>
                <a:ext cx="53193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=6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kN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4483CECA-5353-22D7-E74E-1BA1A7E90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384" y="4781838"/>
                <a:ext cx="531930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0B665A7D-7826-9614-A9AC-DE6DBF882CBD}"/>
                  </a:ext>
                </a:extLst>
              </p:cNvPr>
              <p:cNvSpPr txBox="1"/>
              <p:nvPr/>
            </p:nvSpPr>
            <p:spPr>
              <a:xfrm>
                <a:off x="6199262" y="5291051"/>
                <a:ext cx="5112774" cy="763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=0⇒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sSub>
                            <m:sSubPr>
                              <m:ctrlPr>
                                <a:rPr lang="en-US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=−6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kN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0B665A7D-7826-9614-A9AC-DE6DBF882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9262" y="5291051"/>
                <a:ext cx="5112774" cy="7630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2644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FB8A692-1141-DB86-D869-277A766CE606}"/>
              </a:ext>
            </a:extLst>
          </p:cNvPr>
          <p:cNvSpPr txBox="1"/>
          <p:nvPr/>
        </p:nvSpPr>
        <p:spPr>
          <a:xfrm>
            <a:off x="1732183" y="211845"/>
            <a:ext cx="8727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Step 2: Decompose the distributed load</a:t>
            </a:r>
          </a:p>
          <a:p>
            <a:pPr algn="ctr"/>
            <a:r>
              <a:rPr lang="en-US" dirty="0"/>
              <a:t>We need to find the magnitudes of the distributed loads acting in direction along the member length and perpendicular to the direction of member length for the member BC</a:t>
            </a:r>
            <a:endParaRPr lang="en-GB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CF29D17-F70F-F8AF-A943-B8A9B4D6E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032166" y="1380931"/>
            <a:ext cx="6127668" cy="480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32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FB8A692-1141-DB86-D869-277A766CE606}"/>
              </a:ext>
            </a:extLst>
          </p:cNvPr>
          <p:cNvSpPr txBox="1"/>
          <p:nvPr/>
        </p:nvSpPr>
        <p:spPr>
          <a:xfrm>
            <a:off x="2009192" y="269522"/>
            <a:ext cx="726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Step 3: N, V, M diagrams</a:t>
            </a:r>
            <a:endParaRPr lang="en-GB" b="1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A451CCC-5467-6700-331D-53BD225A17AA}"/>
              </a:ext>
            </a:extLst>
          </p:cNvPr>
          <p:cNvSpPr txBox="1"/>
          <p:nvPr/>
        </p:nvSpPr>
        <p:spPr>
          <a:xfrm>
            <a:off x="1156996" y="685289"/>
            <a:ext cx="238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Member AB:</a:t>
            </a:r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0F6FD1B-594C-7EC1-0288-73226C0FCC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95592" y="1226266"/>
            <a:ext cx="3256407" cy="31718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F6373887-EC9B-4338-49E8-4CB190FA8E07}"/>
                  </a:ext>
                </a:extLst>
              </p:cNvPr>
              <p:cNvSpPr txBox="1"/>
              <p:nvPr/>
            </p:nvSpPr>
            <p:spPr>
              <a:xfrm>
                <a:off x="345234" y="4659820"/>
                <a:ext cx="3834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=−6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kN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dirty="0"/>
                        <m:t>(</m:t>
                      </m:r>
                      <m:r>
                        <m:rPr>
                          <m:nor/>
                        </m:rPr>
                        <a:rPr lang="en-GB" dirty="0"/>
                        <m:t>compression</m:t>
                      </m:r>
                      <m:r>
                        <m:rPr>
                          <m:nor/>
                        </m:rPr>
                        <a:rPr lang="en-GB" dirty="0"/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F6373887-EC9B-4338-49E8-4CB190FA8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34" y="4659820"/>
                <a:ext cx="3834880" cy="369332"/>
              </a:xfrm>
              <a:prstGeom prst="rect">
                <a:avLst/>
              </a:prstGeom>
              <a:blipFill>
                <a:blip r:embed="rId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9666CB99-852E-2AEC-19B3-C31E4F6A2118}"/>
                  </a:ext>
                </a:extLst>
              </p:cNvPr>
              <p:cNvSpPr txBox="1"/>
              <p:nvPr/>
            </p:nvSpPr>
            <p:spPr>
              <a:xfrm>
                <a:off x="671805" y="5087102"/>
                <a:ext cx="2873828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=6−</m:t>
                      </m:r>
                      <m:d>
                        <m:d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num>
                            <m:den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9666CB99-852E-2AEC-19B3-C31E4F6A2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05" y="5087102"/>
                <a:ext cx="2873828" cy="7146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239DAFE2-F424-D367-5430-EE1BE8A27CB7}"/>
                  </a:ext>
                </a:extLst>
              </p:cNvPr>
              <p:cNvSpPr txBox="1"/>
              <p:nvPr/>
            </p:nvSpPr>
            <p:spPr>
              <a:xfrm>
                <a:off x="242596" y="5858197"/>
                <a:ext cx="3937517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=6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num>
                            <m:den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num>
                            <m:den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num>
                            <m:den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=6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p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239DAFE2-F424-D367-5430-EE1BE8A27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96" y="5858197"/>
                <a:ext cx="3937517" cy="7146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feld 16">
            <a:extLst>
              <a:ext uri="{FF2B5EF4-FFF2-40B4-BE49-F238E27FC236}">
                <a16:creationId xmlns:a16="http://schemas.microsoft.com/office/drawing/2014/main" id="{C1342BFB-9471-481A-8A70-106795ED5B4A}"/>
              </a:ext>
            </a:extLst>
          </p:cNvPr>
          <p:cNvSpPr txBox="1"/>
          <p:nvPr/>
        </p:nvSpPr>
        <p:spPr>
          <a:xfrm>
            <a:off x="6817568" y="685289"/>
            <a:ext cx="238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Member BC:</a:t>
            </a:r>
            <a:endParaRPr lang="en-GB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CA80C4E-45CE-99C1-35B4-0B678084CE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4319768" y="1295922"/>
            <a:ext cx="7384239" cy="341635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466D095A-A286-88EA-ED62-2EF0577D9742}"/>
                  </a:ext>
                </a:extLst>
              </p:cNvPr>
              <p:cNvSpPr txBox="1"/>
              <p:nvPr/>
            </p:nvSpPr>
            <p:spPr>
              <a:xfrm>
                <a:off x="5346438" y="4768693"/>
                <a:ext cx="4841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−</m:t>
                      </m:r>
                      <m:d>
                        <m:d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0.569</m:t>
                          </m:r>
                        </m:e>
                      </m:d>
                      <m:sSup>
                        <m:sSup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=2.98−0.569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466D095A-A286-88EA-ED62-2EF0577D9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438" y="4768693"/>
                <a:ext cx="484103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B5E2F651-4843-5E11-D74E-794D667A4149}"/>
                  </a:ext>
                </a:extLst>
              </p:cNvPr>
              <p:cNvSpPr txBox="1"/>
              <p:nvPr/>
            </p:nvSpPr>
            <p:spPr>
              <a:xfrm>
                <a:off x="5346438" y="5194437"/>
                <a:ext cx="4841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=−10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.822</m:t>
                          </m:r>
                        </m:e>
                      </m:d>
                      <m:sSup>
                        <m:sSup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=−9.55+1.822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B5E2F651-4843-5E11-D74E-794D667A4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438" y="5194437"/>
                <a:ext cx="484103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BA04D30C-5FE5-85F6-3929-E1569511DC49}"/>
                  </a:ext>
                </a:extLst>
              </p:cNvPr>
              <p:cNvSpPr txBox="1"/>
              <p:nvPr/>
            </p:nvSpPr>
            <p:spPr>
              <a:xfrm>
                <a:off x="5346438" y="5674309"/>
                <a:ext cx="4841031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kN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x</m:t>
                      </m:r>
                      <m:d>
                        <m:dPr>
                          <m:ctrlPr>
                            <a:rPr lang="en-US" b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num>
                            <m:den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BA04D30C-5FE5-85F6-3929-E1569511D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438" y="5674309"/>
                <a:ext cx="4841031" cy="71468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9798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FB8A692-1141-DB86-D869-277A766CE606}"/>
              </a:ext>
            </a:extLst>
          </p:cNvPr>
          <p:cNvSpPr txBox="1"/>
          <p:nvPr/>
        </p:nvSpPr>
        <p:spPr>
          <a:xfrm>
            <a:off x="2009192" y="269522"/>
            <a:ext cx="726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Step 3: N, V, M diagrams</a:t>
            </a:r>
            <a:endParaRPr lang="en-GB" b="1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A451CCC-5467-6700-331D-53BD225A17AA}"/>
              </a:ext>
            </a:extLst>
          </p:cNvPr>
          <p:cNvSpPr txBox="1"/>
          <p:nvPr/>
        </p:nvSpPr>
        <p:spPr>
          <a:xfrm>
            <a:off x="1492898" y="561381"/>
            <a:ext cx="238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Member CD:</a:t>
            </a:r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CCECBFD-7C0D-2F55-1AC4-8CD9FE368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009192" y="930713"/>
            <a:ext cx="7724580" cy="353123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28A130D4-3A73-B723-2C1E-1AD10B0A4644}"/>
                  </a:ext>
                </a:extLst>
              </p:cNvPr>
              <p:cNvSpPr txBox="1"/>
              <p:nvPr/>
            </p:nvSpPr>
            <p:spPr>
              <a:xfrm>
                <a:off x="3377679" y="4753809"/>
                <a:ext cx="4841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=−10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kN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28A130D4-3A73-B723-2C1E-1AD10B0A4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679" y="4753809"/>
                <a:ext cx="484103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D1F0B2E8-5BDC-54A8-8260-AD13365785B1}"/>
                  </a:ext>
                </a:extLst>
              </p:cNvPr>
              <p:cNvSpPr txBox="1"/>
              <p:nvPr/>
            </p:nvSpPr>
            <p:spPr>
              <a:xfrm>
                <a:off x="3377679" y="5179553"/>
                <a:ext cx="4841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D1F0B2E8-5BDC-54A8-8260-AD1336578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679" y="5179553"/>
                <a:ext cx="484103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9094010E-3FF6-8016-C1C2-A0D9558230CD}"/>
                  </a:ext>
                </a:extLst>
              </p:cNvPr>
              <p:cNvSpPr txBox="1"/>
              <p:nvPr/>
            </p:nvSpPr>
            <p:spPr>
              <a:xfrm>
                <a:off x="3377679" y="5659425"/>
                <a:ext cx="4841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9094010E-3FF6-8016-C1C2-A0D955823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679" y="5659425"/>
                <a:ext cx="484103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5302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FB8A692-1141-DB86-D869-277A766CE606}"/>
              </a:ext>
            </a:extLst>
          </p:cNvPr>
          <p:cNvSpPr txBox="1"/>
          <p:nvPr/>
        </p:nvSpPr>
        <p:spPr>
          <a:xfrm>
            <a:off x="2009192" y="269522"/>
            <a:ext cx="726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Step 3: N, V, M diagrams</a:t>
            </a:r>
            <a:endParaRPr lang="en-GB" b="1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890C639D-F4F9-D8C2-20E4-483930E5C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08961" y="1316500"/>
            <a:ext cx="3088596" cy="3409734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51438FCA-726E-0DB0-0E61-DBD7D00764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8515127" y="1742589"/>
            <a:ext cx="3475954" cy="3053346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67216E2D-CBDD-C25E-083D-B222D1FEC8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355016" y="1807058"/>
            <a:ext cx="3862140" cy="291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23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224</Words>
  <Application>Microsoft Office PowerPoint</Application>
  <PresentationFormat>Breitbild</PresentationFormat>
  <Paragraphs>28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Celal Cakiroglu</dc:creator>
  <cp:lastModifiedBy>Celal Cakiroglu</cp:lastModifiedBy>
  <cp:revision>32</cp:revision>
  <dcterms:created xsi:type="dcterms:W3CDTF">2022-10-09T06:58:25Z</dcterms:created>
  <dcterms:modified xsi:type="dcterms:W3CDTF">2022-10-13T23:09:43Z</dcterms:modified>
</cp:coreProperties>
</file>