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76" r:id="rId6"/>
    <p:sldId id="277" r:id="rId7"/>
    <p:sldId id="279" r:id="rId8"/>
    <p:sldId id="280" r:id="rId9"/>
    <p:sldId id="281" r:id="rId10"/>
    <p:sldId id="282"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96A80-0B64-E9E1-68A1-06CFB1EE767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E3D300DA-76DD-6A82-9257-CF4C03102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917CBB01-4463-869B-7F37-FC34767EE368}"/>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E25FD4CC-B804-E94B-5C98-5264972F99A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190846E-6F36-3CFC-8D03-6815F2900B9E}"/>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7793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6C660-A75E-9F8E-078A-624EC2D6D7A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9EB18CBC-FBED-7C33-93D2-0CC3C8BDD4B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EA733AB-F317-E0E3-07C9-CCFF6AFE7CB7}"/>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BDAA5862-921D-1BBB-6EC3-8758922D65C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09C720B-B73A-9BBC-6A0F-4A88F8A7A22B}"/>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38016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4790FF9-FDBF-2557-0057-C04EEBDF7C1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16C86FB-5BF6-7492-085F-6EE55D817E4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B284B34-9C09-7BD9-8D0B-2F3799B61422}"/>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CF1C91AF-D8FD-6E89-27BE-0D621AF5E56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10CE31DB-EFFF-7D58-4BBD-63B3020A3756}"/>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346524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C5935-8D64-5404-0245-2914300BD92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E210CE5-D340-DE18-874D-A905F5F3646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F459149-93F5-F0B4-5A19-EFEF7125E6E0}"/>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8A60C344-81D9-52A6-9B12-C2E092671C8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7A897C6-FEFB-4A65-5D66-2AE10C970BE0}"/>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43109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AD62D-1642-8F85-728F-009DAB0472E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88514DA4-2F2D-B792-899E-1DA8CAD4F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C69CCDB-A9A0-ACED-C24E-34B8FA11CF53}"/>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B6BAFF41-15F3-4620-ACAF-C1A104B9D93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20F1647-7AC6-58AC-77FA-9732D457CAE1}"/>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210802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EC51DF-4655-A0DB-A1E9-7398C4134C5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1DB10E04-4C8D-828C-7DCF-56D2703300F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B01306B-DFFA-68B7-2F89-2E1CA8E046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9C8C5BA6-81B9-48B5-A64F-42EA02E0E828}"/>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6" name="Fußzeilenplatzhalter 5">
            <a:extLst>
              <a:ext uri="{FF2B5EF4-FFF2-40B4-BE49-F238E27FC236}">
                <a16:creationId xmlns:a16="http://schemas.microsoft.com/office/drawing/2014/main" id="{BD48DD9F-F1FD-F95A-C17B-EE34A30F2AC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EA2C99B1-F226-ABEF-F375-DFDD4D032D33}"/>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237284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2C78C-3802-B720-A80F-2DC4231620CF}"/>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7C586F5C-94C6-D8B8-378B-A3CB81983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08E473C-9AD8-F990-60DE-DCCA2B0D183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A5E6891D-0477-5216-D202-967E9B5D5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C60619-B51C-E3D1-F0D1-1C7F548B82B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2D76500-A375-D084-1CE6-37714A804189}"/>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8" name="Fußzeilenplatzhalter 7">
            <a:extLst>
              <a:ext uri="{FF2B5EF4-FFF2-40B4-BE49-F238E27FC236}">
                <a16:creationId xmlns:a16="http://schemas.microsoft.com/office/drawing/2014/main" id="{80E99674-2A46-2D41-7569-283D253BD12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E804D998-15A2-BCFE-9B64-36CA93B7DB9A}"/>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377958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8A8C-BA04-3064-3D19-DEFD9373A1E4}"/>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7DFE6F41-AE05-B082-4DDB-165C7C8BF14F}"/>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4" name="Fußzeilenplatzhalter 3">
            <a:extLst>
              <a:ext uri="{FF2B5EF4-FFF2-40B4-BE49-F238E27FC236}">
                <a16:creationId xmlns:a16="http://schemas.microsoft.com/office/drawing/2014/main" id="{C5EA0440-FC85-47D9-34BF-34EC5FD2A3D9}"/>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359AC4C-0FD4-3367-2CD8-EB4AEA05992A}"/>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348035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9FAE13E-CED5-32EE-F088-316C2311EB45}"/>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3" name="Fußzeilenplatzhalter 2">
            <a:extLst>
              <a:ext uri="{FF2B5EF4-FFF2-40B4-BE49-F238E27FC236}">
                <a16:creationId xmlns:a16="http://schemas.microsoft.com/office/drawing/2014/main" id="{590DEF38-F184-A61A-C350-1E760481C9D1}"/>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83479034-81CE-5B2D-1CE6-0644BD1390DD}"/>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150740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F74EB-FEDD-7F1F-3FA0-AF8E7409EDA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016A7563-C36D-68E6-5D84-845701832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FD0EC91D-BAB6-2D62-5072-69C16405A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5D6089C-ADA4-7B7C-0B3F-8C5C51D5BF62}"/>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6" name="Fußzeilenplatzhalter 5">
            <a:extLst>
              <a:ext uri="{FF2B5EF4-FFF2-40B4-BE49-F238E27FC236}">
                <a16:creationId xmlns:a16="http://schemas.microsoft.com/office/drawing/2014/main" id="{D8045DF0-E941-AB0D-AE0C-45D0EAED58B5}"/>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699A40E5-D68E-7739-DE82-2039872A9583}"/>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134926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74550-F442-4355-8DD2-9E0A98DC62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0A9897D8-50BF-68A5-32E9-E2667F0519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32766573-5AB7-5395-43F8-7737AC0E7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345EAA5-3D06-96AE-BA85-CC12AA014C65}"/>
              </a:ext>
            </a:extLst>
          </p:cNvPr>
          <p:cNvSpPr>
            <a:spLocks noGrp="1"/>
          </p:cNvSpPr>
          <p:nvPr>
            <p:ph type="dt" sz="half" idx="10"/>
          </p:nvPr>
        </p:nvSpPr>
        <p:spPr/>
        <p:txBody>
          <a:bodyPr/>
          <a:lstStyle/>
          <a:p>
            <a:fld id="{9284CAEC-7515-4C63-93D4-E67EC0FE617F}" type="datetimeFigureOut">
              <a:rPr lang="en-GB" smtClean="0"/>
              <a:t>21/10/2022</a:t>
            </a:fld>
            <a:endParaRPr lang="en-GB"/>
          </a:p>
        </p:txBody>
      </p:sp>
      <p:sp>
        <p:nvSpPr>
          <p:cNvPr id="6" name="Fußzeilenplatzhalter 5">
            <a:extLst>
              <a:ext uri="{FF2B5EF4-FFF2-40B4-BE49-F238E27FC236}">
                <a16:creationId xmlns:a16="http://schemas.microsoft.com/office/drawing/2014/main" id="{7C06B168-6014-E122-FB26-3FEF7BA0CA97}"/>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EFC6D90F-1E18-59B8-99A3-CE1F4B28175E}"/>
              </a:ext>
            </a:extLst>
          </p:cNvPr>
          <p:cNvSpPr>
            <a:spLocks noGrp="1"/>
          </p:cNvSpPr>
          <p:nvPr>
            <p:ph type="sldNum" sz="quarter" idx="12"/>
          </p:nvPr>
        </p:nvSpPr>
        <p:spPr/>
        <p:txBody>
          <a:bodyPr/>
          <a:lstStyle/>
          <a:p>
            <a:fld id="{B743A98E-1A40-455C-A6CA-1909C72B4C40}" type="slidenum">
              <a:rPr lang="en-GB" smtClean="0"/>
              <a:t>‹Nr.›</a:t>
            </a:fld>
            <a:endParaRPr lang="en-GB"/>
          </a:p>
        </p:txBody>
      </p:sp>
    </p:spTree>
    <p:extLst>
      <p:ext uri="{BB962C8B-B14F-4D97-AF65-F5344CB8AC3E}">
        <p14:creationId xmlns:p14="http://schemas.microsoft.com/office/powerpoint/2010/main" val="417927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2343C28-0B51-32B4-B6AD-683E3F167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EA0D4A5D-0886-A5E9-EFD1-43A5A2CE7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084789-34B7-E890-489B-9BA033B68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4CAEC-7515-4C63-93D4-E67EC0FE617F}" type="datetimeFigureOut">
              <a:rPr lang="en-GB" smtClean="0"/>
              <a:t>21/10/2022</a:t>
            </a:fld>
            <a:endParaRPr lang="en-GB"/>
          </a:p>
        </p:txBody>
      </p:sp>
      <p:sp>
        <p:nvSpPr>
          <p:cNvPr id="5" name="Fußzeilenplatzhalter 4">
            <a:extLst>
              <a:ext uri="{FF2B5EF4-FFF2-40B4-BE49-F238E27FC236}">
                <a16:creationId xmlns:a16="http://schemas.microsoft.com/office/drawing/2014/main" id="{5E51C0FE-C97B-38C2-B115-94AD6130D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5EA16CC5-EE08-440A-65C4-80328F1A6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3A98E-1A40-455C-A6CA-1909C72B4C40}" type="slidenum">
              <a:rPr lang="en-GB" smtClean="0"/>
              <a:t>‹Nr.›</a:t>
            </a:fld>
            <a:endParaRPr lang="en-GB"/>
          </a:p>
        </p:txBody>
      </p:sp>
    </p:spTree>
    <p:extLst>
      <p:ext uri="{BB962C8B-B14F-4D97-AF65-F5344CB8AC3E}">
        <p14:creationId xmlns:p14="http://schemas.microsoft.com/office/powerpoint/2010/main" val="244980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877078"/>
            <a:ext cx="8173617" cy="369332"/>
          </a:xfrm>
          <a:prstGeom prst="rect">
            <a:avLst/>
          </a:prstGeom>
          <a:noFill/>
        </p:spPr>
        <p:txBody>
          <a:bodyPr wrap="square" rtlCol="0">
            <a:spAutoFit/>
          </a:bodyPr>
          <a:lstStyle/>
          <a:p>
            <a:pPr algn="ctr"/>
            <a:r>
              <a:rPr lang="en-US" b="1" dirty="0"/>
              <a:t>Displacement of a point in a </a:t>
            </a:r>
            <a:r>
              <a:rPr lang="en-US" b="1"/>
              <a:t>five-bar planar truss </a:t>
            </a:r>
            <a:r>
              <a:rPr lang="en-US" b="1" dirty="0"/>
              <a:t>with the virtual work method</a:t>
            </a:r>
            <a:endParaRPr lang="en-GB" b="1" dirty="0"/>
          </a:p>
        </p:txBody>
      </p:sp>
      <p:sp>
        <p:nvSpPr>
          <p:cNvPr id="7" name="Textfeld 6">
            <a:extLst>
              <a:ext uri="{FF2B5EF4-FFF2-40B4-BE49-F238E27FC236}">
                <a16:creationId xmlns:a16="http://schemas.microsoft.com/office/drawing/2014/main" id="{5FC9F397-DDEC-FF4F-2ED0-CC3ED29D9076}"/>
              </a:ext>
            </a:extLst>
          </p:cNvPr>
          <p:cNvSpPr txBox="1"/>
          <p:nvPr/>
        </p:nvSpPr>
        <p:spPr>
          <a:xfrm>
            <a:off x="1850570" y="5318449"/>
            <a:ext cx="8490857" cy="369332"/>
          </a:xfrm>
          <a:prstGeom prst="rect">
            <a:avLst/>
          </a:prstGeom>
          <a:noFill/>
        </p:spPr>
        <p:txBody>
          <a:bodyPr wrap="square" rtlCol="0">
            <a:spAutoFit/>
          </a:bodyPr>
          <a:lstStyle/>
          <a:p>
            <a:pPr algn="ctr"/>
            <a:r>
              <a:rPr lang="en-US" dirty="0"/>
              <a:t>We are looking for the vertical displacement of the node D</a:t>
            </a:r>
            <a:endParaRPr lang="en-GB" dirty="0"/>
          </a:p>
        </p:txBody>
      </p:sp>
      <p:pic>
        <p:nvPicPr>
          <p:cNvPr id="3" name="Grafik 2">
            <a:extLst>
              <a:ext uri="{FF2B5EF4-FFF2-40B4-BE49-F238E27FC236}">
                <a16:creationId xmlns:a16="http://schemas.microsoft.com/office/drawing/2014/main" id="{C7588D52-9DBB-8CF1-1467-BDA56BE2C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533775" y="1743075"/>
            <a:ext cx="5124450" cy="3371850"/>
          </a:xfrm>
          <a:prstGeom prst="rect">
            <a:avLst/>
          </a:prstGeom>
        </p:spPr>
      </p:pic>
      <p:sp>
        <p:nvSpPr>
          <p:cNvPr id="2" name="Textfeld 1">
            <a:extLst>
              <a:ext uri="{FF2B5EF4-FFF2-40B4-BE49-F238E27FC236}">
                <a16:creationId xmlns:a16="http://schemas.microsoft.com/office/drawing/2014/main" id="{6FC763A6-3F29-96EF-92E8-789664CF1598}"/>
              </a:ext>
            </a:extLst>
          </p:cNvPr>
          <p:cNvSpPr txBox="1"/>
          <p:nvPr/>
        </p:nvSpPr>
        <p:spPr>
          <a:xfrm>
            <a:off x="7200900" y="2247900"/>
            <a:ext cx="1877786" cy="861774"/>
          </a:xfrm>
          <a:prstGeom prst="rect">
            <a:avLst/>
          </a:prstGeom>
          <a:noFill/>
        </p:spPr>
        <p:txBody>
          <a:bodyPr wrap="square" rtlCol="0">
            <a:spAutoFit/>
          </a:bodyPr>
          <a:lstStyle/>
          <a:p>
            <a:r>
              <a:rPr lang="tr-TR" sz="1600" dirty="0"/>
              <a:t>F</a:t>
            </a:r>
            <a:r>
              <a:rPr lang="en-US" sz="1600" dirty="0"/>
              <a:t>o</a:t>
            </a:r>
            <a:r>
              <a:rPr lang="tr-TR" sz="1600" dirty="0"/>
              <a:t>r </a:t>
            </a:r>
            <a:r>
              <a:rPr lang="tr-TR" sz="1600" dirty="0" err="1"/>
              <a:t>all</a:t>
            </a:r>
            <a:r>
              <a:rPr lang="tr-TR" sz="1600" dirty="0"/>
              <a:t> </a:t>
            </a:r>
            <a:r>
              <a:rPr lang="en-US" sz="1600" dirty="0"/>
              <a:t>members</a:t>
            </a:r>
            <a:r>
              <a:rPr lang="tr-TR" sz="1600" dirty="0"/>
              <a:t>: </a:t>
            </a:r>
          </a:p>
          <a:p>
            <a:r>
              <a:rPr lang="tr-TR" sz="1600" dirty="0"/>
              <a:t>A=4500</a:t>
            </a:r>
            <a:r>
              <a:rPr lang="en-US" sz="1600" dirty="0"/>
              <a:t> </a:t>
            </a:r>
            <a:r>
              <a:rPr lang="tr-TR" sz="1600" dirty="0"/>
              <a:t>mm</a:t>
            </a:r>
            <a:r>
              <a:rPr lang="tr-TR" sz="1600" baseline="30000" dirty="0"/>
              <a:t>2</a:t>
            </a:r>
          </a:p>
          <a:p>
            <a:r>
              <a:rPr lang="tr-TR" sz="1600" dirty="0"/>
              <a:t>E=200000 N/mm</a:t>
            </a:r>
            <a:r>
              <a:rPr lang="tr-TR" sz="1600" baseline="30000" dirty="0"/>
              <a:t>2</a:t>
            </a:r>
            <a:endParaRPr lang="en-GB" sz="1600" baseline="30000" dirty="0"/>
          </a:p>
        </p:txBody>
      </p:sp>
    </p:spTree>
    <p:extLst>
      <p:ext uri="{BB962C8B-B14F-4D97-AF65-F5344CB8AC3E}">
        <p14:creationId xmlns:p14="http://schemas.microsoft.com/office/powerpoint/2010/main" val="355263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virtual work done by the external virtual unit force is equal to the sum of the virtual work done by all the virtual element forces.  </a:t>
            </a:r>
            <a:endParaRPr lang="en-GB" b="1" dirty="0"/>
          </a:p>
        </p:txBody>
      </p:sp>
      <p:sp>
        <p:nvSpPr>
          <p:cNvPr id="5" name="Textfeld 4">
            <a:extLst>
              <a:ext uri="{FF2B5EF4-FFF2-40B4-BE49-F238E27FC236}">
                <a16:creationId xmlns:a16="http://schemas.microsoft.com/office/drawing/2014/main" id="{7111732B-3AFA-7A60-26EB-5EAC214E737F}"/>
              </a:ext>
            </a:extLst>
          </p:cNvPr>
          <p:cNvSpPr txBox="1"/>
          <p:nvPr/>
        </p:nvSpPr>
        <p:spPr>
          <a:xfrm>
            <a:off x="2261116" y="1621393"/>
            <a:ext cx="3834882" cy="369332"/>
          </a:xfrm>
          <a:prstGeom prst="rect">
            <a:avLst/>
          </a:prstGeom>
          <a:noFill/>
        </p:spPr>
        <p:txBody>
          <a:bodyPr wrap="square" rtlCol="0">
            <a:spAutoFit/>
          </a:bodyPr>
          <a:lstStyle/>
          <a:p>
            <a:pPr algn="just"/>
            <a:r>
              <a:rPr lang="en-US" b="1" dirty="0">
                <a:solidFill>
                  <a:srgbClr val="CE9178"/>
                </a:solidFill>
                <a:effectLst/>
                <a:latin typeface="Consolas" panose="020B0609020204030204" pitchFamily="49" charset="0"/>
              </a:rPr>
              <a:t>Virtual work in e</a:t>
            </a:r>
            <a:r>
              <a:rPr lang="en-US" b="1" dirty="0">
                <a:solidFill>
                  <a:srgbClr val="CE9178"/>
                </a:solidFill>
                <a:latin typeface="Consolas" panose="020B0609020204030204" pitchFamily="49" charset="0"/>
              </a:rPr>
              <a:t>lement BC:</a:t>
            </a:r>
            <a:endParaRPr lang="en-US" b="1" dirty="0">
              <a:solidFill>
                <a:srgbClr val="D4D4D4"/>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62A57C2-57E0-5EAA-EA9E-A6BAB83CC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4936" y="2475917"/>
            <a:ext cx="9382125" cy="2876550"/>
          </a:xfrm>
          <a:prstGeom prst="rect">
            <a:avLst/>
          </a:prstGeom>
        </p:spPr>
      </p:pic>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6405" y="886605"/>
            <a:ext cx="2109355" cy="2525486"/>
          </a:xfrm>
          <a:prstGeom prst="rect">
            <a:avLst/>
          </a:prstGeom>
        </p:spPr>
      </p:pic>
    </p:spTree>
    <p:extLst>
      <p:ext uri="{BB962C8B-B14F-4D97-AF65-F5344CB8AC3E}">
        <p14:creationId xmlns:p14="http://schemas.microsoft.com/office/powerpoint/2010/main" val="47236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virtual work done by the external virtual unit force is equal to the sum of the virtual work done by all the virtual element forces.  </a:t>
            </a:r>
            <a:endParaRPr lang="en-GB" b="1" dirty="0"/>
          </a:p>
        </p:txBody>
      </p:sp>
      <p:sp>
        <p:nvSpPr>
          <p:cNvPr id="5" name="Textfeld 4">
            <a:extLst>
              <a:ext uri="{FF2B5EF4-FFF2-40B4-BE49-F238E27FC236}">
                <a16:creationId xmlns:a16="http://schemas.microsoft.com/office/drawing/2014/main" id="{7111732B-3AFA-7A60-26EB-5EAC214E737F}"/>
              </a:ext>
            </a:extLst>
          </p:cNvPr>
          <p:cNvSpPr txBox="1"/>
          <p:nvPr/>
        </p:nvSpPr>
        <p:spPr>
          <a:xfrm>
            <a:off x="2261116" y="1621393"/>
            <a:ext cx="3834882" cy="369332"/>
          </a:xfrm>
          <a:prstGeom prst="rect">
            <a:avLst/>
          </a:prstGeom>
          <a:noFill/>
        </p:spPr>
        <p:txBody>
          <a:bodyPr wrap="square" rtlCol="0">
            <a:spAutoFit/>
          </a:bodyPr>
          <a:lstStyle/>
          <a:p>
            <a:pPr algn="just"/>
            <a:r>
              <a:rPr lang="en-US" b="1" dirty="0">
                <a:solidFill>
                  <a:srgbClr val="CE9178"/>
                </a:solidFill>
                <a:effectLst/>
                <a:latin typeface="Consolas" panose="020B0609020204030204" pitchFamily="49" charset="0"/>
              </a:rPr>
              <a:t>Virtual work in e</a:t>
            </a:r>
            <a:r>
              <a:rPr lang="en-US" b="1" dirty="0">
                <a:solidFill>
                  <a:srgbClr val="CE9178"/>
                </a:solidFill>
                <a:latin typeface="Consolas" panose="020B0609020204030204" pitchFamily="49" charset="0"/>
              </a:rPr>
              <a:t>lement DA:</a:t>
            </a:r>
            <a:endParaRPr lang="en-US" b="1" dirty="0">
              <a:solidFill>
                <a:srgbClr val="D4D4D4"/>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62A57C2-57E0-5EAA-EA9E-A6BAB83CC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4936" y="2475917"/>
            <a:ext cx="9382125" cy="2876550"/>
          </a:xfrm>
          <a:prstGeom prst="rect">
            <a:avLst/>
          </a:prstGeom>
        </p:spPr>
      </p:pic>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6405" y="886605"/>
            <a:ext cx="2109355" cy="2525486"/>
          </a:xfrm>
          <a:prstGeom prst="rect">
            <a:avLst/>
          </a:prstGeom>
        </p:spPr>
      </p:pic>
    </p:spTree>
    <p:extLst>
      <p:ext uri="{BB962C8B-B14F-4D97-AF65-F5344CB8AC3E}">
        <p14:creationId xmlns:p14="http://schemas.microsoft.com/office/powerpoint/2010/main" val="66401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total virtual work done by all the virtual element forces = virtual work done by the external virtual unit force  </a:t>
            </a:r>
            <a:endParaRPr lang="en-GB" b="1" dirty="0"/>
          </a:p>
        </p:txBody>
      </p:sp>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6405" y="886605"/>
            <a:ext cx="2109355" cy="2525486"/>
          </a:xfrm>
          <a:prstGeom prst="rect">
            <a:avLst/>
          </a:prstGeom>
        </p:spPr>
      </p:pic>
      <p:pic>
        <p:nvPicPr>
          <p:cNvPr id="9" name="Grafik 8">
            <a:extLst>
              <a:ext uri="{FF2B5EF4-FFF2-40B4-BE49-F238E27FC236}">
                <a16:creationId xmlns:a16="http://schemas.microsoft.com/office/drawing/2014/main" id="{9F05D96D-37D1-ECFF-AAFC-A09DA48061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7681" y="1669986"/>
            <a:ext cx="6562725" cy="1390650"/>
          </a:xfrm>
          <a:prstGeom prst="rect">
            <a:avLst/>
          </a:prstGeom>
        </p:spPr>
      </p:pic>
    </p:spTree>
    <p:extLst>
      <p:ext uri="{BB962C8B-B14F-4D97-AF65-F5344CB8AC3E}">
        <p14:creationId xmlns:p14="http://schemas.microsoft.com/office/powerpoint/2010/main" val="127153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877078"/>
            <a:ext cx="8173617" cy="369332"/>
          </a:xfrm>
          <a:prstGeom prst="rect">
            <a:avLst/>
          </a:prstGeom>
          <a:noFill/>
        </p:spPr>
        <p:txBody>
          <a:bodyPr wrap="square" rtlCol="0">
            <a:spAutoFit/>
          </a:bodyPr>
          <a:lstStyle/>
          <a:p>
            <a:pPr algn="ctr"/>
            <a:r>
              <a:rPr lang="en-US" b="1" dirty="0"/>
              <a:t>Element forces under external load</a:t>
            </a:r>
            <a:endParaRPr lang="en-GB" b="1" dirty="0"/>
          </a:p>
        </p:txBody>
      </p:sp>
      <p:sp>
        <p:nvSpPr>
          <p:cNvPr id="7" name="Textfeld 6">
            <a:extLst>
              <a:ext uri="{FF2B5EF4-FFF2-40B4-BE49-F238E27FC236}">
                <a16:creationId xmlns:a16="http://schemas.microsoft.com/office/drawing/2014/main" id="{5FC9F397-DDEC-FF4F-2ED0-CC3ED29D9076}"/>
              </a:ext>
            </a:extLst>
          </p:cNvPr>
          <p:cNvSpPr txBox="1"/>
          <p:nvPr/>
        </p:nvSpPr>
        <p:spPr>
          <a:xfrm>
            <a:off x="1850570" y="5318449"/>
            <a:ext cx="8490857" cy="646331"/>
          </a:xfrm>
          <a:prstGeom prst="rect">
            <a:avLst/>
          </a:prstGeom>
          <a:noFill/>
        </p:spPr>
        <p:txBody>
          <a:bodyPr wrap="square" rtlCol="0">
            <a:spAutoFit/>
          </a:bodyPr>
          <a:lstStyle/>
          <a:p>
            <a:pPr algn="ctr"/>
            <a:r>
              <a:rPr lang="en-US" dirty="0"/>
              <a:t>We are looking for the vertical displacement of the node D</a:t>
            </a:r>
          </a:p>
          <a:p>
            <a:pPr algn="ctr"/>
            <a:r>
              <a:rPr lang="en-US" dirty="0"/>
              <a:t>→ We apply unit force in the direction of the displacement</a:t>
            </a:r>
            <a:endParaRPr lang="en-GB" dirty="0"/>
          </a:p>
        </p:txBody>
      </p:sp>
      <p:pic>
        <p:nvPicPr>
          <p:cNvPr id="3" name="Grafik 2">
            <a:extLst>
              <a:ext uri="{FF2B5EF4-FFF2-40B4-BE49-F238E27FC236}">
                <a16:creationId xmlns:a16="http://schemas.microsoft.com/office/drawing/2014/main" id="{C7588D52-9DBB-8CF1-1467-BDA56BE2C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3775" y="1743075"/>
            <a:ext cx="5124450" cy="3371850"/>
          </a:xfrm>
          <a:prstGeom prst="rect">
            <a:avLst/>
          </a:prstGeom>
        </p:spPr>
      </p:pic>
    </p:spTree>
    <p:extLst>
      <p:ext uri="{BB962C8B-B14F-4D97-AF65-F5344CB8AC3E}">
        <p14:creationId xmlns:p14="http://schemas.microsoft.com/office/powerpoint/2010/main" val="16252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877078"/>
            <a:ext cx="8173617" cy="369332"/>
          </a:xfrm>
          <a:prstGeom prst="rect">
            <a:avLst/>
          </a:prstGeom>
          <a:noFill/>
        </p:spPr>
        <p:txBody>
          <a:bodyPr wrap="square" rtlCol="0">
            <a:spAutoFit/>
          </a:bodyPr>
          <a:lstStyle/>
          <a:p>
            <a:pPr algn="ctr"/>
            <a:r>
              <a:rPr lang="en-US" b="1" dirty="0"/>
              <a:t>Element Forces under unit virtual force</a:t>
            </a:r>
            <a:endParaRPr lang="en-GB" b="1" dirty="0"/>
          </a:p>
        </p:txBody>
      </p:sp>
      <p:sp>
        <p:nvSpPr>
          <p:cNvPr id="7" name="Textfeld 6">
            <a:extLst>
              <a:ext uri="{FF2B5EF4-FFF2-40B4-BE49-F238E27FC236}">
                <a16:creationId xmlns:a16="http://schemas.microsoft.com/office/drawing/2014/main" id="{5FC9F397-DDEC-FF4F-2ED0-CC3ED29D9076}"/>
              </a:ext>
            </a:extLst>
          </p:cNvPr>
          <p:cNvSpPr txBox="1"/>
          <p:nvPr/>
        </p:nvSpPr>
        <p:spPr>
          <a:xfrm>
            <a:off x="1850570" y="5318449"/>
            <a:ext cx="8490857" cy="646331"/>
          </a:xfrm>
          <a:prstGeom prst="rect">
            <a:avLst/>
          </a:prstGeom>
          <a:noFill/>
        </p:spPr>
        <p:txBody>
          <a:bodyPr wrap="square" rtlCol="0">
            <a:spAutoFit/>
          </a:bodyPr>
          <a:lstStyle/>
          <a:p>
            <a:pPr algn="ctr"/>
            <a:r>
              <a:rPr lang="en-US" dirty="0"/>
              <a:t>We are looking for the vertical displacement of the node D</a:t>
            </a:r>
          </a:p>
          <a:p>
            <a:pPr algn="ctr"/>
            <a:r>
              <a:rPr lang="en-US" dirty="0"/>
              <a:t>→ We apply unit force in the direction of the displacement</a:t>
            </a:r>
            <a:endParaRPr lang="en-GB" dirty="0"/>
          </a:p>
        </p:txBody>
      </p:sp>
      <p:pic>
        <p:nvPicPr>
          <p:cNvPr id="3" name="Grafik 2">
            <a:extLst>
              <a:ext uri="{FF2B5EF4-FFF2-40B4-BE49-F238E27FC236}">
                <a16:creationId xmlns:a16="http://schemas.microsoft.com/office/drawing/2014/main" id="{C7588D52-9DBB-8CF1-1467-BDA56BE2C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533775" y="1846861"/>
            <a:ext cx="5124450" cy="3164277"/>
          </a:xfrm>
          <a:prstGeom prst="rect">
            <a:avLst/>
          </a:prstGeom>
        </p:spPr>
      </p:pic>
    </p:spTree>
    <p:extLst>
      <p:ext uri="{BB962C8B-B14F-4D97-AF65-F5344CB8AC3E}">
        <p14:creationId xmlns:p14="http://schemas.microsoft.com/office/powerpoint/2010/main" val="168236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369332"/>
          </a:xfrm>
          <a:prstGeom prst="rect">
            <a:avLst/>
          </a:prstGeom>
          <a:noFill/>
        </p:spPr>
        <p:txBody>
          <a:bodyPr wrap="square" rtlCol="0">
            <a:spAutoFit/>
          </a:bodyPr>
          <a:lstStyle/>
          <a:p>
            <a:pPr algn="ctr"/>
            <a:r>
              <a:rPr lang="en-US" b="1" dirty="0"/>
              <a:t>Virtual work done by the unit external force</a:t>
            </a:r>
            <a:endParaRPr lang="en-GB" b="1" dirty="0"/>
          </a:p>
        </p:txBody>
      </p:sp>
      <p:pic>
        <p:nvPicPr>
          <p:cNvPr id="3" name="Grafik 2">
            <a:extLst>
              <a:ext uri="{FF2B5EF4-FFF2-40B4-BE49-F238E27FC236}">
                <a16:creationId xmlns:a16="http://schemas.microsoft.com/office/drawing/2014/main" id="{09C3B3EB-A270-CF58-3B61-C15E311B0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355" y="1832299"/>
            <a:ext cx="2847975" cy="2857500"/>
          </a:xfrm>
          <a:prstGeom prst="rect">
            <a:avLst/>
          </a:prstGeom>
        </p:spPr>
      </p:pic>
      <p:sp>
        <p:nvSpPr>
          <p:cNvPr id="5" name="Textfeld 4">
            <a:extLst>
              <a:ext uri="{FF2B5EF4-FFF2-40B4-BE49-F238E27FC236}">
                <a16:creationId xmlns:a16="http://schemas.microsoft.com/office/drawing/2014/main" id="{7111732B-3AFA-7A60-26EB-5EAC214E737F}"/>
              </a:ext>
            </a:extLst>
          </p:cNvPr>
          <p:cNvSpPr txBox="1"/>
          <p:nvPr/>
        </p:nvSpPr>
        <p:spPr>
          <a:xfrm>
            <a:off x="5150498" y="1371600"/>
            <a:ext cx="5868955" cy="923330"/>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a:t>
            </a:r>
            <a:r>
              <a:rPr lang="en-US" b="1" dirty="0">
                <a:solidFill>
                  <a:srgbClr val="CE9178"/>
                </a:solidFill>
                <a:effectLst/>
                <a:latin typeface="Consolas" panose="020B0609020204030204" pitchFamily="49" charset="0"/>
              </a:rPr>
              <a:t> </a:t>
            </a:r>
            <a:r>
              <a:rPr lang="en-US" b="1" dirty="0">
                <a:solidFill>
                  <a:srgbClr val="CE9178"/>
                </a:solidFill>
                <a:latin typeface="Consolas" panose="020B0609020204030204" pitchFamily="49" charset="0"/>
              </a:rPr>
              <a:t>T</a:t>
            </a:r>
            <a:r>
              <a:rPr lang="en-US" b="1" dirty="0">
                <a:solidFill>
                  <a:srgbClr val="CE9178"/>
                </a:solidFill>
                <a:effectLst/>
                <a:latin typeface="Consolas" panose="020B0609020204030204" pitchFamily="49" charset="0"/>
              </a:rPr>
              <a:t>he unit force is applied in the same direction as the displacement at the location of the displacement. </a:t>
            </a:r>
            <a:endParaRPr lang="en-US"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5334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369332"/>
          </a:xfrm>
          <a:prstGeom prst="rect">
            <a:avLst/>
          </a:prstGeom>
          <a:noFill/>
        </p:spPr>
        <p:txBody>
          <a:bodyPr wrap="square" rtlCol="0">
            <a:spAutoFit/>
          </a:bodyPr>
          <a:lstStyle/>
          <a:p>
            <a:pPr algn="ctr"/>
            <a:r>
              <a:rPr lang="en-US" b="1" dirty="0"/>
              <a:t>Virtual work done by the unit external force</a:t>
            </a:r>
            <a:endParaRPr lang="en-GB" b="1" dirty="0"/>
          </a:p>
        </p:txBody>
      </p:sp>
      <p:pic>
        <p:nvPicPr>
          <p:cNvPr id="3" name="Grafik 2">
            <a:extLst>
              <a:ext uri="{FF2B5EF4-FFF2-40B4-BE49-F238E27FC236}">
                <a16:creationId xmlns:a16="http://schemas.microsoft.com/office/drawing/2014/main" id="{09C3B3EB-A270-CF58-3B61-C15E311B0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10355" y="1832299"/>
            <a:ext cx="2847975" cy="2857500"/>
          </a:xfrm>
          <a:prstGeom prst="rect">
            <a:avLst/>
          </a:prstGeom>
        </p:spPr>
      </p:pic>
      <p:sp>
        <p:nvSpPr>
          <p:cNvPr id="5" name="Textfeld 4">
            <a:extLst>
              <a:ext uri="{FF2B5EF4-FFF2-40B4-BE49-F238E27FC236}">
                <a16:creationId xmlns:a16="http://schemas.microsoft.com/office/drawing/2014/main" id="{7111732B-3AFA-7A60-26EB-5EAC214E737F}"/>
              </a:ext>
            </a:extLst>
          </p:cNvPr>
          <p:cNvSpPr txBox="1"/>
          <p:nvPr/>
        </p:nvSpPr>
        <p:spPr>
          <a:xfrm>
            <a:off x="5150498" y="1371600"/>
            <a:ext cx="5868955" cy="923330"/>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a:t>
            </a:r>
            <a:r>
              <a:rPr lang="en-US" b="1" dirty="0">
                <a:solidFill>
                  <a:srgbClr val="CE9178"/>
                </a:solidFill>
                <a:effectLst/>
                <a:latin typeface="Consolas" panose="020B0609020204030204" pitchFamily="49" charset="0"/>
              </a:rPr>
              <a:t> </a:t>
            </a:r>
            <a:r>
              <a:rPr lang="en-US" b="1" dirty="0">
                <a:solidFill>
                  <a:srgbClr val="CE9178"/>
                </a:solidFill>
                <a:latin typeface="Consolas" panose="020B0609020204030204" pitchFamily="49" charset="0"/>
              </a:rPr>
              <a:t>T</a:t>
            </a:r>
            <a:r>
              <a:rPr lang="en-US" b="1" dirty="0">
                <a:solidFill>
                  <a:srgbClr val="CE9178"/>
                </a:solidFill>
                <a:effectLst/>
                <a:latin typeface="Consolas" panose="020B0609020204030204" pitchFamily="49" charset="0"/>
              </a:rPr>
              <a:t>he unit force is applied in the same direction as the displacement at the location of the displacement. </a:t>
            </a:r>
            <a:endParaRPr lang="en-US" b="1" dirty="0">
              <a:solidFill>
                <a:srgbClr val="D4D4D4"/>
              </a:solidFill>
              <a:effectLst/>
              <a:latin typeface="Consolas" panose="020B0609020204030204" pitchFamily="49" charset="0"/>
            </a:endParaRPr>
          </a:p>
        </p:txBody>
      </p:sp>
      <p:sp>
        <p:nvSpPr>
          <p:cNvPr id="2" name="Textfeld 1">
            <a:extLst>
              <a:ext uri="{FF2B5EF4-FFF2-40B4-BE49-F238E27FC236}">
                <a16:creationId xmlns:a16="http://schemas.microsoft.com/office/drawing/2014/main" id="{469AF5A9-33E3-F856-AB33-B253FE3E6BFA}"/>
              </a:ext>
            </a:extLst>
          </p:cNvPr>
          <p:cNvSpPr txBox="1"/>
          <p:nvPr/>
        </p:nvSpPr>
        <p:spPr>
          <a:xfrm>
            <a:off x="5150498" y="2578359"/>
            <a:ext cx="5868955" cy="1200329"/>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a:t>
            </a:r>
            <a:r>
              <a:rPr lang="en-US" b="1" dirty="0">
                <a:solidFill>
                  <a:srgbClr val="CE9178"/>
                </a:solidFill>
                <a:effectLst/>
                <a:latin typeface="Consolas" panose="020B0609020204030204" pitchFamily="49" charset="0"/>
              </a:rPr>
              <a:t> </a:t>
            </a:r>
            <a:r>
              <a:rPr lang="en-US" b="1" dirty="0">
                <a:solidFill>
                  <a:srgbClr val="CE9178"/>
                </a:solidFill>
                <a:latin typeface="Consolas" panose="020B0609020204030204" pitchFamily="49" charset="0"/>
              </a:rPr>
              <a:t>Once the virtual unit force is fully applied, the 5kN external load is applied</a:t>
            </a:r>
            <a:r>
              <a:rPr lang="en-US" b="1" dirty="0">
                <a:solidFill>
                  <a:srgbClr val="CE9178"/>
                </a:solidFill>
                <a:effectLst/>
                <a:latin typeface="Consolas" panose="020B0609020204030204" pitchFamily="49" charset="0"/>
              </a:rPr>
              <a:t>. During that stage the virtual unit force </a:t>
            </a:r>
            <a:r>
              <a:rPr lang="en-US" b="1" dirty="0">
                <a:solidFill>
                  <a:srgbClr val="CE9178"/>
                </a:solidFill>
                <a:latin typeface="Consolas" panose="020B0609020204030204" pitchFamily="49" charset="0"/>
              </a:rPr>
              <a:t>stays constant.</a:t>
            </a:r>
            <a:r>
              <a:rPr lang="en-US" b="1" dirty="0">
                <a:solidFill>
                  <a:srgbClr val="CE9178"/>
                </a:solidFill>
                <a:effectLst/>
                <a:latin typeface="Consolas" panose="020B0609020204030204" pitchFamily="49" charset="0"/>
              </a:rPr>
              <a:t> </a:t>
            </a:r>
            <a:endParaRPr lang="en-US"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707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369332"/>
          </a:xfrm>
          <a:prstGeom prst="rect">
            <a:avLst/>
          </a:prstGeom>
          <a:noFill/>
        </p:spPr>
        <p:txBody>
          <a:bodyPr wrap="square" rtlCol="0">
            <a:spAutoFit/>
          </a:bodyPr>
          <a:lstStyle/>
          <a:p>
            <a:pPr algn="ctr"/>
            <a:r>
              <a:rPr lang="en-US" b="1" dirty="0"/>
              <a:t>Virtual work done by the unit external force</a:t>
            </a:r>
            <a:endParaRPr lang="en-GB" b="1" dirty="0"/>
          </a:p>
        </p:txBody>
      </p:sp>
      <p:pic>
        <p:nvPicPr>
          <p:cNvPr id="3" name="Grafik 2">
            <a:extLst>
              <a:ext uri="{FF2B5EF4-FFF2-40B4-BE49-F238E27FC236}">
                <a16:creationId xmlns:a16="http://schemas.microsoft.com/office/drawing/2014/main" id="{09C3B3EB-A270-CF58-3B61-C15E311B0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10355" y="1832299"/>
            <a:ext cx="2847975" cy="2857500"/>
          </a:xfrm>
          <a:prstGeom prst="rect">
            <a:avLst/>
          </a:prstGeom>
        </p:spPr>
      </p:pic>
      <p:sp>
        <p:nvSpPr>
          <p:cNvPr id="5" name="Textfeld 4">
            <a:extLst>
              <a:ext uri="{FF2B5EF4-FFF2-40B4-BE49-F238E27FC236}">
                <a16:creationId xmlns:a16="http://schemas.microsoft.com/office/drawing/2014/main" id="{7111732B-3AFA-7A60-26EB-5EAC214E737F}"/>
              </a:ext>
            </a:extLst>
          </p:cNvPr>
          <p:cNvSpPr txBox="1"/>
          <p:nvPr/>
        </p:nvSpPr>
        <p:spPr>
          <a:xfrm>
            <a:off x="5150498" y="1371600"/>
            <a:ext cx="5868955" cy="923330"/>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a:t>
            </a:r>
            <a:r>
              <a:rPr lang="en-US" b="1" dirty="0">
                <a:solidFill>
                  <a:srgbClr val="CE9178"/>
                </a:solidFill>
                <a:effectLst/>
                <a:latin typeface="Consolas" panose="020B0609020204030204" pitchFamily="49" charset="0"/>
              </a:rPr>
              <a:t> </a:t>
            </a:r>
            <a:r>
              <a:rPr lang="en-US" b="1" dirty="0">
                <a:solidFill>
                  <a:srgbClr val="CE9178"/>
                </a:solidFill>
                <a:latin typeface="Consolas" panose="020B0609020204030204" pitchFamily="49" charset="0"/>
              </a:rPr>
              <a:t>T</a:t>
            </a:r>
            <a:r>
              <a:rPr lang="en-US" b="1" dirty="0">
                <a:solidFill>
                  <a:srgbClr val="CE9178"/>
                </a:solidFill>
                <a:effectLst/>
                <a:latin typeface="Consolas" panose="020B0609020204030204" pitchFamily="49" charset="0"/>
              </a:rPr>
              <a:t>he unit force is applied in the same direction as the displacement at the location of the displacement. </a:t>
            </a:r>
            <a:endParaRPr lang="en-US" b="1" dirty="0">
              <a:solidFill>
                <a:srgbClr val="D4D4D4"/>
              </a:solidFill>
              <a:effectLst/>
              <a:latin typeface="Consolas" panose="020B0609020204030204" pitchFamily="49" charset="0"/>
            </a:endParaRPr>
          </a:p>
        </p:txBody>
      </p:sp>
      <p:sp>
        <p:nvSpPr>
          <p:cNvPr id="2" name="Textfeld 1">
            <a:extLst>
              <a:ext uri="{FF2B5EF4-FFF2-40B4-BE49-F238E27FC236}">
                <a16:creationId xmlns:a16="http://schemas.microsoft.com/office/drawing/2014/main" id="{469AF5A9-33E3-F856-AB33-B253FE3E6BFA}"/>
              </a:ext>
            </a:extLst>
          </p:cNvPr>
          <p:cNvSpPr txBox="1"/>
          <p:nvPr/>
        </p:nvSpPr>
        <p:spPr>
          <a:xfrm>
            <a:off x="5150498" y="2578359"/>
            <a:ext cx="5868955" cy="1200329"/>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 Once the virtual unit force is fully applied, the 5kN external load is applied</a:t>
            </a:r>
            <a:r>
              <a:rPr lang="en-US" b="1" dirty="0">
                <a:solidFill>
                  <a:srgbClr val="CE9178"/>
                </a:solidFill>
                <a:effectLst/>
                <a:latin typeface="Consolas" panose="020B0609020204030204" pitchFamily="49" charset="0"/>
              </a:rPr>
              <a:t>. During that stage the virtual unit force </a:t>
            </a:r>
            <a:r>
              <a:rPr lang="en-US" b="1" dirty="0">
                <a:solidFill>
                  <a:srgbClr val="CE9178"/>
                </a:solidFill>
                <a:latin typeface="Consolas" panose="020B0609020204030204" pitchFamily="49" charset="0"/>
              </a:rPr>
              <a:t>stays constant.</a:t>
            </a:r>
            <a:r>
              <a:rPr lang="en-US" b="1" dirty="0">
                <a:solidFill>
                  <a:srgbClr val="CE9178"/>
                </a:solidFill>
                <a:effectLst/>
                <a:latin typeface="Consolas" panose="020B0609020204030204" pitchFamily="49" charset="0"/>
              </a:rPr>
              <a:t> </a:t>
            </a:r>
            <a:endParaRPr lang="en-US" b="1" dirty="0">
              <a:solidFill>
                <a:srgbClr val="D4D4D4"/>
              </a:solidFill>
              <a:effectLst/>
              <a:latin typeface="Consolas" panose="020B0609020204030204" pitchFamily="49" charset="0"/>
            </a:endParaRPr>
          </a:p>
        </p:txBody>
      </p:sp>
      <p:sp>
        <p:nvSpPr>
          <p:cNvPr id="6" name="Textfeld 5">
            <a:extLst>
              <a:ext uri="{FF2B5EF4-FFF2-40B4-BE49-F238E27FC236}">
                <a16:creationId xmlns:a16="http://schemas.microsoft.com/office/drawing/2014/main" id="{38EC47D4-7E5F-1F5F-445F-0392503F3901}"/>
              </a:ext>
            </a:extLst>
          </p:cNvPr>
          <p:cNvSpPr txBox="1"/>
          <p:nvPr/>
        </p:nvSpPr>
        <p:spPr>
          <a:xfrm>
            <a:off x="5199194" y="4062117"/>
            <a:ext cx="5868955" cy="1754326"/>
          </a:xfrm>
          <a:prstGeom prst="rect">
            <a:avLst/>
          </a:prstGeom>
          <a:noFill/>
        </p:spPr>
        <p:txBody>
          <a:bodyPr wrap="square" rtlCol="0">
            <a:spAutoFit/>
          </a:bodyPr>
          <a:lstStyle/>
          <a:p>
            <a:pPr algn="just"/>
            <a:r>
              <a:rPr lang="en-US" b="1" dirty="0">
                <a:solidFill>
                  <a:srgbClr val="CE9178"/>
                </a:solidFill>
                <a:latin typeface="Consolas" panose="020B0609020204030204" pitchFamily="49" charset="0"/>
              </a:rPr>
              <a:t>* </a:t>
            </a:r>
            <a:r>
              <a:rPr lang="en-US" b="1" dirty="0">
                <a:solidFill>
                  <a:srgbClr val="CE9178"/>
                </a:solidFill>
                <a:effectLst/>
                <a:latin typeface="Consolas" panose="020B0609020204030204" pitchFamily="49" charset="0"/>
              </a:rPr>
              <a:t>As the node </a:t>
            </a:r>
            <a:r>
              <a:rPr lang="en-US" b="1" dirty="0">
                <a:solidFill>
                  <a:srgbClr val="CE9178"/>
                </a:solidFill>
                <a:latin typeface="Consolas" panose="020B0609020204030204" pitchFamily="49" charset="0"/>
              </a:rPr>
              <a:t>D goes through displacement due to 5kN external load, work is being done by the virtual unit force in the direction of the displacement. This virtual work gives to the method its name and is equal to the area of the rectangle shown with W</a:t>
            </a:r>
            <a:r>
              <a:rPr lang="en-US" b="1" baseline="-25000" dirty="0">
                <a:solidFill>
                  <a:srgbClr val="CE9178"/>
                </a:solidFill>
                <a:latin typeface="Consolas" panose="020B0609020204030204" pitchFamily="49" charset="0"/>
              </a:rPr>
              <a:t>v</a:t>
            </a:r>
            <a:r>
              <a:rPr lang="en-US" b="1" dirty="0">
                <a:solidFill>
                  <a:srgbClr val="CE9178"/>
                </a:solidFill>
                <a:latin typeface="Consolas" panose="020B0609020204030204" pitchFamily="49" charset="0"/>
              </a:rPr>
              <a:t> in the figure.</a:t>
            </a:r>
            <a:r>
              <a:rPr lang="en-US" b="1" dirty="0">
                <a:solidFill>
                  <a:srgbClr val="CE9178"/>
                </a:solidFill>
                <a:effectLst/>
                <a:latin typeface="Consolas" panose="020B0609020204030204" pitchFamily="49" charset="0"/>
              </a:rPr>
              <a:t> </a:t>
            </a:r>
            <a:endParaRPr lang="en-US"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216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virtual work done by the external virtual unit force is equal to the sum of the virtual works done by all the virtual element forces.  </a:t>
            </a:r>
            <a:endParaRPr lang="en-GB" b="1" dirty="0"/>
          </a:p>
        </p:txBody>
      </p:sp>
      <p:sp>
        <p:nvSpPr>
          <p:cNvPr id="5" name="Textfeld 4">
            <a:extLst>
              <a:ext uri="{FF2B5EF4-FFF2-40B4-BE49-F238E27FC236}">
                <a16:creationId xmlns:a16="http://schemas.microsoft.com/office/drawing/2014/main" id="{7111732B-3AFA-7A60-26EB-5EAC214E737F}"/>
              </a:ext>
            </a:extLst>
          </p:cNvPr>
          <p:cNvSpPr txBox="1"/>
          <p:nvPr/>
        </p:nvSpPr>
        <p:spPr>
          <a:xfrm>
            <a:off x="2261116" y="1621393"/>
            <a:ext cx="3834882" cy="369332"/>
          </a:xfrm>
          <a:prstGeom prst="rect">
            <a:avLst/>
          </a:prstGeom>
          <a:noFill/>
        </p:spPr>
        <p:txBody>
          <a:bodyPr wrap="square" rtlCol="0">
            <a:spAutoFit/>
          </a:bodyPr>
          <a:lstStyle/>
          <a:p>
            <a:pPr algn="just"/>
            <a:r>
              <a:rPr lang="en-US" b="1" dirty="0">
                <a:solidFill>
                  <a:srgbClr val="CE9178"/>
                </a:solidFill>
                <a:effectLst/>
                <a:latin typeface="Consolas" panose="020B0609020204030204" pitchFamily="49" charset="0"/>
              </a:rPr>
              <a:t>Virtual work in e</a:t>
            </a:r>
            <a:r>
              <a:rPr lang="en-US" b="1" dirty="0">
                <a:solidFill>
                  <a:srgbClr val="CE9178"/>
                </a:solidFill>
                <a:latin typeface="Consolas" panose="020B0609020204030204" pitchFamily="49" charset="0"/>
              </a:rPr>
              <a:t>lement BD:</a:t>
            </a:r>
            <a:endParaRPr lang="en-US" b="1" dirty="0">
              <a:solidFill>
                <a:srgbClr val="D4D4D4"/>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62A57C2-57E0-5EAA-EA9E-A6BAB83CC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4936" y="2475917"/>
            <a:ext cx="9382125" cy="2876550"/>
          </a:xfrm>
          <a:prstGeom prst="rect">
            <a:avLst/>
          </a:prstGeom>
        </p:spPr>
      </p:pic>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6405" y="886605"/>
            <a:ext cx="2109355" cy="2525486"/>
          </a:xfrm>
          <a:prstGeom prst="rect">
            <a:avLst/>
          </a:prstGeom>
        </p:spPr>
      </p:pic>
    </p:spTree>
    <p:extLst>
      <p:ext uri="{BB962C8B-B14F-4D97-AF65-F5344CB8AC3E}">
        <p14:creationId xmlns:p14="http://schemas.microsoft.com/office/powerpoint/2010/main" val="273873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virtual work done by the external virtual unit force is equal to the sum of the virtual work done by all the virtual element forces.  </a:t>
            </a:r>
            <a:endParaRPr lang="en-GB" b="1" dirty="0"/>
          </a:p>
        </p:txBody>
      </p:sp>
      <p:sp>
        <p:nvSpPr>
          <p:cNvPr id="5" name="Textfeld 4">
            <a:extLst>
              <a:ext uri="{FF2B5EF4-FFF2-40B4-BE49-F238E27FC236}">
                <a16:creationId xmlns:a16="http://schemas.microsoft.com/office/drawing/2014/main" id="{7111732B-3AFA-7A60-26EB-5EAC214E737F}"/>
              </a:ext>
            </a:extLst>
          </p:cNvPr>
          <p:cNvSpPr txBox="1"/>
          <p:nvPr/>
        </p:nvSpPr>
        <p:spPr>
          <a:xfrm>
            <a:off x="2261116" y="1621393"/>
            <a:ext cx="3834882" cy="369332"/>
          </a:xfrm>
          <a:prstGeom prst="rect">
            <a:avLst/>
          </a:prstGeom>
          <a:noFill/>
        </p:spPr>
        <p:txBody>
          <a:bodyPr wrap="square" rtlCol="0">
            <a:spAutoFit/>
          </a:bodyPr>
          <a:lstStyle/>
          <a:p>
            <a:pPr algn="just"/>
            <a:r>
              <a:rPr lang="en-US" b="1" dirty="0">
                <a:solidFill>
                  <a:srgbClr val="CE9178"/>
                </a:solidFill>
                <a:effectLst/>
                <a:latin typeface="Consolas" panose="020B0609020204030204" pitchFamily="49" charset="0"/>
              </a:rPr>
              <a:t>Virtual work in e</a:t>
            </a:r>
            <a:r>
              <a:rPr lang="en-US" b="1" dirty="0">
                <a:solidFill>
                  <a:srgbClr val="CE9178"/>
                </a:solidFill>
                <a:latin typeface="Consolas" panose="020B0609020204030204" pitchFamily="49" charset="0"/>
              </a:rPr>
              <a:t>lement DC:</a:t>
            </a:r>
            <a:endParaRPr lang="en-US" b="1" dirty="0">
              <a:solidFill>
                <a:srgbClr val="D4D4D4"/>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62A57C2-57E0-5EAA-EA9E-A6BAB83CC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4936" y="2475917"/>
            <a:ext cx="9382125" cy="2876550"/>
          </a:xfrm>
          <a:prstGeom prst="rect">
            <a:avLst/>
          </a:prstGeom>
        </p:spPr>
      </p:pic>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6405" y="886605"/>
            <a:ext cx="2109355" cy="2525486"/>
          </a:xfrm>
          <a:prstGeom prst="rect">
            <a:avLst/>
          </a:prstGeom>
        </p:spPr>
      </p:pic>
    </p:spTree>
    <p:extLst>
      <p:ext uri="{BB962C8B-B14F-4D97-AF65-F5344CB8AC3E}">
        <p14:creationId xmlns:p14="http://schemas.microsoft.com/office/powerpoint/2010/main" val="364855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FB8A692-1141-DB86-D869-277A766CE606}"/>
              </a:ext>
            </a:extLst>
          </p:cNvPr>
          <p:cNvSpPr txBox="1"/>
          <p:nvPr/>
        </p:nvSpPr>
        <p:spPr>
          <a:xfrm>
            <a:off x="2009191" y="419878"/>
            <a:ext cx="8173617" cy="646331"/>
          </a:xfrm>
          <a:prstGeom prst="rect">
            <a:avLst/>
          </a:prstGeom>
          <a:noFill/>
        </p:spPr>
        <p:txBody>
          <a:bodyPr wrap="square" rtlCol="0">
            <a:spAutoFit/>
          </a:bodyPr>
          <a:lstStyle/>
          <a:p>
            <a:pPr algn="ctr"/>
            <a:r>
              <a:rPr lang="en-US" b="1" dirty="0"/>
              <a:t>The virtual work done by the external virtual unit force is equal to the sum of the virtual work done by all the virtual element forces.  </a:t>
            </a:r>
            <a:endParaRPr lang="en-GB" b="1" dirty="0"/>
          </a:p>
        </p:txBody>
      </p:sp>
      <p:sp>
        <p:nvSpPr>
          <p:cNvPr id="5" name="Textfeld 4">
            <a:extLst>
              <a:ext uri="{FF2B5EF4-FFF2-40B4-BE49-F238E27FC236}">
                <a16:creationId xmlns:a16="http://schemas.microsoft.com/office/drawing/2014/main" id="{7111732B-3AFA-7A60-26EB-5EAC214E737F}"/>
              </a:ext>
            </a:extLst>
          </p:cNvPr>
          <p:cNvSpPr txBox="1"/>
          <p:nvPr/>
        </p:nvSpPr>
        <p:spPr>
          <a:xfrm>
            <a:off x="2261116" y="1621393"/>
            <a:ext cx="3834882" cy="369332"/>
          </a:xfrm>
          <a:prstGeom prst="rect">
            <a:avLst/>
          </a:prstGeom>
          <a:noFill/>
        </p:spPr>
        <p:txBody>
          <a:bodyPr wrap="square" rtlCol="0">
            <a:spAutoFit/>
          </a:bodyPr>
          <a:lstStyle/>
          <a:p>
            <a:pPr algn="just"/>
            <a:r>
              <a:rPr lang="en-US" b="1" dirty="0">
                <a:solidFill>
                  <a:srgbClr val="CE9178"/>
                </a:solidFill>
                <a:effectLst/>
                <a:latin typeface="Consolas" panose="020B0609020204030204" pitchFamily="49" charset="0"/>
              </a:rPr>
              <a:t>Virtual work in e</a:t>
            </a:r>
            <a:r>
              <a:rPr lang="en-US" b="1" dirty="0">
                <a:solidFill>
                  <a:srgbClr val="CE9178"/>
                </a:solidFill>
                <a:latin typeface="Consolas" panose="020B0609020204030204" pitchFamily="49" charset="0"/>
              </a:rPr>
              <a:t>lement CA:</a:t>
            </a:r>
            <a:endParaRPr lang="en-US" b="1" dirty="0">
              <a:solidFill>
                <a:srgbClr val="D4D4D4"/>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62A57C2-57E0-5EAA-EA9E-A6BAB83CC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4936" y="2475917"/>
            <a:ext cx="9382125" cy="2876550"/>
          </a:xfrm>
          <a:prstGeom prst="rect">
            <a:avLst/>
          </a:prstGeom>
        </p:spPr>
      </p:pic>
      <p:pic>
        <p:nvPicPr>
          <p:cNvPr id="7" name="Grafik 6">
            <a:extLst>
              <a:ext uri="{FF2B5EF4-FFF2-40B4-BE49-F238E27FC236}">
                <a16:creationId xmlns:a16="http://schemas.microsoft.com/office/drawing/2014/main" id="{1837754B-423F-CB33-173C-95DA9D4D4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6405" y="886605"/>
            <a:ext cx="2109355" cy="2525486"/>
          </a:xfrm>
          <a:prstGeom prst="rect">
            <a:avLst/>
          </a:prstGeom>
        </p:spPr>
      </p:pic>
    </p:spTree>
    <p:extLst>
      <p:ext uri="{BB962C8B-B14F-4D97-AF65-F5344CB8AC3E}">
        <p14:creationId xmlns:p14="http://schemas.microsoft.com/office/powerpoint/2010/main" val="231376328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2887</TotalTime>
  <Words>475</Words>
  <Application>Microsoft Office PowerPoint</Application>
  <PresentationFormat>Breitbild</PresentationFormat>
  <Paragraphs>31</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Consolas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Statically determinate frame 1</dc:title>
  <dc:creator>Celal Cakiroglu</dc:creator>
  <cp:lastModifiedBy>Celal Cakiroglu</cp:lastModifiedBy>
  <cp:revision>54</cp:revision>
  <dcterms:created xsi:type="dcterms:W3CDTF">2022-10-09T06:58:25Z</dcterms:created>
  <dcterms:modified xsi:type="dcterms:W3CDTF">2022-10-21T18:23:24Z</dcterms:modified>
</cp:coreProperties>
</file>