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0" r:id="rId6"/>
    <p:sldId id="259" r:id="rId7"/>
    <p:sldId id="263" r:id="rId8"/>
    <p:sldId id="264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圆角矩形 3"/>
          <p:cNvSpPr/>
          <p:nvPr/>
        </p:nvSpPr>
        <p:spPr>
          <a:xfrm>
            <a:off x="1564208" y="1139602"/>
            <a:ext cx="1224136" cy="3672408"/>
          </a:xfrm>
          <a:prstGeom prst="roundRect">
            <a:avLst/>
          </a:prstGeom>
          <a:ln>
            <a:solidFill>
              <a:srgbClr val="5B9BD5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altLang="zh-CN" dirty="0"/>
              <a:t>File</a:t>
            </a:r>
            <a:endParaRPr kumimoji="1" lang="en-US" altLang="zh-CN" dirty="0"/>
          </a:p>
          <a:p>
            <a:pPr algn="ctr"/>
            <a:r>
              <a:rPr kumimoji="1" lang="en-US" altLang="zh-CN"/>
              <a:t>1TB</a:t>
            </a:r>
            <a:endParaRPr kumimoji="1" lang="en-US" altLang="zh-CN"/>
          </a:p>
          <a:p>
            <a:pPr algn="ctr"/>
            <a:r>
              <a:rPr kumimoji="1" lang="en-US" altLang="zh-CN"/>
              <a:t>2000</a:t>
            </a:r>
            <a:r>
              <a:rPr kumimoji="1" lang="zh-CN" altLang="en-US"/>
              <a:t>秒</a:t>
            </a:r>
            <a:endParaRPr kumimoji="1" lang="en-US" altLang="zh-CN"/>
          </a:p>
          <a:p>
            <a:pPr algn="ctr"/>
            <a:r>
              <a:rPr kumimoji="1" lang="en-US" altLang="zh-CN"/>
              <a:t>30</a:t>
            </a:r>
            <a:r>
              <a:rPr kumimoji="1" lang="zh-CN" altLang="en-US"/>
              <a:t>分钟</a:t>
            </a:r>
            <a:endParaRPr kumimoji="1" lang="zh-CN" altLang="en-US" dirty="0"/>
          </a:p>
        </p:txBody>
      </p:sp>
      <p:sp>
        <p:nvSpPr>
          <p:cNvPr id="5" name="右箭头 4"/>
          <p:cNvSpPr/>
          <p:nvPr/>
        </p:nvSpPr>
        <p:spPr>
          <a:xfrm>
            <a:off x="3148384" y="1110650"/>
            <a:ext cx="3672408" cy="1304549"/>
          </a:xfrm>
          <a:prstGeom prst="rightArrow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altLang="zh-CN" dirty="0" err="1"/>
              <a:t>readLine</a:t>
            </a:r>
            <a:r>
              <a:rPr kumimoji="1" lang="en-US" altLang="zh-CN" dirty="0"/>
              <a:t>()</a:t>
            </a:r>
            <a:r>
              <a:rPr kumimoji="1" lang="zh-CN" altLang="en-US" dirty="0"/>
              <a:t> </a:t>
            </a:r>
            <a:r>
              <a:rPr kumimoji="1" lang="en-US" altLang="zh-CN" dirty="0"/>
              <a:t>.</a:t>
            </a:r>
            <a:r>
              <a:rPr kumimoji="1" lang="en-US" altLang="zh-CN" dirty="0" err="1"/>
              <a:t>hashCode</a:t>
            </a:r>
            <a:r>
              <a:rPr kumimoji="1" lang="zh-CN" altLang="en-US" dirty="0"/>
              <a:t> </a:t>
            </a:r>
            <a:r>
              <a:rPr kumimoji="1" lang="en-US" altLang="zh-CN" dirty="0"/>
              <a:t>%</a:t>
            </a:r>
            <a:r>
              <a:rPr kumimoji="1" lang="zh-CN" altLang="en-US" dirty="0"/>
              <a:t> </a:t>
            </a:r>
            <a:r>
              <a:rPr kumimoji="1" lang="en-US" altLang="zh-CN" dirty="0"/>
              <a:t>2000</a:t>
            </a:r>
            <a:endParaRPr kumimoji="1" lang="en-US" altLang="zh-CN" dirty="0"/>
          </a:p>
          <a:p>
            <a:pPr algn="ctr"/>
            <a:r>
              <a:rPr kumimoji="1" lang="zh-CN" altLang="en-US" dirty="0"/>
              <a:t>内存压力很小</a:t>
            </a:r>
            <a:endParaRPr kumimoji="1" lang="zh-CN" altLang="en-US" dirty="0"/>
          </a:p>
        </p:txBody>
      </p:sp>
      <p:sp>
        <p:nvSpPr>
          <p:cNvPr id="6" name="可选流程 3"/>
          <p:cNvSpPr/>
          <p:nvPr/>
        </p:nvSpPr>
        <p:spPr>
          <a:xfrm>
            <a:off x="6888886" y="1139602"/>
            <a:ext cx="1512168" cy="864096"/>
          </a:xfrm>
          <a:prstGeom prst="flowChartAlternateProcess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7" name="可选流程 4"/>
          <p:cNvSpPr/>
          <p:nvPr/>
        </p:nvSpPr>
        <p:spPr>
          <a:xfrm>
            <a:off x="6888886" y="2090161"/>
            <a:ext cx="1512168" cy="864096"/>
          </a:xfrm>
          <a:prstGeom prst="flowChartAlternateProcess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8" name="可选流程 5"/>
          <p:cNvSpPr/>
          <p:nvPr/>
        </p:nvSpPr>
        <p:spPr>
          <a:xfrm>
            <a:off x="6899914" y="3017860"/>
            <a:ext cx="1512168" cy="864096"/>
          </a:xfrm>
          <a:prstGeom prst="flowChartAlternateProcess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9" name="可选流程 6"/>
          <p:cNvSpPr/>
          <p:nvPr/>
        </p:nvSpPr>
        <p:spPr>
          <a:xfrm>
            <a:off x="6899914" y="3970774"/>
            <a:ext cx="1512168" cy="864096"/>
          </a:xfrm>
          <a:prstGeom prst="flowChartAlternateProcess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altLang="zh-CN" dirty="0"/>
              <a:t>n</a:t>
            </a:r>
            <a:endParaRPr kumimoji="1" lang="zh-CN" altLang="en-US" dirty="0"/>
          </a:p>
        </p:txBody>
      </p:sp>
      <p:sp>
        <p:nvSpPr>
          <p:cNvPr id="10" name="右箭头 2"/>
          <p:cNvSpPr/>
          <p:nvPr/>
        </p:nvSpPr>
        <p:spPr>
          <a:xfrm>
            <a:off x="3148384" y="2415172"/>
            <a:ext cx="3672408" cy="1304549"/>
          </a:xfrm>
          <a:prstGeom prst="rightArrow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altLang="zh-CN" dirty="0" err="1"/>
              <a:t>readLine</a:t>
            </a:r>
            <a:r>
              <a:rPr kumimoji="1" lang="en-US" altLang="zh-CN"/>
              <a:t>()</a:t>
            </a:r>
            <a:r>
              <a:rPr kumimoji="1" lang="zh-CN" altLang="en-US"/>
              <a:t> </a:t>
            </a:r>
            <a:r>
              <a:rPr kumimoji="1" lang="en-US" altLang="zh-CN"/>
              <a:t>  if(x&gt;0 &amp;&amp; x&lt;=100) 0</a:t>
            </a:r>
            <a:endParaRPr kumimoji="1" lang="en-US" altLang="zh-CN" dirty="0"/>
          </a:p>
        </p:txBody>
      </p:sp>
      <p:sp>
        <p:nvSpPr>
          <p:cNvPr id="11" name="右箭头 2"/>
          <p:cNvSpPr/>
          <p:nvPr/>
        </p:nvSpPr>
        <p:spPr>
          <a:xfrm>
            <a:off x="3148366" y="3749678"/>
            <a:ext cx="3672408" cy="1304549"/>
          </a:xfrm>
          <a:prstGeom prst="rightArrow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altLang="zh-CN"/>
              <a:t>50M  sort</a:t>
            </a:r>
            <a:endParaRPr kumimoji="1" lang="en-US" altLang="zh-C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69" name="组合 68"/>
          <p:cNvGrpSpPr/>
          <p:nvPr/>
        </p:nvGrpSpPr>
        <p:grpSpPr>
          <a:xfrm>
            <a:off x="6390640" y="2575560"/>
            <a:ext cx="3510280" cy="1111250"/>
            <a:chOff x="9885" y="1064"/>
            <a:chExt cx="5600" cy="2630"/>
          </a:xfrm>
        </p:grpSpPr>
        <p:sp>
          <p:nvSpPr>
            <p:cNvPr id="22" name="进程 21"/>
            <p:cNvSpPr/>
            <p:nvPr/>
          </p:nvSpPr>
          <p:spPr>
            <a:xfrm>
              <a:off x="9885" y="1064"/>
              <a:ext cx="5601" cy="2630"/>
            </a:xfrm>
            <a:prstGeom prst="flowChartProcess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kumimoji="1" lang="zh-CN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10512" y="1301"/>
              <a:ext cx="1296" cy="578"/>
            </a:xfrm>
            <a:prstGeom prst="rect">
              <a:avLst/>
            </a:prstGeom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kumimoji="1" lang="en-US" altLang="zh-CN"/>
                <a:t>0</a:t>
              </a:r>
              <a:endParaRPr kumimoji="1" lang="zh-CN" altLang="en-US" dirty="0"/>
            </a:p>
          </p:txBody>
        </p:sp>
        <p:sp>
          <p:nvSpPr>
            <p:cNvPr id="24" name="矩形 23"/>
            <p:cNvSpPr/>
            <p:nvPr/>
          </p:nvSpPr>
          <p:spPr>
            <a:xfrm>
              <a:off x="10512" y="2073"/>
              <a:ext cx="1296" cy="578"/>
            </a:xfrm>
            <a:prstGeom prst="rect">
              <a:avLst/>
            </a:prstGeom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kumimoji="1" lang="en-US"/>
                <a:t>...</a:t>
              </a:r>
              <a:endParaRPr kumimoji="1" lang="en-US" dirty="0"/>
            </a:p>
          </p:txBody>
        </p:sp>
        <p:sp>
          <p:nvSpPr>
            <p:cNvPr id="25" name="矩形 24"/>
            <p:cNvSpPr/>
            <p:nvPr/>
          </p:nvSpPr>
          <p:spPr>
            <a:xfrm>
              <a:off x="10512" y="2845"/>
              <a:ext cx="1296" cy="578"/>
            </a:xfrm>
            <a:prstGeom prst="rect">
              <a:avLst/>
            </a:prstGeom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kumimoji="1" lang="en-US" altLang="zh-CN"/>
                <a:t>0</a:t>
              </a:r>
              <a:endParaRPr kumimoji="1" lang="zh-CN" altLang="en-US" dirty="0"/>
            </a:p>
          </p:txBody>
        </p:sp>
        <p:sp>
          <p:nvSpPr>
            <p:cNvPr id="28" name="右箭头 27"/>
            <p:cNvSpPr/>
            <p:nvPr/>
          </p:nvSpPr>
          <p:spPr>
            <a:xfrm>
              <a:off x="11899" y="1722"/>
              <a:ext cx="3232" cy="1134"/>
            </a:xfrm>
            <a:prstGeom prst="rightArrow">
              <a:avLst/>
            </a:prstGeom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kumimoji="1" lang="zh-CN" altLang="en-US" dirty="0"/>
                <a:t>读取</a:t>
              </a:r>
              <a:r>
                <a:rPr kumimoji="1" lang="zh-CN" altLang="en-US"/>
                <a:t>到内存判定</a:t>
              </a:r>
              <a:endParaRPr kumimoji="1" lang="zh-CN" altLang="en-US" dirty="0"/>
            </a:p>
          </p:txBody>
        </p:sp>
      </p:grpSp>
      <p:grpSp>
        <p:nvGrpSpPr>
          <p:cNvPr id="70" name="组合 69"/>
          <p:cNvGrpSpPr/>
          <p:nvPr/>
        </p:nvGrpSpPr>
        <p:grpSpPr>
          <a:xfrm>
            <a:off x="348615" y="2233930"/>
            <a:ext cx="5544185" cy="1452880"/>
            <a:chOff x="496" y="2608"/>
            <a:chExt cx="8844" cy="3436"/>
          </a:xfrm>
        </p:grpSpPr>
        <p:sp>
          <p:nvSpPr>
            <p:cNvPr id="20" name="进程 19"/>
            <p:cNvSpPr/>
            <p:nvPr/>
          </p:nvSpPr>
          <p:spPr>
            <a:xfrm>
              <a:off x="496" y="2608"/>
              <a:ext cx="8845" cy="3436"/>
            </a:xfrm>
            <a:prstGeom prst="flowChartProcess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kumimoji="1" lang="zh-CN" altLang="en-US"/>
            </a:p>
          </p:txBody>
        </p:sp>
        <p:sp>
          <p:nvSpPr>
            <p:cNvPr id="2" name="矩形 1"/>
            <p:cNvSpPr/>
            <p:nvPr/>
          </p:nvSpPr>
          <p:spPr>
            <a:xfrm>
              <a:off x="836" y="3423"/>
              <a:ext cx="1588" cy="1021"/>
            </a:xfrm>
            <a:prstGeom prst="rect">
              <a:avLst/>
            </a:prstGeom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kumimoji="1" lang="en-US" altLang="zh-CN" dirty="0"/>
                <a:t>500MB</a:t>
              </a:r>
              <a:endParaRPr kumimoji="1" lang="zh-CN" altLang="en-US" dirty="0"/>
            </a:p>
          </p:txBody>
        </p:sp>
        <p:sp>
          <p:nvSpPr>
            <p:cNvPr id="3" name="右箭头 2"/>
            <p:cNvSpPr/>
            <p:nvPr/>
          </p:nvSpPr>
          <p:spPr>
            <a:xfrm>
              <a:off x="2650" y="3423"/>
              <a:ext cx="4990" cy="1134"/>
            </a:xfrm>
            <a:prstGeom prst="rightArrow">
              <a:avLst/>
            </a:prstGeom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kumimoji="1" lang="en-US" altLang="zh-CN" sz="1600" dirty="0" err="1"/>
                <a:t>readLine</a:t>
              </a:r>
              <a:r>
                <a:rPr kumimoji="1" lang="en-US" altLang="zh-CN" sz="1600" dirty="0"/>
                <a:t>()</a:t>
              </a:r>
              <a:r>
                <a:rPr kumimoji="1" lang="zh-CN" altLang="en-US" sz="1600" dirty="0"/>
                <a:t> </a:t>
              </a:r>
              <a:r>
                <a:rPr kumimoji="1" lang="en-US" altLang="zh-CN" sz="1600" dirty="0"/>
                <a:t>.</a:t>
              </a:r>
              <a:r>
                <a:rPr kumimoji="1" lang="en-US" altLang="zh-CN" sz="1600" dirty="0" err="1"/>
                <a:t>hashCode</a:t>
              </a:r>
              <a:r>
                <a:rPr kumimoji="1" lang="zh-CN" altLang="en-US" sz="1600" dirty="0"/>
                <a:t> </a:t>
              </a:r>
              <a:r>
                <a:rPr kumimoji="1" lang="en-US" altLang="zh-CN" sz="1600" dirty="0"/>
                <a:t>%</a:t>
              </a:r>
              <a:r>
                <a:rPr kumimoji="1" lang="zh-CN" altLang="en-US" sz="1600" dirty="0"/>
                <a:t> </a:t>
              </a:r>
              <a:r>
                <a:rPr kumimoji="1" lang="en-US" altLang="zh-CN" sz="1600" dirty="0"/>
                <a:t>2000</a:t>
              </a:r>
              <a:endParaRPr kumimoji="1" lang="zh-CN" altLang="en-US" sz="1600" dirty="0"/>
            </a:p>
          </p:txBody>
        </p:sp>
        <p:sp>
          <p:nvSpPr>
            <p:cNvPr id="12" name="矩形 11"/>
            <p:cNvSpPr/>
            <p:nvPr/>
          </p:nvSpPr>
          <p:spPr>
            <a:xfrm>
              <a:off x="7693" y="2845"/>
              <a:ext cx="1308" cy="578"/>
            </a:xfrm>
            <a:prstGeom prst="rect">
              <a:avLst/>
            </a:prstGeom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kumimoji="1" lang="en-US" altLang="zh-CN"/>
                <a:t>0</a:t>
              </a:r>
              <a:endParaRPr kumimoji="1" lang="zh-CN" altLang="en-US" dirty="0"/>
            </a:p>
          </p:txBody>
        </p:sp>
        <p:sp>
          <p:nvSpPr>
            <p:cNvPr id="13" name="矩形 12"/>
            <p:cNvSpPr/>
            <p:nvPr/>
          </p:nvSpPr>
          <p:spPr>
            <a:xfrm>
              <a:off x="7693" y="3645"/>
              <a:ext cx="1308" cy="578"/>
            </a:xfrm>
            <a:prstGeom prst="rect">
              <a:avLst/>
            </a:prstGeom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kumimoji="1" lang="en-US" altLang="zh-CN" dirty="0"/>
                <a:t>1</a:t>
              </a:r>
              <a:endParaRPr kumimoji="1" lang="zh-CN" altLang="en-US" dirty="0"/>
            </a:p>
          </p:txBody>
        </p:sp>
        <p:sp>
          <p:nvSpPr>
            <p:cNvPr id="14" name="矩形 13"/>
            <p:cNvSpPr/>
            <p:nvPr/>
          </p:nvSpPr>
          <p:spPr>
            <a:xfrm>
              <a:off x="7693" y="5238"/>
              <a:ext cx="1308" cy="578"/>
            </a:xfrm>
            <a:prstGeom prst="rect">
              <a:avLst/>
            </a:prstGeom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kumimoji="1" lang="en-US" altLang="zh-CN" dirty="0"/>
                <a:t>2000</a:t>
              </a:r>
              <a:endParaRPr kumimoji="1" lang="zh-CN" altLang="en-US" dirty="0"/>
            </a:p>
          </p:txBody>
        </p:sp>
        <p:sp>
          <p:nvSpPr>
            <p:cNvPr id="36" name="矩形 35"/>
            <p:cNvSpPr/>
            <p:nvPr/>
          </p:nvSpPr>
          <p:spPr>
            <a:xfrm>
              <a:off x="7693" y="4444"/>
              <a:ext cx="1308" cy="578"/>
            </a:xfrm>
            <a:prstGeom prst="rect">
              <a:avLst/>
            </a:prstGeom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kumimoji="1" lang="en-US" altLang="zh-CN" dirty="0"/>
                <a:t>...</a:t>
              </a:r>
              <a:endParaRPr kumimoji="1" lang="zh-CN" altLang="en-US" dirty="0"/>
            </a:p>
          </p:txBody>
        </p:sp>
      </p:grpSp>
      <p:grpSp>
        <p:nvGrpSpPr>
          <p:cNvPr id="72" name="组合 71"/>
          <p:cNvGrpSpPr/>
          <p:nvPr/>
        </p:nvGrpSpPr>
        <p:grpSpPr>
          <a:xfrm>
            <a:off x="6390640" y="5116830"/>
            <a:ext cx="3510280" cy="1111250"/>
            <a:chOff x="9885" y="7589"/>
            <a:chExt cx="5600" cy="2630"/>
          </a:xfrm>
        </p:grpSpPr>
        <p:sp>
          <p:nvSpPr>
            <p:cNvPr id="56" name="进程 21"/>
            <p:cNvSpPr/>
            <p:nvPr/>
          </p:nvSpPr>
          <p:spPr>
            <a:xfrm>
              <a:off x="9885" y="7589"/>
              <a:ext cx="5601" cy="2630"/>
            </a:xfrm>
            <a:prstGeom prst="flowChartProcess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kumimoji="1" lang="zh-CN" altLang="en-US"/>
            </a:p>
          </p:txBody>
        </p:sp>
        <p:sp>
          <p:nvSpPr>
            <p:cNvPr id="57" name="矩形 56"/>
            <p:cNvSpPr/>
            <p:nvPr/>
          </p:nvSpPr>
          <p:spPr>
            <a:xfrm>
              <a:off x="10512" y="7826"/>
              <a:ext cx="1296" cy="578"/>
            </a:xfrm>
            <a:prstGeom prst="rect">
              <a:avLst/>
            </a:prstGeom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kumimoji="1" lang="en-US" dirty="0"/>
                <a:t>2000</a:t>
              </a:r>
              <a:endParaRPr kumimoji="1" lang="en-US" dirty="0"/>
            </a:p>
          </p:txBody>
        </p:sp>
        <p:sp>
          <p:nvSpPr>
            <p:cNvPr id="58" name="矩形 57"/>
            <p:cNvSpPr/>
            <p:nvPr/>
          </p:nvSpPr>
          <p:spPr>
            <a:xfrm>
              <a:off x="10512" y="8598"/>
              <a:ext cx="1296" cy="578"/>
            </a:xfrm>
            <a:prstGeom prst="rect">
              <a:avLst/>
            </a:prstGeom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kumimoji="1" lang="en-US"/>
                <a:t>...</a:t>
              </a:r>
              <a:endParaRPr kumimoji="1" lang="en-US" dirty="0"/>
            </a:p>
          </p:txBody>
        </p:sp>
        <p:sp>
          <p:nvSpPr>
            <p:cNvPr id="59" name="矩形 58"/>
            <p:cNvSpPr/>
            <p:nvPr/>
          </p:nvSpPr>
          <p:spPr>
            <a:xfrm>
              <a:off x="10512" y="9370"/>
              <a:ext cx="1296" cy="578"/>
            </a:xfrm>
            <a:prstGeom prst="rect">
              <a:avLst/>
            </a:prstGeom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kumimoji="1" lang="en-US"/>
                <a:t>2000</a:t>
              </a:r>
              <a:endParaRPr kumimoji="1" lang="en-US" dirty="0"/>
            </a:p>
          </p:txBody>
        </p:sp>
        <p:sp>
          <p:nvSpPr>
            <p:cNvPr id="60" name="右箭头 59"/>
            <p:cNvSpPr/>
            <p:nvPr/>
          </p:nvSpPr>
          <p:spPr>
            <a:xfrm>
              <a:off x="11899" y="8247"/>
              <a:ext cx="3232" cy="1134"/>
            </a:xfrm>
            <a:prstGeom prst="rightArrow">
              <a:avLst/>
            </a:prstGeom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kumimoji="1" lang="zh-CN" altLang="en-US" dirty="0"/>
                <a:t>读取</a:t>
              </a:r>
              <a:r>
                <a:rPr kumimoji="1" lang="zh-CN" altLang="en-US"/>
                <a:t>到内存判定</a:t>
              </a:r>
              <a:endParaRPr kumimoji="1" lang="zh-CN" altLang="en-US" dirty="0"/>
            </a:p>
          </p:txBody>
        </p:sp>
      </p:grpSp>
      <p:sp>
        <p:nvSpPr>
          <p:cNvPr id="61" name="进程 21"/>
          <p:cNvSpPr/>
          <p:nvPr/>
        </p:nvSpPr>
        <p:spPr>
          <a:xfrm>
            <a:off x="6390640" y="4295775"/>
            <a:ext cx="3511550" cy="277495"/>
          </a:xfrm>
          <a:prstGeom prst="flowChart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kumimoji="1" lang="en-US" altLang="zh-CN">
                <a:solidFill>
                  <a:schemeClr val="bg1"/>
                </a:solidFill>
              </a:rPr>
              <a:t>...</a:t>
            </a:r>
            <a:endParaRPr kumimoji="1" lang="en-US" altLang="zh-CN">
              <a:solidFill>
                <a:schemeClr val="bg1"/>
              </a:solidFill>
            </a:endParaRPr>
          </a:p>
        </p:txBody>
      </p:sp>
      <p:grpSp>
        <p:nvGrpSpPr>
          <p:cNvPr id="71" name="组合 70"/>
          <p:cNvGrpSpPr/>
          <p:nvPr/>
        </p:nvGrpSpPr>
        <p:grpSpPr>
          <a:xfrm>
            <a:off x="348615" y="5287010"/>
            <a:ext cx="5544185" cy="1452880"/>
            <a:chOff x="496" y="6733"/>
            <a:chExt cx="8844" cy="3436"/>
          </a:xfrm>
        </p:grpSpPr>
        <p:sp>
          <p:nvSpPr>
            <p:cNvPr id="62" name="进程 19"/>
            <p:cNvSpPr/>
            <p:nvPr/>
          </p:nvSpPr>
          <p:spPr>
            <a:xfrm>
              <a:off x="496" y="6733"/>
              <a:ext cx="8845" cy="3436"/>
            </a:xfrm>
            <a:prstGeom prst="flowChartProcess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kumimoji="1" lang="zh-CN" altLang="en-US"/>
            </a:p>
          </p:txBody>
        </p:sp>
        <p:sp>
          <p:nvSpPr>
            <p:cNvPr id="63" name="矩形 62"/>
            <p:cNvSpPr/>
            <p:nvPr/>
          </p:nvSpPr>
          <p:spPr>
            <a:xfrm>
              <a:off x="836" y="7548"/>
              <a:ext cx="1588" cy="1021"/>
            </a:xfrm>
            <a:prstGeom prst="rect">
              <a:avLst/>
            </a:prstGeom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kumimoji="1" lang="en-US" altLang="zh-CN" dirty="0"/>
                <a:t>500MB</a:t>
              </a:r>
              <a:endParaRPr kumimoji="1" lang="zh-CN" altLang="en-US" dirty="0"/>
            </a:p>
          </p:txBody>
        </p:sp>
        <p:sp>
          <p:nvSpPr>
            <p:cNvPr id="64" name="右箭头 63"/>
            <p:cNvSpPr/>
            <p:nvPr/>
          </p:nvSpPr>
          <p:spPr>
            <a:xfrm>
              <a:off x="2650" y="7548"/>
              <a:ext cx="4990" cy="1134"/>
            </a:xfrm>
            <a:prstGeom prst="rightArrow">
              <a:avLst/>
            </a:prstGeom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kumimoji="1" lang="en-US" altLang="zh-CN" sz="1600" dirty="0" err="1"/>
                <a:t>readLine</a:t>
              </a:r>
              <a:r>
                <a:rPr kumimoji="1" lang="en-US" altLang="zh-CN" sz="1600" dirty="0"/>
                <a:t>()</a:t>
              </a:r>
              <a:r>
                <a:rPr kumimoji="1" lang="zh-CN" altLang="en-US" sz="1600" dirty="0"/>
                <a:t> </a:t>
              </a:r>
              <a:r>
                <a:rPr kumimoji="1" lang="en-US" altLang="zh-CN" sz="1600" dirty="0"/>
                <a:t>.</a:t>
              </a:r>
              <a:r>
                <a:rPr kumimoji="1" lang="en-US" altLang="zh-CN" sz="1600" dirty="0" err="1"/>
                <a:t>hashCode</a:t>
              </a:r>
              <a:r>
                <a:rPr kumimoji="1" lang="zh-CN" altLang="en-US" sz="1600" dirty="0"/>
                <a:t> </a:t>
              </a:r>
              <a:r>
                <a:rPr kumimoji="1" lang="en-US" altLang="zh-CN" sz="1600" dirty="0"/>
                <a:t>%</a:t>
              </a:r>
              <a:r>
                <a:rPr kumimoji="1" lang="zh-CN" altLang="en-US" sz="1600" dirty="0"/>
                <a:t> </a:t>
              </a:r>
              <a:r>
                <a:rPr kumimoji="1" lang="en-US" altLang="zh-CN" sz="1600" dirty="0"/>
                <a:t>2000</a:t>
              </a:r>
              <a:endParaRPr kumimoji="1" lang="zh-CN" altLang="en-US" sz="1600" dirty="0"/>
            </a:p>
          </p:txBody>
        </p:sp>
        <p:sp>
          <p:nvSpPr>
            <p:cNvPr id="65" name="矩形 64"/>
            <p:cNvSpPr/>
            <p:nvPr/>
          </p:nvSpPr>
          <p:spPr>
            <a:xfrm>
              <a:off x="7693" y="6970"/>
              <a:ext cx="1308" cy="578"/>
            </a:xfrm>
            <a:prstGeom prst="rect">
              <a:avLst/>
            </a:prstGeom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kumimoji="1" lang="en-US" altLang="zh-CN"/>
                <a:t>0</a:t>
              </a:r>
              <a:endParaRPr kumimoji="1" lang="zh-CN" altLang="en-US" dirty="0"/>
            </a:p>
          </p:txBody>
        </p:sp>
        <p:sp>
          <p:nvSpPr>
            <p:cNvPr id="66" name="矩形 65"/>
            <p:cNvSpPr/>
            <p:nvPr/>
          </p:nvSpPr>
          <p:spPr>
            <a:xfrm>
              <a:off x="7693" y="7770"/>
              <a:ext cx="1308" cy="578"/>
            </a:xfrm>
            <a:prstGeom prst="rect">
              <a:avLst/>
            </a:prstGeom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kumimoji="1" lang="en-US" altLang="zh-CN" dirty="0"/>
                <a:t>1</a:t>
              </a:r>
              <a:endParaRPr kumimoji="1" lang="zh-CN" altLang="en-US" dirty="0"/>
            </a:p>
          </p:txBody>
        </p:sp>
        <p:sp>
          <p:nvSpPr>
            <p:cNvPr id="67" name="矩形 66"/>
            <p:cNvSpPr/>
            <p:nvPr/>
          </p:nvSpPr>
          <p:spPr>
            <a:xfrm>
              <a:off x="7693" y="9363"/>
              <a:ext cx="1308" cy="578"/>
            </a:xfrm>
            <a:prstGeom prst="rect">
              <a:avLst/>
            </a:prstGeom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kumimoji="1" lang="en-US" altLang="zh-CN" dirty="0"/>
                <a:t>2000</a:t>
              </a:r>
              <a:endParaRPr kumimoji="1" lang="zh-CN" altLang="en-US" dirty="0"/>
            </a:p>
          </p:txBody>
        </p:sp>
        <p:sp>
          <p:nvSpPr>
            <p:cNvPr id="68" name="矩形 67"/>
            <p:cNvSpPr/>
            <p:nvPr/>
          </p:nvSpPr>
          <p:spPr>
            <a:xfrm>
              <a:off x="7693" y="8569"/>
              <a:ext cx="1308" cy="578"/>
            </a:xfrm>
            <a:prstGeom prst="rect">
              <a:avLst/>
            </a:prstGeom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kumimoji="1" lang="en-US" altLang="zh-CN" dirty="0"/>
                <a:t>...</a:t>
              </a:r>
              <a:endParaRPr kumimoji="1" lang="zh-CN" altLang="en-US" dirty="0"/>
            </a:p>
          </p:txBody>
        </p:sp>
      </p:grpSp>
      <p:sp>
        <p:nvSpPr>
          <p:cNvPr id="73" name="进程 21"/>
          <p:cNvSpPr/>
          <p:nvPr/>
        </p:nvSpPr>
        <p:spPr>
          <a:xfrm>
            <a:off x="348615" y="4295775"/>
            <a:ext cx="5544185" cy="277495"/>
          </a:xfrm>
          <a:prstGeom prst="flowChart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kumimoji="1" lang="en-US" altLang="zh-CN">
                <a:solidFill>
                  <a:schemeClr val="bg1"/>
                </a:solidFill>
              </a:rPr>
              <a:t>...</a:t>
            </a:r>
            <a:endParaRPr kumimoji="1" lang="en-US" altLang="zh-CN">
              <a:solidFill>
                <a:schemeClr val="bg1"/>
              </a:solidFill>
            </a:endParaRPr>
          </a:p>
        </p:txBody>
      </p:sp>
      <p:cxnSp>
        <p:nvCxnSpPr>
          <p:cNvPr id="74" name="直接箭头连接符 73"/>
          <p:cNvCxnSpPr>
            <a:stCxn id="12" idx="3"/>
            <a:endCxn id="23" idx="1"/>
          </p:cNvCxnSpPr>
          <p:nvPr/>
        </p:nvCxnSpPr>
        <p:spPr>
          <a:xfrm>
            <a:off x="5680075" y="2456180"/>
            <a:ext cx="1103630" cy="3416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>
            <a:stCxn id="65" idx="3"/>
            <a:endCxn id="25" idx="1"/>
          </p:cNvCxnSpPr>
          <p:nvPr/>
        </p:nvCxnSpPr>
        <p:spPr>
          <a:xfrm flipV="1">
            <a:off x="5680075" y="3450590"/>
            <a:ext cx="1103630" cy="20586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>
            <a:stCxn id="14" idx="3"/>
            <a:endCxn id="57" idx="1"/>
          </p:cNvCxnSpPr>
          <p:nvPr/>
        </p:nvCxnSpPr>
        <p:spPr>
          <a:xfrm>
            <a:off x="5680075" y="3468370"/>
            <a:ext cx="1103630" cy="18707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/>
          <p:cNvCxnSpPr>
            <a:stCxn id="67" idx="3"/>
            <a:endCxn id="59" idx="1"/>
          </p:cNvCxnSpPr>
          <p:nvPr/>
        </p:nvCxnSpPr>
        <p:spPr>
          <a:xfrm flipV="1">
            <a:off x="5680075" y="5991860"/>
            <a:ext cx="1103630" cy="5295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圆角矩形标注 78"/>
          <p:cNvSpPr/>
          <p:nvPr/>
        </p:nvSpPr>
        <p:spPr>
          <a:xfrm>
            <a:off x="348415" y="352336"/>
            <a:ext cx="4172234" cy="1473322"/>
          </a:xfrm>
          <a:prstGeom prst="wedgeRoundRectCallout">
            <a:avLst>
              <a:gd name="adj1" fmla="val -20374"/>
              <a:gd name="adj2" fmla="val 76565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/>
              <a:t>假设我们用</a:t>
            </a:r>
            <a:r>
              <a:rPr kumimoji="1" lang="en-US" altLang="zh-CN" dirty="0"/>
              <a:t>2000</a:t>
            </a:r>
            <a:r>
              <a:rPr kumimoji="1" lang="zh-CN" altLang="en-US" dirty="0"/>
              <a:t>台机器</a:t>
            </a:r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/>
              <a:t>每台存储</a:t>
            </a:r>
            <a:r>
              <a:rPr kumimoji="1" lang="en-US" altLang="zh-CN" dirty="0"/>
              <a:t>1/2000</a:t>
            </a:r>
            <a:r>
              <a:rPr kumimoji="1" lang="zh-CN" altLang="en-US" dirty="0"/>
              <a:t>，约</a:t>
            </a:r>
            <a:r>
              <a:rPr kumimoji="1" lang="en-US" altLang="zh-CN" dirty="0"/>
              <a:t>500BM</a:t>
            </a:r>
            <a:r>
              <a:rPr kumimoji="1" lang="zh-CN" altLang="en-US" dirty="0"/>
              <a:t>的数据</a:t>
            </a:r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/>
              <a:t>并行计算为一台</a:t>
            </a:r>
            <a:r>
              <a:rPr kumimoji="1" lang="en-US" altLang="zh-CN" dirty="0"/>
              <a:t>500MB</a:t>
            </a:r>
            <a:r>
              <a:rPr kumimoji="1" lang="zh-CN" altLang="en-US" dirty="0"/>
              <a:t>的时间损耗</a:t>
            </a:r>
            <a:endParaRPr kumimoji="1" lang="zh-CN" altLang="en-US" dirty="0"/>
          </a:p>
        </p:txBody>
      </p:sp>
      <p:sp>
        <p:nvSpPr>
          <p:cNvPr id="80" name="圆角矩形标注 79"/>
          <p:cNvSpPr/>
          <p:nvPr/>
        </p:nvSpPr>
        <p:spPr>
          <a:xfrm>
            <a:off x="6390766" y="692061"/>
            <a:ext cx="4172234" cy="1473322"/>
          </a:xfrm>
          <a:prstGeom prst="wedgeRoundRectCallout">
            <a:avLst>
              <a:gd name="adj1" fmla="val -20374"/>
              <a:gd name="adj2" fmla="val 76565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/>
              <a:t>假设数据很均匀</a:t>
            </a:r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/>
              <a:t>每台拉取一批小文件</a:t>
            </a:r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/>
              <a:t>最终并行各自判断自己的数据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" name="椭圆 4"/>
          <p:cNvSpPr/>
          <p:nvPr/>
        </p:nvSpPr>
        <p:spPr>
          <a:xfrm>
            <a:off x="9027413" y="1705299"/>
            <a:ext cx="720080" cy="720080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altLang="zh-CN"/>
              <a:t>a:1</a:t>
            </a:r>
            <a:endParaRPr kumimoji="1"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8091309" y="2712971"/>
            <a:ext cx="720080" cy="720080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altLang="zh-CN"/>
              <a:t>b:2</a:t>
            </a:r>
            <a:endParaRPr kumimoji="1"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10035525" y="2712971"/>
            <a:ext cx="720080" cy="720080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altLang="zh-CN"/>
              <a:t>c:3</a:t>
            </a:r>
            <a:endParaRPr kumimoji="1" lang="zh-CN" altLang="en-US"/>
          </a:p>
        </p:txBody>
      </p:sp>
      <p:cxnSp>
        <p:nvCxnSpPr>
          <p:cNvPr id="9" name="直线连接符 8"/>
          <p:cNvCxnSpPr>
            <a:stCxn id="5" idx="4"/>
            <a:endCxn id="8" idx="2"/>
          </p:cNvCxnSpPr>
          <p:nvPr/>
        </p:nvCxnSpPr>
        <p:spPr>
          <a:xfrm>
            <a:off x="9387453" y="2425379"/>
            <a:ext cx="648072" cy="647632"/>
          </a:xfrm>
          <a:prstGeom prst="line">
            <a:avLst/>
          </a:prstGeom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/>
          <p:cNvCxnSpPr>
            <a:stCxn id="5" idx="4"/>
            <a:endCxn id="7" idx="6"/>
          </p:cNvCxnSpPr>
          <p:nvPr/>
        </p:nvCxnSpPr>
        <p:spPr>
          <a:xfrm flipH="1">
            <a:off x="8811389" y="2425379"/>
            <a:ext cx="576064" cy="647632"/>
          </a:xfrm>
          <a:prstGeom prst="line">
            <a:avLst/>
          </a:prstGeom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/>
          <p:cNvCxnSpPr>
            <a:stCxn id="7" idx="6"/>
            <a:endCxn id="8" idx="2"/>
          </p:cNvCxnSpPr>
          <p:nvPr/>
        </p:nvCxnSpPr>
        <p:spPr>
          <a:xfrm>
            <a:off x="8811389" y="3073011"/>
            <a:ext cx="1224136" cy="0"/>
          </a:xfrm>
          <a:prstGeom prst="line">
            <a:avLst/>
          </a:prstGeom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19"/>
          <p:cNvSpPr/>
          <p:nvPr/>
        </p:nvSpPr>
        <p:spPr>
          <a:xfrm>
            <a:off x="8998105" y="3900663"/>
            <a:ext cx="720080" cy="720080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altLang="zh-CN"/>
              <a:t>a:1</a:t>
            </a:r>
            <a:endParaRPr kumimoji="1"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8062001" y="4908335"/>
            <a:ext cx="720080" cy="720080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altLang="zh-CN"/>
              <a:t>b:2</a:t>
            </a:r>
            <a:endParaRPr kumimoji="1"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10006217" y="4908335"/>
            <a:ext cx="720080" cy="72008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altLang="zh-CN"/>
              <a:t>c:3</a:t>
            </a:r>
            <a:endParaRPr kumimoji="1" lang="zh-CN" altLang="en-US"/>
          </a:p>
        </p:txBody>
      </p:sp>
      <p:cxnSp>
        <p:nvCxnSpPr>
          <p:cNvPr id="23" name="直线连接符 22"/>
          <p:cNvCxnSpPr>
            <a:stCxn id="23" idx="4"/>
          </p:cNvCxnSpPr>
          <p:nvPr/>
        </p:nvCxnSpPr>
        <p:spPr>
          <a:xfrm>
            <a:off x="9358145" y="4620743"/>
            <a:ext cx="648072" cy="647632"/>
          </a:xfrm>
          <a:prstGeom prst="line">
            <a:avLst/>
          </a:prstGeom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连接符 23"/>
          <p:cNvCxnSpPr>
            <a:stCxn id="23" idx="4"/>
            <a:endCxn id="25" idx="6"/>
          </p:cNvCxnSpPr>
          <p:nvPr/>
        </p:nvCxnSpPr>
        <p:spPr>
          <a:xfrm flipH="1">
            <a:off x="8782081" y="4620743"/>
            <a:ext cx="576064" cy="647632"/>
          </a:xfrm>
          <a:prstGeom prst="line">
            <a:avLst/>
          </a:prstGeom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连接符 24"/>
          <p:cNvCxnSpPr>
            <a:stCxn id="25" idx="6"/>
          </p:cNvCxnSpPr>
          <p:nvPr/>
        </p:nvCxnSpPr>
        <p:spPr>
          <a:xfrm>
            <a:off x="8782081" y="5268375"/>
            <a:ext cx="1224136" cy="0"/>
          </a:xfrm>
          <a:prstGeom prst="line">
            <a:avLst/>
          </a:prstGeom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7251210" y="1899063"/>
            <a:ext cx="1097280" cy="33972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90000"/>
              </a:lnSpc>
            </a:pPr>
            <a:r>
              <a:rPr kumimoji="1" lang="zh-CN" altLang="en-US"/>
              <a:t>无主状态</a:t>
            </a:r>
            <a:endParaRPr kumimoji="1"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7251210" y="4048337"/>
            <a:ext cx="1097280" cy="33972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90000"/>
              </a:lnSpc>
            </a:pPr>
            <a:r>
              <a:rPr kumimoji="1" lang="zh-CN" altLang="en-US"/>
              <a:t>主从状态</a:t>
            </a:r>
            <a:endParaRPr kumimoji="1"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575142" y="1619928"/>
            <a:ext cx="9197603" cy="4392488"/>
          </a:xfrm>
          <a:prstGeom prst="rect">
            <a:avLst/>
          </a:prstGeom>
          <a:noFill/>
        </p:spPr>
      </p:pic>
      <p:sp>
        <p:nvSpPr>
          <p:cNvPr id="9" name="矩形 8"/>
          <p:cNvSpPr/>
          <p:nvPr/>
        </p:nvSpPr>
        <p:spPr>
          <a:xfrm>
            <a:off x="6951206" y="1034331"/>
            <a:ext cx="2304256" cy="68620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200"/>
              <a:t>迭代器模式是</a:t>
            </a:r>
            <a:r>
              <a:rPr lang="zh-CN" altLang="en-US" sz="1200">
                <a:solidFill>
                  <a:srgbClr val="FF0000"/>
                </a:solidFill>
              </a:rPr>
              <a:t>批量计算</a:t>
            </a:r>
            <a:r>
              <a:rPr lang="zh-CN" altLang="en-US" sz="1200"/>
              <a:t>中非常优美的实现形式</a:t>
            </a:r>
            <a:r>
              <a:rPr lang="en-US" altLang="zh-CN" sz="1200"/>
              <a:t>~</a:t>
            </a:r>
            <a:r>
              <a:rPr lang="zh-CN" altLang="en-US" sz="1200"/>
              <a:t>！</a:t>
            </a:r>
            <a:endParaRPr lang="en-US" altLang="zh-CN" sz="1200"/>
          </a:p>
        </p:txBody>
      </p:sp>
      <p:sp>
        <p:nvSpPr>
          <p:cNvPr id="10" name="矩形 9"/>
          <p:cNvSpPr/>
          <p:nvPr/>
        </p:nvSpPr>
        <p:spPr>
          <a:xfrm>
            <a:off x="3895090" y="4678680"/>
            <a:ext cx="1549400" cy="57975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200">
                <a:sym typeface="+mn-ea"/>
              </a:rPr>
              <a:t>mapTask的输出是一个文件，存在本地的文件系统中</a:t>
            </a:r>
            <a:endParaRPr lang="zh-CN" altLang="en-US" sz="1200"/>
          </a:p>
        </p:txBody>
      </p:sp>
      <p:sp>
        <p:nvSpPr>
          <p:cNvPr id="11" name="圆角矩形 10"/>
          <p:cNvSpPr/>
          <p:nvPr/>
        </p:nvSpPr>
        <p:spPr>
          <a:xfrm>
            <a:off x="1680210" y="4678680"/>
            <a:ext cx="1548765" cy="5803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ym typeface="+mn-ea"/>
              </a:rPr>
              <a:t>1，切片会格式化出记录，以记录为单位调用map方法</a:t>
            </a:r>
            <a:endParaRPr lang="zh-CN" altLang="en-US" sz="1200"/>
          </a:p>
        </p:txBody>
      </p:sp>
      <p:sp>
        <p:nvSpPr>
          <p:cNvPr id="12" name="圆角矩形 11"/>
          <p:cNvSpPr/>
          <p:nvPr/>
        </p:nvSpPr>
        <p:spPr>
          <a:xfrm>
            <a:off x="1729105" y="1424305"/>
            <a:ext cx="2026920" cy="7727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1200">
                <a:sym typeface="+mn-ea"/>
              </a:rPr>
              <a:t>2</a:t>
            </a:r>
            <a:r>
              <a:rPr lang="zh-CN" altLang="en-US" sz="1200">
                <a:sym typeface="+mn-ea"/>
              </a:rPr>
              <a:t>，</a:t>
            </a:r>
            <a:r>
              <a:rPr lang="en-US" altLang="zh-CN" sz="1200">
                <a:sym typeface="+mn-ea"/>
              </a:rPr>
              <a:t>map</a:t>
            </a:r>
            <a:r>
              <a:rPr lang="zh-CN" altLang="en-US" sz="1200">
                <a:sym typeface="+mn-ea"/>
              </a:rPr>
              <a:t>的输出映射成</a:t>
            </a:r>
            <a:r>
              <a:rPr lang="en-US" altLang="zh-CN" sz="1200">
                <a:sym typeface="+mn-ea"/>
              </a:rPr>
              <a:t>KV</a:t>
            </a:r>
            <a:r>
              <a:rPr lang="zh-CN" altLang="en-US" sz="1200">
                <a:sym typeface="+mn-ea"/>
              </a:rPr>
              <a:t>，</a:t>
            </a:r>
            <a:r>
              <a:rPr lang="en-US" altLang="zh-CN" sz="1200">
                <a:sym typeface="+mn-ea"/>
              </a:rPr>
              <a:t>kv</a:t>
            </a:r>
            <a:r>
              <a:rPr lang="zh-CN" altLang="en-US" sz="1200">
                <a:sym typeface="+mn-ea"/>
              </a:rPr>
              <a:t>会参与分区计算，拿着</a:t>
            </a:r>
            <a:r>
              <a:rPr lang="en-US" altLang="zh-CN" sz="1200">
                <a:sym typeface="+mn-ea"/>
              </a:rPr>
              <a:t>key</a:t>
            </a:r>
            <a:r>
              <a:rPr lang="zh-CN" altLang="en-US" sz="1200">
                <a:sym typeface="+mn-ea"/>
              </a:rPr>
              <a:t>算出</a:t>
            </a:r>
            <a:r>
              <a:rPr lang="en-US" altLang="zh-CN" sz="1200">
                <a:sym typeface="+mn-ea"/>
              </a:rPr>
              <a:t>P</a:t>
            </a:r>
            <a:r>
              <a:rPr lang="zh-CN" altLang="en-US" sz="1200">
                <a:sym typeface="+mn-ea"/>
              </a:rPr>
              <a:t>，分区号，</a:t>
            </a:r>
            <a:r>
              <a:rPr lang="en-US" altLang="zh-CN" sz="1200">
                <a:sym typeface="+mn-ea"/>
              </a:rPr>
              <a:t>K,V,P</a:t>
            </a:r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3846195" y="1261110"/>
            <a:ext cx="2194560" cy="93599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en-US" altLang="zh-CN" sz="1200">
                <a:sym typeface="+mn-ea"/>
              </a:rPr>
              <a:t>3</a:t>
            </a:r>
            <a:r>
              <a:rPr lang="zh-CN" altLang="en-US" sz="1200">
                <a:sym typeface="+mn-ea"/>
              </a:rPr>
              <a:t>，内存缓冲区溢写磁盘时：做一个</a:t>
            </a:r>
            <a:r>
              <a:rPr lang="en-US" altLang="zh-CN" sz="1200">
                <a:sym typeface="+mn-ea"/>
              </a:rPr>
              <a:t>2</a:t>
            </a:r>
            <a:r>
              <a:rPr lang="zh-CN" altLang="en-US" sz="1200">
                <a:sym typeface="+mn-ea"/>
              </a:rPr>
              <a:t>次排序：</a:t>
            </a:r>
            <a:endParaRPr lang="en-US" altLang="zh-CN" sz="1200"/>
          </a:p>
          <a:p>
            <a:pPr algn="l"/>
            <a:r>
              <a:rPr lang="zh-CN" altLang="en-US" sz="1200">
                <a:sym typeface="+mn-ea"/>
              </a:rPr>
              <a:t>分区有序，且分区内</a:t>
            </a:r>
            <a:r>
              <a:rPr lang="en-US" altLang="zh-CN" sz="1200">
                <a:sym typeface="+mn-ea"/>
              </a:rPr>
              <a:t>key</a:t>
            </a:r>
            <a:r>
              <a:rPr lang="zh-CN" altLang="en-US" sz="1200">
                <a:sym typeface="+mn-ea"/>
              </a:rPr>
              <a:t>有序</a:t>
            </a:r>
            <a:endParaRPr lang="en-US" altLang="zh-CN" sz="1200"/>
          </a:p>
          <a:p>
            <a:pPr algn="l"/>
            <a:r>
              <a:rPr lang="zh-CN" altLang="en-US" sz="1200">
                <a:sym typeface="+mn-ea"/>
              </a:rPr>
              <a:t>未来相同的一组</a:t>
            </a:r>
            <a:r>
              <a:rPr lang="en-US" altLang="zh-CN" sz="1200">
                <a:sym typeface="+mn-ea"/>
              </a:rPr>
              <a:t>key</a:t>
            </a:r>
            <a:r>
              <a:rPr lang="zh-CN" altLang="en-US" sz="1200">
                <a:sym typeface="+mn-ea"/>
              </a:rPr>
              <a:t>会相邻的排在一起</a:t>
            </a:r>
            <a:endParaRPr lang="zh-CN" altLang="en-US"/>
          </a:p>
        </p:txBody>
      </p:sp>
      <p:sp>
        <p:nvSpPr>
          <p:cNvPr id="14" name="圆角矩形 13"/>
          <p:cNvSpPr/>
          <p:nvPr/>
        </p:nvSpPr>
        <p:spPr>
          <a:xfrm>
            <a:off x="8449945" y="4678680"/>
            <a:ext cx="2194560" cy="93599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en-US" altLang="zh-CN" sz="1200">
                <a:sym typeface="+mn-ea"/>
              </a:rPr>
              <a:t>4</a:t>
            </a:r>
            <a:r>
              <a:rPr lang="zh-CN" altLang="en-US" sz="1200">
                <a:sym typeface="+mn-ea"/>
              </a:rPr>
              <a:t>，</a:t>
            </a:r>
            <a:r>
              <a:rPr lang="en-US" altLang="zh-CN" sz="1200">
                <a:sym typeface="+mn-ea"/>
              </a:rPr>
              <a:t>reduce</a:t>
            </a:r>
            <a:r>
              <a:rPr lang="zh-CN" altLang="en-US" sz="1200">
                <a:sym typeface="+mn-ea"/>
              </a:rPr>
              <a:t>的归并排序其实可以和</a:t>
            </a:r>
            <a:r>
              <a:rPr lang="en-US" altLang="zh-CN" sz="1200">
                <a:sym typeface="+mn-ea"/>
              </a:rPr>
              <a:t>reduce</a:t>
            </a:r>
            <a:r>
              <a:rPr lang="zh-CN" altLang="en-US" sz="1200">
                <a:sym typeface="+mn-ea"/>
              </a:rPr>
              <a:t>方法的计算同时发生，尽量减少</a:t>
            </a:r>
            <a:r>
              <a:rPr lang="en-US" altLang="zh-CN" sz="1200">
                <a:sym typeface="+mn-ea"/>
              </a:rPr>
              <a:t>IO</a:t>
            </a:r>
            <a:endParaRPr lang="en-US" altLang="zh-CN" sz="1200"/>
          </a:p>
          <a:p>
            <a:pPr algn="l"/>
            <a:r>
              <a:rPr lang="zh-CN" altLang="en-US" sz="1200">
                <a:sym typeface="+mn-ea"/>
              </a:rPr>
              <a:t>因为有</a:t>
            </a:r>
            <a:r>
              <a:rPr lang="zh-CN" altLang="en-US" sz="1200">
                <a:solidFill>
                  <a:srgbClr val="FF0000"/>
                </a:solidFill>
                <a:sym typeface="+mn-ea"/>
              </a:rPr>
              <a:t>迭代器模式</a:t>
            </a:r>
            <a:r>
              <a:rPr lang="zh-CN" altLang="en-US" sz="1200">
                <a:sym typeface="+mn-ea"/>
              </a:rPr>
              <a:t>的支持</a:t>
            </a:r>
            <a:r>
              <a:rPr lang="en-US" altLang="zh-CN" sz="1200">
                <a:sym typeface="+mn-ea"/>
              </a:rPr>
              <a:t>~</a:t>
            </a:r>
            <a:r>
              <a:rPr lang="zh-CN" altLang="en-US" sz="1200">
                <a:sym typeface="+mn-ea"/>
              </a:rPr>
              <a:t>！！！！！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1736090" y="995680"/>
            <a:ext cx="1035685" cy="1380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blk1</a:t>
            </a:r>
            <a:endParaRPr lang="en-US" altLang="zh-CN"/>
          </a:p>
        </p:txBody>
      </p:sp>
      <p:sp>
        <p:nvSpPr>
          <p:cNvPr id="3" name="矩形 2"/>
          <p:cNvSpPr/>
          <p:nvPr/>
        </p:nvSpPr>
        <p:spPr>
          <a:xfrm>
            <a:off x="1736090" y="2376170"/>
            <a:ext cx="1035685" cy="1380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blk2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736090" y="3756660"/>
            <a:ext cx="1035685" cy="1380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blk3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424430" y="2007870"/>
            <a:ext cx="4165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he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1644015" y="2376170"/>
            <a:ext cx="5003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llo</a:t>
            </a:r>
            <a:endParaRPr lang="en-US" altLang="zh-CN"/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1713230" y="2652395"/>
            <a:ext cx="1104265" cy="1143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V="1">
            <a:off x="1667510" y="3987165"/>
            <a:ext cx="1104265" cy="1143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1" name="左大括号 10"/>
          <p:cNvSpPr/>
          <p:nvPr/>
        </p:nvSpPr>
        <p:spPr>
          <a:xfrm rot="10800000">
            <a:off x="2943225" y="994410"/>
            <a:ext cx="154305" cy="165798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左大括号 11"/>
          <p:cNvSpPr/>
          <p:nvPr/>
        </p:nvSpPr>
        <p:spPr>
          <a:xfrm rot="10800000">
            <a:off x="2943225" y="2652395"/>
            <a:ext cx="154305" cy="1345565"/>
          </a:xfrm>
          <a:prstGeom prst="lef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5944870" y="857250"/>
            <a:ext cx="24879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SplitLineReader</a:t>
            </a:r>
            <a:r>
              <a:rPr lang="en-US" altLang="zh-CN"/>
              <a:t>.readLine</a:t>
            </a:r>
            <a:endParaRPr lang="en-US" altLang="zh-CN"/>
          </a:p>
        </p:txBody>
      </p:sp>
      <p:sp>
        <p:nvSpPr>
          <p:cNvPr id="14" name="文本框 13"/>
          <p:cNvSpPr txBox="1"/>
          <p:nvPr/>
        </p:nvSpPr>
        <p:spPr>
          <a:xfrm>
            <a:off x="3311525" y="1531620"/>
            <a:ext cx="5922645" cy="13220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600"/>
              <a:t>非第一个 </a:t>
            </a:r>
            <a:r>
              <a:rPr lang="en-US" altLang="zh-CN" sz="1600"/>
              <a:t>split</a:t>
            </a:r>
            <a:r>
              <a:rPr lang="zh-CN" altLang="en-US" sz="1600"/>
              <a:t>，总是会丢弃掉第一行记录。</a:t>
            </a:r>
            <a:endParaRPr lang="zh-CN" altLang="en-US" sz="1600"/>
          </a:p>
          <a:p>
            <a:pPr algn="l"/>
            <a:r>
              <a:rPr lang="zh-CN" altLang="en-US" sz="1600"/>
              <a:t>因为，在 </a:t>
            </a:r>
            <a:r>
              <a:rPr lang="en-US" altLang="zh-CN" sz="1600"/>
              <a:t>next() </a:t>
            </a:r>
            <a:r>
              <a:rPr lang="zh-CN" altLang="en-US" sz="1600"/>
              <a:t>方法中总是会多读一行。遇到第一个换行符</a:t>
            </a:r>
            <a:endParaRPr lang="zh-CN" altLang="en-US" sz="1600"/>
          </a:p>
          <a:p>
            <a:pPr algn="l"/>
            <a:r>
              <a:rPr lang="zh-CN" altLang="en-US" sz="1600"/>
              <a:t>位置，则终止。并记录本次读取的大小，并更新位置信息 </a:t>
            </a:r>
            <a:r>
              <a:rPr lang="en-US" altLang="zh-CN" sz="1600"/>
              <a:t>pos</a:t>
            </a:r>
            <a:r>
              <a:rPr lang="zh-CN" altLang="en-US" sz="1600"/>
              <a:t>。</a:t>
            </a:r>
            <a:endParaRPr lang="zh-CN" altLang="en-US" sz="1600"/>
          </a:p>
          <a:p>
            <a:pPr algn="l"/>
            <a:r>
              <a:rPr lang="zh-CN" altLang="en-US" sz="1600"/>
              <a:t>以此来应对 </a:t>
            </a:r>
            <a:r>
              <a:rPr lang="en-US" altLang="zh-CN" sz="1600"/>
              <a:t>HDFS </a:t>
            </a:r>
            <a:r>
              <a:rPr lang="zh-CN" altLang="en-US" sz="1600"/>
              <a:t>可能将记录数据分割在不同 </a:t>
            </a:r>
            <a:r>
              <a:rPr lang="en-US" altLang="zh-CN" sz="1600"/>
              <a:t>blk </a:t>
            </a:r>
            <a:r>
              <a:rPr lang="zh-CN" altLang="en-US" sz="1600"/>
              <a:t>上的问题，保证</a:t>
            </a:r>
            <a:endParaRPr lang="zh-CN" altLang="en-US" sz="1600"/>
          </a:p>
          <a:p>
            <a:pPr algn="l"/>
            <a:r>
              <a:rPr lang="zh-CN" altLang="en-US" sz="1600"/>
              <a:t>数据正确读取。</a:t>
            </a:r>
            <a:endParaRPr lang="zh-CN" altLang="en-US" sz="1600"/>
          </a:p>
        </p:txBody>
      </p:sp>
      <p:cxnSp>
        <p:nvCxnSpPr>
          <p:cNvPr id="15" name="直接箭头连接符 14"/>
          <p:cNvCxnSpPr>
            <a:stCxn id="13" idx="2"/>
            <a:endCxn id="14" idx="0"/>
          </p:cNvCxnSpPr>
          <p:nvPr/>
        </p:nvCxnSpPr>
        <p:spPr>
          <a:xfrm flipH="1">
            <a:off x="6273165" y="1225550"/>
            <a:ext cx="915670" cy="3060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708</Words>
  <Application>WPS 演示</Application>
  <PresentationFormat>宽屏</PresentationFormat>
  <Paragraphs>121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Arial</vt:lpstr>
      <vt:lpstr>宋体</vt:lpstr>
      <vt:lpstr>Wingdings</vt:lpstr>
      <vt:lpstr>Calibri</vt:lpstr>
      <vt:lpstr>微软雅黑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周跃</dc:creator>
  <cp:lastModifiedBy>yue_zhou</cp:lastModifiedBy>
  <cp:revision>10</cp:revision>
  <dcterms:created xsi:type="dcterms:W3CDTF">2020-08-02T02:38:00Z</dcterms:created>
  <dcterms:modified xsi:type="dcterms:W3CDTF">2020-08-03T07:03:00Z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2052-11.1.0.9828</vt:lpwstr>
  </property>
</Properties>
</file>