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2" r:id="rId3"/>
    <p:sldId id="264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8" r:id="rId13"/>
    <p:sldId id="275" r:id="rId14"/>
    <p:sldId id="282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24840" y="1089660"/>
            <a:ext cx="2415540" cy="3977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952500" y="13614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X.java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257300" y="2693035"/>
            <a:ext cx="982345" cy="93789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javac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52500" y="431038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X.class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145280" y="1089660"/>
            <a:ext cx="3824605" cy="30384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4363720" y="1361440"/>
            <a:ext cx="1592580" cy="533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ClassLoader</a:t>
            </a:r>
          </a:p>
        </p:txBody>
      </p:sp>
      <p:sp>
        <p:nvSpPr>
          <p:cNvPr id="30" name="单圆角矩形 29"/>
          <p:cNvSpPr/>
          <p:nvPr/>
        </p:nvSpPr>
        <p:spPr>
          <a:xfrm>
            <a:off x="6446520" y="1380490"/>
            <a:ext cx="1303020" cy="495300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类库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980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字节码</a:t>
            </a:r>
            <a:br>
              <a:rPr lang="zh-CN" altLang="en-US"/>
            </a:br>
            <a:r>
              <a:rPr lang="zh-CN" altLang="en-US"/>
              <a:t>解释器</a:t>
            </a:r>
          </a:p>
        </p:txBody>
      </p:sp>
      <p:sp>
        <p:nvSpPr>
          <p:cNvPr id="32" name="矩形 31"/>
          <p:cNvSpPr/>
          <p:nvPr/>
        </p:nvSpPr>
        <p:spPr>
          <a:xfrm>
            <a:off x="6614160" y="2282825"/>
            <a:ext cx="967740" cy="8375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JIT</a:t>
            </a:r>
            <a:br>
              <a:rPr lang="en-US" altLang="zh-CN"/>
            </a:br>
            <a:r>
              <a:rPr lang="zh-CN" altLang="en-US" sz="1200"/>
              <a:t>即时编译器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322570" y="3507740"/>
            <a:ext cx="159258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执行引擎</a:t>
            </a:r>
          </a:p>
        </p:txBody>
      </p:sp>
      <p:sp>
        <p:nvSpPr>
          <p:cNvPr id="35" name="剪去对角的矩形 34"/>
          <p:cNvSpPr/>
          <p:nvPr/>
        </p:nvSpPr>
        <p:spPr>
          <a:xfrm>
            <a:off x="6614160" y="4312285"/>
            <a:ext cx="822960" cy="755015"/>
          </a:xfrm>
          <a:prstGeom prst="snip2Diag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OS</a:t>
            </a:r>
            <a:br>
              <a:rPr lang="en-US" altLang="zh-CN"/>
            </a:br>
            <a:r>
              <a:rPr lang="en-US" altLang="zh-CN"/>
              <a:t>硬</a:t>
            </a:r>
            <a:r>
              <a:rPr lang="zh-CN" altLang="en-US"/>
              <a:t>件</a:t>
            </a:r>
          </a:p>
        </p:txBody>
      </p:sp>
      <p:cxnSp>
        <p:nvCxnSpPr>
          <p:cNvPr id="36" name="曲线连接符 35"/>
          <p:cNvCxnSpPr>
            <a:stCxn id="19" idx="3"/>
            <a:endCxn id="21" idx="1"/>
          </p:cNvCxnSpPr>
          <p:nvPr/>
        </p:nvCxnSpPr>
        <p:spPr>
          <a:xfrm flipV="1">
            <a:off x="2552700" y="1628140"/>
            <a:ext cx="1818640" cy="2948940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0" idx="1"/>
            <a:endCxn id="21" idx="3"/>
          </p:cNvCxnSpPr>
          <p:nvPr/>
        </p:nvCxnSpPr>
        <p:spPr>
          <a:xfrm flipH="1">
            <a:off x="5963920" y="1628140"/>
            <a:ext cx="4902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2"/>
            <a:endCxn id="31" idx="0"/>
          </p:cNvCxnSpPr>
          <p:nvPr/>
        </p:nvCxnSpPr>
        <p:spPr>
          <a:xfrm>
            <a:off x="5167630" y="1894840"/>
            <a:ext cx="121920" cy="3879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0"/>
          </p:cNvCxnSpPr>
          <p:nvPr/>
        </p:nvCxnSpPr>
        <p:spPr>
          <a:xfrm>
            <a:off x="5166360" y="1897380"/>
            <a:ext cx="1939290" cy="3854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33" idx="0"/>
          </p:cNvCxnSpPr>
          <p:nvPr/>
        </p:nvCxnSpPr>
        <p:spPr>
          <a:xfrm>
            <a:off x="5289550" y="3120390"/>
            <a:ext cx="836930" cy="38735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3" idx="2"/>
            <a:endCxn id="35" idx="2"/>
          </p:cNvCxnSpPr>
          <p:nvPr/>
        </p:nvCxnSpPr>
        <p:spPr>
          <a:xfrm rot="5400000" flipV="1">
            <a:off x="6049645" y="4117975"/>
            <a:ext cx="648970" cy="49530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右中括号 42"/>
          <p:cNvSpPr/>
          <p:nvPr/>
        </p:nvSpPr>
        <p:spPr>
          <a:xfrm>
            <a:off x="7969885" y="1576705"/>
            <a:ext cx="156845" cy="21507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176260" y="2468245"/>
            <a:ext cx="581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n w="10160">
                  <a:noFill/>
                  <a:prstDash val="solid"/>
                </a:ln>
                <a:solidFill>
                  <a:schemeClr val="tx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JVM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316605" y="1710690"/>
            <a:ext cx="551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>
            <a:off x="1991995" y="1385570"/>
            <a:ext cx="3229610" cy="463169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29940" y="184213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</a:rPr>
              <a:t>寄存器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234055" y="228282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L1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216275" y="2891790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L2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15640" y="3517265"/>
            <a:ext cx="74676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>
                <a:solidFill>
                  <a:schemeClr val="bg1"/>
                </a:solidFill>
              </a:rPr>
              <a:t>L3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高速缓存</a:t>
            </a:r>
          </a:p>
          <a:p>
            <a:pPr algn="ctr"/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078163" y="4318635"/>
            <a:ext cx="10204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>
                <a:solidFill>
                  <a:schemeClr val="bg1"/>
                </a:solidFill>
              </a:rPr>
              <a:t>主存（</a:t>
            </a:r>
            <a:r>
              <a:rPr lang="en-US" altLang="zh-CN" sz="1000">
                <a:solidFill>
                  <a:schemeClr val="bg1"/>
                </a:solidFill>
              </a:rPr>
              <a:t>DRAM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758441" y="4943475"/>
            <a:ext cx="170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000">
                <a:solidFill>
                  <a:schemeClr val="bg1"/>
                </a:solidFill>
              </a:rPr>
              <a:t>本地二级存储（本地磁盘）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535556" y="5507355"/>
            <a:ext cx="21056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1000">
                <a:solidFill>
                  <a:schemeClr val="bg1"/>
                </a:solidFill>
              </a:rPr>
              <a:t>远程二级存储</a:t>
            </a:r>
          </a:p>
          <a:p>
            <a:pPr algn="ctr"/>
            <a:r>
              <a:rPr lang="zh-CN" sz="1000">
                <a:solidFill>
                  <a:schemeClr val="bg1"/>
                </a:solidFill>
              </a:rPr>
              <a:t>（分布式文件系统、</a:t>
            </a:r>
            <a:r>
              <a:rPr lang="en-US" altLang="zh-CN" sz="1000">
                <a:solidFill>
                  <a:schemeClr val="bg1"/>
                </a:solidFill>
              </a:rPr>
              <a:t>Web </a:t>
            </a:r>
            <a:r>
              <a:rPr lang="zh-CN" altLang="en-US" sz="1000">
                <a:solidFill>
                  <a:schemeClr val="bg1"/>
                </a:solidFill>
              </a:rPr>
              <a:t>服务器</a:t>
            </a:r>
            <a:r>
              <a:rPr lang="zh-CN" sz="1000">
                <a:solidFill>
                  <a:schemeClr val="bg1"/>
                </a:solidFill>
              </a:rPr>
              <a:t>）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314700" y="2231390"/>
            <a:ext cx="5867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086100" y="2840990"/>
            <a:ext cx="1036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865120" y="3481070"/>
            <a:ext cx="14554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636520" y="4128770"/>
            <a:ext cx="19278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423160" y="4753610"/>
            <a:ext cx="2362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202180" y="5378450"/>
            <a:ext cx="2788920" cy="7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011170" y="1842135"/>
            <a:ext cx="3003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L0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85745" y="240157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2564765" y="30454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9820" y="358711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L3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2122805" y="422338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901825" y="4861560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L5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601470" y="5507355"/>
            <a:ext cx="300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>
                <a:solidFill>
                  <a:schemeClr val="tx1"/>
                </a:solidFill>
              </a:rPr>
              <a:t>L6</a:t>
            </a:r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1181100" y="1355090"/>
            <a:ext cx="7620" cy="2308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1181100" y="3832225"/>
            <a:ext cx="7620" cy="2186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99720" y="2799715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更小</a:t>
            </a:r>
            <a:br>
              <a:rPr lang="zh-CN" altLang="en-US" sz="1200"/>
            </a:br>
            <a:r>
              <a:rPr lang="zh-CN" altLang="en-US" sz="1200"/>
              <a:t>更快</a:t>
            </a:r>
            <a:br>
              <a:rPr lang="zh-CN" altLang="en-US" sz="1200"/>
            </a:br>
            <a:r>
              <a:rPr lang="zh-CN" altLang="en-US" sz="1200"/>
              <a:t>成本更高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99720" y="4108450"/>
            <a:ext cx="79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更大</a:t>
            </a:r>
            <a:br>
              <a:rPr lang="zh-CN" altLang="en-US" sz="1200"/>
            </a:br>
            <a:r>
              <a:rPr lang="zh-CN" altLang="en-US" sz="1200"/>
              <a:t>更慢</a:t>
            </a:r>
            <a:br>
              <a:rPr lang="zh-CN" altLang="en-US" sz="1200"/>
            </a:br>
            <a:r>
              <a:rPr lang="zh-CN" altLang="en-US" sz="1200"/>
              <a:t>成本更低</a:t>
            </a:r>
          </a:p>
        </p:txBody>
      </p:sp>
      <p:sp>
        <p:nvSpPr>
          <p:cNvPr id="47" name="右大括号 46"/>
          <p:cNvSpPr/>
          <p:nvPr/>
        </p:nvSpPr>
        <p:spPr>
          <a:xfrm rot="10800000">
            <a:off x="1601470" y="1384935"/>
            <a:ext cx="76200" cy="20599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大括号 47"/>
          <p:cNvSpPr/>
          <p:nvPr/>
        </p:nvSpPr>
        <p:spPr>
          <a:xfrm rot="10800000">
            <a:off x="1601470" y="3517265"/>
            <a:ext cx="76200" cy="2440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231390" y="1466850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/>
              <a:t>CPU </a:t>
            </a:r>
            <a:r>
              <a:rPr lang="zh-CN" altLang="en-US" sz="1200"/>
              <a:t>内部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4022725" y="198755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8620" y="2087245"/>
            <a:ext cx="27120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/>
              <a:t>CPU </a:t>
            </a:r>
            <a:r>
              <a:rPr lang="zh-CN" altLang="en-US" sz="1000"/>
              <a:t>寄存器保存着从高速缓存行存取器取出的</a:t>
            </a:r>
          </a:p>
          <a:p>
            <a:r>
              <a:rPr lang="zh-CN" altLang="en-US" sz="1000"/>
              <a:t>字节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11580" y="418211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共享</a:t>
            </a:r>
            <a:endParaRPr lang="zh-CN" altLang="en-US" sz="1200">
              <a:latin typeface="+mn-ea"/>
              <a:cs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720" y="2294890"/>
            <a:ext cx="367030" cy="750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en-US" altLang="zh-CN" sz="1200">
                <a:latin typeface="+mn-ea"/>
                <a:cs typeface="+mn-ea"/>
                <a:sym typeface="+mn-ea"/>
              </a:rPr>
              <a:t>CPU </a:t>
            </a:r>
            <a:r>
              <a:rPr lang="zh-CN" altLang="en-US" sz="1200">
                <a:latin typeface="+mn-ea"/>
                <a:cs typeface="+mn-ea"/>
                <a:sym typeface="+mn-ea"/>
              </a:rPr>
              <a:t>内部</a:t>
            </a:r>
          </a:p>
        </p:txBody>
      </p:sp>
      <p:sp>
        <p:nvSpPr>
          <p:cNvPr id="7" name="右大括号 6"/>
          <p:cNvSpPr/>
          <p:nvPr/>
        </p:nvSpPr>
        <p:spPr>
          <a:xfrm>
            <a:off x="4289425" y="261874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65320" y="2718435"/>
            <a:ext cx="2535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L1 </a:t>
            </a:r>
            <a:r>
              <a:rPr lang="zh-CN" altLang="en-US" sz="1000"/>
              <a:t>高速缓存保存着从 </a:t>
            </a:r>
            <a:r>
              <a:rPr lang="en-US" altLang="zh-CN" sz="1000"/>
              <a:t>L2 </a:t>
            </a:r>
            <a:r>
              <a:rPr lang="zh-CN" altLang="en-US" sz="1000"/>
              <a:t>高速缓存取出的缓</a:t>
            </a:r>
          </a:p>
          <a:p>
            <a:r>
              <a:rPr lang="zh-CN" altLang="en-US" sz="1000"/>
              <a:t>存行</a:t>
            </a:r>
          </a:p>
        </p:txBody>
      </p:sp>
      <p:sp>
        <p:nvSpPr>
          <p:cNvPr id="11" name="右大括号 10"/>
          <p:cNvSpPr/>
          <p:nvPr/>
        </p:nvSpPr>
        <p:spPr>
          <a:xfrm>
            <a:off x="4465320" y="322707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641215" y="3326765"/>
            <a:ext cx="24085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L2 </a:t>
            </a:r>
            <a:r>
              <a:rPr lang="zh-CN" altLang="en-US" sz="1000"/>
              <a:t>高速缓存保存着从 </a:t>
            </a:r>
            <a:r>
              <a:rPr lang="en-US" altLang="zh-CN" sz="1000"/>
              <a:t>L3 </a:t>
            </a:r>
            <a:r>
              <a:rPr lang="zh-CN" altLang="en-US" sz="1000"/>
              <a:t>高速缓存取出的</a:t>
            </a:r>
          </a:p>
          <a:p>
            <a:r>
              <a:rPr lang="zh-CN" altLang="en-US" sz="1000"/>
              <a:t>缓存行</a:t>
            </a:r>
          </a:p>
        </p:txBody>
      </p:sp>
      <p:sp>
        <p:nvSpPr>
          <p:cNvPr id="13" name="右大括号 12"/>
          <p:cNvSpPr/>
          <p:nvPr/>
        </p:nvSpPr>
        <p:spPr>
          <a:xfrm>
            <a:off x="4935220" y="453136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11115" y="4631055"/>
            <a:ext cx="183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00"/>
              <a:t>主存保存着从本地磁盘取出的</a:t>
            </a:r>
          </a:p>
          <a:p>
            <a:r>
              <a:rPr lang="zh-CN" sz="1000"/>
              <a:t>磁盘块</a:t>
            </a:r>
          </a:p>
        </p:txBody>
      </p:sp>
      <p:sp>
        <p:nvSpPr>
          <p:cNvPr id="15" name="右大括号 14"/>
          <p:cNvSpPr/>
          <p:nvPr/>
        </p:nvSpPr>
        <p:spPr>
          <a:xfrm>
            <a:off x="4706620" y="387858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82515" y="3978275"/>
            <a:ext cx="21069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L3 </a:t>
            </a:r>
            <a:r>
              <a:rPr lang="zh-CN" altLang="en-US" sz="1000"/>
              <a:t>高速缓存保存着从</a:t>
            </a:r>
            <a:r>
              <a:rPr lang="zh-CN" sz="1000"/>
              <a:t>主存</a:t>
            </a:r>
            <a:r>
              <a:rPr lang="zh-CN" altLang="en-US" sz="1000"/>
              <a:t>高速缓存</a:t>
            </a:r>
          </a:p>
          <a:p>
            <a:r>
              <a:rPr lang="zh-CN" altLang="en-US" sz="1000"/>
              <a:t>取出的缓存行</a:t>
            </a:r>
          </a:p>
        </p:txBody>
      </p:sp>
      <p:sp>
        <p:nvSpPr>
          <p:cNvPr id="17" name="右大括号 16"/>
          <p:cNvSpPr/>
          <p:nvPr/>
        </p:nvSpPr>
        <p:spPr>
          <a:xfrm>
            <a:off x="5130800" y="5160010"/>
            <a:ext cx="76200" cy="48768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06695" y="525970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1000"/>
              <a:t>本地磁盘保存着从远程网络</a:t>
            </a:r>
          </a:p>
          <a:p>
            <a:r>
              <a:rPr lang="zh-CN" sz="1000"/>
              <a:t>服务器磁盘取出的文件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75970" y="2186305"/>
            <a:ext cx="4610735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94488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054860" y="22701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68140" y="2270760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775970" y="2938145"/>
            <a:ext cx="461010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4488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2054860" y="30219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622800" y="302069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</a:p>
        </p:txBody>
      </p:sp>
      <p:sp>
        <p:nvSpPr>
          <p:cNvPr id="21" name="矩形 20"/>
          <p:cNvSpPr/>
          <p:nvPr/>
        </p:nvSpPr>
        <p:spPr>
          <a:xfrm>
            <a:off x="66929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3820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49098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11582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30" name="矩形 29"/>
          <p:cNvSpPr/>
          <p:nvPr/>
        </p:nvSpPr>
        <p:spPr>
          <a:xfrm>
            <a:off x="66929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3820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49098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1582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15189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44958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432810" y="37890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601720" y="38728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254500" y="38741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879340" y="3874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46" name="矩形 45"/>
          <p:cNvSpPr/>
          <p:nvPr/>
        </p:nvSpPr>
        <p:spPr>
          <a:xfrm>
            <a:off x="3432810" y="463994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601720" y="472376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254500" y="472503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4879340" y="47250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3915410" y="55746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计算单元</a:t>
            </a:r>
            <a:br>
              <a:rPr lang="zh-CN" altLang="en-US" sz="1200"/>
            </a:br>
            <a:r>
              <a:rPr lang="zh-CN" altLang="en-US" sz="1200"/>
              <a:t>与寄存器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3213100" y="3563620"/>
            <a:ext cx="2491740" cy="270510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曲线连接符 52"/>
          <p:cNvCxnSpPr>
            <a:stCxn id="14" idx="1"/>
            <a:endCxn id="31" idx="1"/>
          </p:cNvCxnSpPr>
          <p:nvPr/>
        </p:nvCxnSpPr>
        <p:spPr>
          <a:xfrm rot="10800000" flipV="1">
            <a:off x="838200" y="2407285"/>
            <a:ext cx="106680" cy="2453640"/>
          </a:xfrm>
          <a:prstGeom prst="curvedConnector3">
            <a:avLst>
              <a:gd name="adj1" fmla="val 323214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曲线连接符 53"/>
          <p:cNvCxnSpPr/>
          <p:nvPr/>
        </p:nvCxnSpPr>
        <p:spPr>
          <a:xfrm rot="10800000" flipV="1">
            <a:off x="1776730" y="2406015"/>
            <a:ext cx="278130" cy="2317750"/>
          </a:xfrm>
          <a:prstGeom prst="curvedConnector2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15" idx="3"/>
            <a:endCxn id="48" idx="0"/>
          </p:cNvCxnSpPr>
          <p:nvPr/>
        </p:nvCxnSpPr>
        <p:spPr>
          <a:xfrm>
            <a:off x="2626360" y="2407285"/>
            <a:ext cx="1913890" cy="231775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曲线连接符 55"/>
          <p:cNvCxnSpPr>
            <a:stCxn id="14" idx="3"/>
            <a:endCxn id="47" idx="0"/>
          </p:cNvCxnSpPr>
          <p:nvPr/>
        </p:nvCxnSpPr>
        <p:spPr>
          <a:xfrm>
            <a:off x="1516380" y="2407285"/>
            <a:ext cx="2371090" cy="2316480"/>
          </a:xfrm>
          <a:prstGeom prst="curvedConnector2">
            <a:avLst/>
          </a:prstGeom>
          <a:ln w="12700" cmpd="sng">
            <a:solidFill>
              <a:schemeClr val="accent2"/>
            </a:solidFill>
            <a:prstDash val="sysDot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6672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CPU1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240405" y="5485130"/>
            <a:ext cx="685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33045" y="684530"/>
            <a:ext cx="6828790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03165" y="921385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>
                <a:solidFill>
                  <a:schemeClr val="bg1"/>
                </a:solidFill>
              </a:rPr>
              <a:t>主存（</a:t>
            </a:r>
            <a:r>
              <a:rPr lang="en-US" altLang="zh-CN" sz="120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7" name="矩形 16"/>
          <p:cNvSpPr/>
          <p:nvPr/>
        </p:nvSpPr>
        <p:spPr>
          <a:xfrm>
            <a:off x="977900" y="2447290"/>
            <a:ext cx="5378450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823460" y="2529840"/>
            <a:ext cx="16471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L3 Cache</a:t>
            </a:r>
            <a:r>
              <a:rPr lang="zh-CN" altLang="en-US" sz="1200">
                <a:solidFill>
                  <a:schemeClr val="bg1"/>
                </a:solidFill>
              </a:rPr>
              <a:t>（多核共享）</a:t>
            </a:r>
          </a:p>
        </p:txBody>
      </p:sp>
      <p:sp>
        <p:nvSpPr>
          <p:cNvPr id="21" name="矩形 20"/>
          <p:cNvSpPr/>
          <p:nvPr/>
        </p:nvSpPr>
        <p:spPr>
          <a:xfrm>
            <a:off x="750570" y="377888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919480" y="386270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1572260" y="38639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197100" y="386397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30" name="矩形 29"/>
          <p:cNvSpPr/>
          <p:nvPr/>
        </p:nvSpPr>
        <p:spPr>
          <a:xfrm>
            <a:off x="739775" y="441769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865505" y="45015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1518285" y="450278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196465" y="450913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1151890" y="514350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396240" y="356362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420370" y="527177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Core0</a:t>
            </a:r>
          </a:p>
        </p:txBody>
      </p:sp>
      <p:sp>
        <p:nvSpPr>
          <p:cNvPr id="2" name="矩形 1"/>
          <p:cNvSpPr/>
          <p:nvPr/>
        </p:nvSpPr>
        <p:spPr>
          <a:xfrm>
            <a:off x="766445" y="443992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145540" y="26841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798320" y="268541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7" name="矩形 6"/>
          <p:cNvSpPr/>
          <p:nvPr/>
        </p:nvSpPr>
        <p:spPr>
          <a:xfrm>
            <a:off x="1046480" y="262255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88260" y="261937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</a:p>
        </p:txBody>
      </p:sp>
      <p:sp>
        <p:nvSpPr>
          <p:cNvPr id="10" name="矩形 9"/>
          <p:cNvSpPr/>
          <p:nvPr/>
        </p:nvSpPr>
        <p:spPr>
          <a:xfrm>
            <a:off x="810260" y="379857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21" idx="2"/>
          </p:cNvCxnSpPr>
          <p:nvPr/>
        </p:nvCxnSpPr>
        <p:spPr>
          <a:xfrm>
            <a:off x="1840230" y="4222750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38" idx="0"/>
          </p:cNvCxnSpPr>
          <p:nvPr/>
        </p:nvCxnSpPr>
        <p:spPr>
          <a:xfrm>
            <a:off x="1774190" y="4873625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24045" y="377825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4592955" y="3862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245735" y="386334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70575" y="386334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27" name="矩形 26"/>
          <p:cNvSpPr/>
          <p:nvPr/>
        </p:nvSpPr>
        <p:spPr>
          <a:xfrm>
            <a:off x="4413250" y="441706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38980" y="450088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91760" y="45021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869940" y="450850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4825365" y="51428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4069715" y="356298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93845" y="52711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</a:p>
        </p:txBody>
      </p:sp>
      <p:sp>
        <p:nvSpPr>
          <p:cNvPr id="39" name="矩形 38"/>
          <p:cNvSpPr/>
          <p:nvPr/>
        </p:nvSpPr>
        <p:spPr>
          <a:xfrm>
            <a:off x="4439920" y="443928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483735" y="379793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/>
          <p:cNvCxnSpPr>
            <a:stCxn id="18" idx="2"/>
          </p:cNvCxnSpPr>
          <p:nvPr/>
        </p:nvCxnSpPr>
        <p:spPr>
          <a:xfrm>
            <a:off x="5513705" y="4222115"/>
            <a:ext cx="5080" cy="2044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endCxn id="35" idx="0"/>
          </p:cNvCxnSpPr>
          <p:nvPr/>
        </p:nvCxnSpPr>
        <p:spPr>
          <a:xfrm>
            <a:off x="5447665" y="4872990"/>
            <a:ext cx="2540" cy="2698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233045" y="2123440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488690" y="446214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33045" y="61588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处理器封装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1198245" y="9207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51025" y="9220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65" name="矩形 64"/>
          <p:cNvSpPr/>
          <p:nvPr/>
        </p:nvSpPr>
        <p:spPr>
          <a:xfrm>
            <a:off x="1099185" y="8591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2640965" y="85598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</a:p>
        </p:txBody>
      </p:sp>
      <p:cxnSp>
        <p:nvCxnSpPr>
          <p:cNvPr id="67" name="直接连接符 66"/>
          <p:cNvCxnSpPr>
            <a:stCxn id="9" idx="2"/>
          </p:cNvCxnSpPr>
          <p:nvPr/>
        </p:nvCxnSpPr>
        <p:spPr>
          <a:xfrm>
            <a:off x="3647440" y="1431925"/>
            <a:ext cx="3175" cy="100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1845310" y="319532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447665" y="3180080"/>
            <a:ext cx="0" cy="5981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229600" y="2611755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8398510" y="269557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9051290" y="269684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9676130" y="26968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74" name="矩形 73"/>
          <p:cNvSpPr/>
          <p:nvPr/>
        </p:nvSpPr>
        <p:spPr>
          <a:xfrm>
            <a:off x="8221980" y="1868805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8347710" y="195262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9000490" y="1953895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9678670" y="1960245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8691880" y="1028065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寄存器（</a:t>
            </a:r>
            <a:r>
              <a:rPr lang="en-US" altLang="zh-CN" sz="1200">
                <a:sym typeface="+mn-ea"/>
              </a:rPr>
              <a:t>Regs</a:t>
            </a:r>
            <a:r>
              <a:rPr lang="zh-CN" altLang="en-US" sz="1200"/>
              <a:t>）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8024495" y="920750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10147935" y="1156335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</a:p>
        </p:txBody>
      </p:sp>
      <p:sp>
        <p:nvSpPr>
          <p:cNvPr id="81" name="矩形 80"/>
          <p:cNvSpPr/>
          <p:nvPr/>
        </p:nvSpPr>
        <p:spPr>
          <a:xfrm>
            <a:off x="8248650" y="189103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289290" y="263144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9316720" y="2312670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9316720" y="1652905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1348105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圆角矩形 70"/>
          <p:cNvSpPr/>
          <p:nvPr/>
        </p:nvSpPr>
        <p:spPr>
          <a:xfrm>
            <a:off x="1517015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2169795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73" name="文本框 72"/>
          <p:cNvSpPr txBox="1"/>
          <p:nvPr/>
        </p:nvSpPr>
        <p:spPr>
          <a:xfrm>
            <a:off x="2794635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74" name="矩形 73"/>
          <p:cNvSpPr/>
          <p:nvPr/>
        </p:nvSpPr>
        <p:spPr>
          <a:xfrm>
            <a:off x="1340485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>
          <a:xfrm>
            <a:off x="1466215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76" name="圆角矩形 75"/>
          <p:cNvSpPr/>
          <p:nvPr/>
        </p:nvSpPr>
        <p:spPr>
          <a:xfrm>
            <a:off x="2118995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2797175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1810385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寄存器</a:t>
            </a:r>
            <a:r>
              <a:rPr lang="zh-CN" altLang="en-US" sz="1200" dirty="0" smtClean="0"/>
              <a:t>（</a:t>
            </a:r>
            <a:r>
              <a:rPr lang="en-US" altLang="zh-CN" sz="1200" dirty="0" err="1" smtClean="0">
                <a:sym typeface="+mn-ea"/>
              </a:rPr>
              <a:t>Regs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  <p:sp>
        <p:nvSpPr>
          <p:cNvPr id="79" name="圆角矩形 78"/>
          <p:cNvSpPr/>
          <p:nvPr/>
        </p:nvSpPr>
        <p:spPr>
          <a:xfrm>
            <a:off x="1143000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266440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Core0</a:t>
            </a:r>
          </a:p>
        </p:txBody>
      </p:sp>
      <p:sp>
        <p:nvSpPr>
          <p:cNvPr id="81" name="矩形 80"/>
          <p:cNvSpPr/>
          <p:nvPr/>
        </p:nvSpPr>
        <p:spPr>
          <a:xfrm>
            <a:off x="1367155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1407795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3" name="直接连接符 82"/>
          <p:cNvCxnSpPr>
            <a:stCxn id="70" idx="0"/>
            <a:endCxn id="74" idx="2"/>
          </p:cNvCxnSpPr>
          <p:nvPr/>
        </p:nvCxnSpPr>
        <p:spPr>
          <a:xfrm flipH="1" flipV="1">
            <a:off x="2435225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8" idx="2"/>
            <a:endCxn id="74" idx="0"/>
          </p:cNvCxnSpPr>
          <p:nvPr/>
        </p:nvCxnSpPr>
        <p:spPr>
          <a:xfrm>
            <a:off x="2435225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737100" y="2379980"/>
            <a:ext cx="217932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06010" y="246380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58790" y="246507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83630" y="24650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L2 Cache</a:t>
            </a:r>
          </a:p>
        </p:txBody>
      </p:sp>
      <p:sp>
        <p:nvSpPr>
          <p:cNvPr id="11" name="矩形 10"/>
          <p:cNvSpPr/>
          <p:nvPr/>
        </p:nvSpPr>
        <p:spPr>
          <a:xfrm>
            <a:off x="4729480" y="1637030"/>
            <a:ext cx="2189480" cy="44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855210" y="172085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507990" y="172212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86170" y="1728470"/>
            <a:ext cx="7327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L1 Cache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5199380" y="796290"/>
            <a:ext cx="1249680" cy="624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寄存器（</a:t>
            </a:r>
            <a:r>
              <a:rPr lang="en-US" altLang="zh-CN" sz="1200" dirty="0" err="1">
                <a:sym typeface="+mn-ea"/>
              </a:rPr>
              <a:t>Regs</a:t>
            </a:r>
            <a:r>
              <a:rPr lang="zh-CN" altLang="en-US" sz="1200" dirty="0"/>
              <a:t>）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531995" y="688975"/>
            <a:ext cx="2854960" cy="22409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55435" y="924560"/>
            <a:ext cx="731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Core3</a:t>
            </a:r>
          </a:p>
        </p:txBody>
      </p:sp>
      <p:sp>
        <p:nvSpPr>
          <p:cNvPr id="18" name="矩形 17"/>
          <p:cNvSpPr/>
          <p:nvPr/>
        </p:nvSpPr>
        <p:spPr>
          <a:xfrm>
            <a:off x="4756150" y="165925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96790" y="23996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>
            <a:stCxn id="3" idx="0"/>
            <a:endCxn id="11" idx="2"/>
          </p:cNvCxnSpPr>
          <p:nvPr/>
        </p:nvCxnSpPr>
        <p:spPr>
          <a:xfrm flipH="1" flipV="1">
            <a:off x="5824220" y="2080895"/>
            <a:ext cx="2540" cy="299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5" idx="2"/>
            <a:endCxn id="11" idx="0"/>
          </p:cNvCxnSpPr>
          <p:nvPr/>
        </p:nvCxnSpPr>
        <p:spPr>
          <a:xfrm>
            <a:off x="5824220" y="1421130"/>
            <a:ext cx="0" cy="2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086860" y="1624965"/>
            <a:ext cx="35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22" name="矩形 21"/>
          <p:cNvSpPr/>
          <p:nvPr/>
        </p:nvSpPr>
        <p:spPr>
          <a:xfrm>
            <a:off x="944245" y="5055870"/>
            <a:ext cx="6829425" cy="747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855335" y="5291772"/>
            <a:ext cx="11874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</a:rPr>
              <a:t>主存（</a:t>
            </a:r>
            <a:r>
              <a:rPr lang="en-US" altLang="zh-CN" sz="1200" dirty="0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 sz="1200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矩形 23"/>
          <p:cNvSpPr/>
          <p:nvPr/>
        </p:nvSpPr>
        <p:spPr>
          <a:xfrm>
            <a:off x="1143001" y="3406140"/>
            <a:ext cx="6243954" cy="748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783580" y="3642360"/>
            <a:ext cx="15328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L3 Cache</a:t>
            </a:r>
            <a:r>
              <a:rPr lang="zh-CN" altLang="en-US" sz="1200" dirty="0">
                <a:solidFill>
                  <a:schemeClr val="bg1"/>
                </a:solidFill>
              </a:rPr>
              <a:t>（多核共享）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1348105" y="361696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000885" y="3618230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28" name="矩形 27"/>
          <p:cNvSpPr/>
          <p:nvPr/>
        </p:nvSpPr>
        <p:spPr>
          <a:xfrm>
            <a:off x="1249045" y="35553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97175" y="3555365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 dirty="0">
                <a:sym typeface="+mn-ea"/>
              </a:rPr>
              <a:t>cache line</a:t>
            </a:r>
          </a:p>
        </p:txBody>
      </p:sp>
      <p:sp>
        <p:nvSpPr>
          <p:cNvPr id="59" name="矩形 58"/>
          <p:cNvSpPr/>
          <p:nvPr/>
        </p:nvSpPr>
        <p:spPr>
          <a:xfrm>
            <a:off x="944245" y="479425"/>
            <a:ext cx="6828790" cy="38633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90376" y="11112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accent4">
                    <a:lumMod val="75000"/>
                  </a:schemeClr>
                </a:solidFill>
              </a:rPr>
              <a:t>处理器封装</a:t>
            </a:r>
          </a:p>
        </p:txBody>
      </p:sp>
      <p:cxnSp>
        <p:nvCxnSpPr>
          <p:cNvPr id="67" name="直接连接符 66"/>
          <p:cNvCxnSpPr/>
          <p:nvPr/>
        </p:nvCxnSpPr>
        <p:spPr>
          <a:xfrm>
            <a:off x="2567305" y="2929890"/>
            <a:ext cx="6985" cy="462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955030" y="2935605"/>
            <a:ext cx="7620" cy="4565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259580" y="4154170"/>
            <a:ext cx="8255" cy="902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267835" y="3553460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348105" y="5278528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x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2000885" y="5279798"/>
            <a:ext cx="571500" cy="27432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y</a:t>
            </a:r>
          </a:p>
        </p:txBody>
      </p:sp>
      <p:sp>
        <p:nvSpPr>
          <p:cNvPr id="58" name="矩形 57"/>
          <p:cNvSpPr/>
          <p:nvPr/>
        </p:nvSpPr>
        <p:spPr>
          <a:xfrm>
            <a:off x="1249045" y="5216933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2797175" y="5216933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</a:p>
        </p:txBody>
      </p:sp>
      <p:sp>
        <p:nvSpPr>
          <p:cNvPr id="68" name="矩形 67"/>
          <p:cNvSpPr/>
          <p:nvPr/>
        </p:nvSpPr>
        <p:spPr>
          <a:xfrm>
            <a:off x="4267835" y="5215028"/>
            <a:ext cx="1386840" cy="403860"/>
          </a:xfrm>
          <a:prstGeom prst="rect">
            <a:avLst/>
          </a:prstGeom>
          <a:noFill/>
          <a:ln>
            <a:solidFill>
              <a:schemeClr val="accent2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200">
                <a:sym typeface="+mn-ea"/>
              </a:rPr>
              <a:t>cache 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180205" y="3096260"/>
            <a:ext cx="1945005" cy="665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bg1"/>
                </a:solidFill>
                <a:sym typeface="+mn-ea"/>
              </a:rPr>
              <a:t>主存（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DRAM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7680" y="229997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87680" y="316992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7680" y="4043680"/>
            <a:ext cx="678180" cy="518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CPU</a:t>
            </a:r>
          </a:p>
        </p:txBody>
      </p:sp>
      <p:sp>
        <p:nvSpPr>
          <p:cNvPr id="7" name="矩形 6"/>
          <p:cNvSpPr/>
          <p:nvPr/>
        </p:nvSpPr>
        <p:spPr>
          <a:xfrm>
            <a:off x="1628775" y="3238500"/>
            <a:ext cx="208788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bus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3246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Modied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87600" y="264287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Exclusive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246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Shared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2387600" y="4177030"/>
            <a:ext cx="113538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Invalid</a:t>
            </a:r>
          </a:p>
        </p:txBody>
      </p:sp>
      <p:sp>
        <p:nvSpPr>
          <p:cNvPr id="10" name="椭圆 9"/>
          <p:cNvSpPr/>
          <p:nvPr/>
        </p:nvSpPr>
        <p:spPr>
          <a:xfrm>
            <a:off x="4030980" y="3176270"/>
            <a:ext cx="1478280" cy="1424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Memory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48640" y="2020570"/>
            <a:ext cx="678180" cy="25768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226820" y="267335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80260" y="23545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地址线</a:t>
            </a:r>
          </a:p>
        </p:txBody>
      </p:sp>
      <p:sp>
        <p:nvSpPr>
          <p:cNvPr id="17" name="矩形 16"/>
          <p:cNvSpPr/>
          <p:nvPr/>
        </p:nvSpPr>
        <p:spPr>
          <a:xfrm>
            <a:off x="1223010" y="329057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1223010" y="3929380"/>
            <a:ext cx="2651125" cy="297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080260" y="3007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控制线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87880" y="36423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数据线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369820" y="3316605"/>
            <a:ext cx="11499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>
                <a:solidFill>
                  <a:schemeClr val="bg1"/>
                </a:solidFill>
              </a:rPr>
              <a:t>3</a:t>
            </a:r>
            <a:r>
              <a:rPr lang="zh-CN" altLang="en-US" sz="1000">
                <a:solidFill>
                  <a:schemeClr val="bg1"/>
                </a:solidFill>
              </a:rPr>
              <a:t>条指令（</a:t>
            </a:r>
            <a:r>
              <a:rPr lang="en-US" altLang="zh-CN" sz="1000">
                <a:solidFill>
                  <a:schemeClr val="bg1"/>
                </a:solidFill>
              </a:rPr>
              <a:t>A B C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03250" y="2117725"/>
            <a:ext cx="569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/>
                </a:solidFill>
                <a:sym typeface="+mn-ea"/>
              </a:rPr>
              <a:t>CPU</a:t>
            </a:r>
          </a:p>
        </p:txBody>
      </p:sp>
      <p:cxnSp>
        <p:nvCxnSpPr>
          <p:cNvPr id="27" name="直接箭头连接符 26"/>
          <p:cNvCxnSpPr>
            <a:endCxn id="44" idx="1"/>
          </p:cNvCxnSpPr>
          <p:nvPr/>
        </p:nvCxnSpPr>
        <p:spPr>
          <a:xfrm flipV="1">
            <a:off x="1005840" y="4058920"/>
            <a:ext cx="2872105" cy="9525"/>
          </a:xfrm>
          <a:prstGeom prst="straightConnector1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2" idx="1"/>
            <a:endCxn id="25" idx="0"/>
          </p:cNvCxnSpPr>
          <p:nvPr/>
        </p:nvCxnSpPr>
        <p:spPr>
          <a:xfrm rot="10800000" flipV="1">
            <a:off x="856615" y="3439160"/>
            <a:ext cx="1513205" cy="520700"/>
          </a:xfrm>
          <a:prstGeom prst="bentConnector2">
            <a:avLst/>
          </a:prstGeom>
          <a:ln>
            <a:solidFill>
              <a:schemeClr val="bg1"/>
            </a:solidFill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56285" y="3995420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A</a:t>
            </a:r>
          </a:p>
        </p:txBody>
      </p:sp>
      <p:sp>
        <p:nvSpPr>
          <p:cNvPr id="34" name="矩形 33"/>
          <p:cNvSpPr/>
          <p:nvPr/>
        </p:nvSpPr>
        <p:spPr>
          <a:xfrm>
            <a:off x="756285" y="4203700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</a:t>
            </a:r>
          </a:p>
        </p:txBody>
      </p:sp>
      <p:sp>
        <p:nvSpPr>
          <p:cNvPr id="35" name="矩形 34"/>
          <p:cNvSpPr/>
          <p:nvPr/>
        </p:nvSpPr>
        <p:spPr>
          <a:xfrm>
            <a:off x="756285" y="4408805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C</a:t>
            </a:r>
          </a:p>
        </p:txBody>
      </p:sp>
      <p:sp>
        <p:nvSpPr>
          <p:cNvPr id="36" name="矩形 35"/>
          <p:cNvSpPr/>
          <p:nvPr/>
        </p:nvSpPr>
        <p:spPr>
          <a:xfrm>
            <a:off x="534670" y="1216025"/>
            <a:ext cx="165735" cy="1657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7" name="矩形 36"/>
          <p:cNvSpPr/>
          <p:nvPr/>
        </p:nvSpPr>
        <p:spPr>
          <a:xfrm>
            <a:off x="534670" y="1508125"/>
            <a:ext cx="165735" cy="1657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8" name="矩形 37"/>
          <p:cNvSpPr/>
          <p:nvPr/>
        </p:nvSpPr>
        <p:spPr>
          <a:xfrm>
            <a:off x="534670" y="1766570"/>
            <a:ext cx="165735" cy="165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900"/>
          </a:p>
        </p:txBody>
      </p:sp>
      <p:sp>
        <p:nvSpPr>
          <p:cNvPr id="39" name="文本框 38"/>
          <p:cNvSpPr txBox="1"/>
          <p:nvPr/>
        </p:nvSpPr>
        <p:spPr>
          <a:xfrm>
            <a:off x="756285" y="117602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执行中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756285" y="146875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执行完毕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6285" y="1726565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/>
              <a:t>未执行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3877945" y="2020570"/>
            <a:ext cx="1511935" cy="25774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3877945" y="323342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指令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877945" y="389128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数据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877945" y="2635250"/>
            <a:ext cx="1508760" cy="3352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地址信息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4312285" y="2098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内存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38862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148336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scala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25704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kotlin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365887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groovy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475361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clojure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8216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jython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801878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...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6896100" y="1546860"/>
            <a:ext cx="960755" cy="5867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jruby</a:t>
            </a:r>
          </a:p>
        </p:txBody>
      </p:sp>
      <p:sp>
        <p:nvSpPr>
          <p:cNvPr id="54" name="矩形 53"/>
          <p:cNvSpPr/>
          <p:nvPr/>
        </p:nvSpPr>
        <p:spPr>
          <a:xfrm>
            <a:off x="366395" y="2548890"/>
            <a:ext cx="8592185" cy="6934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Java Virtual Machine</a:t>
            </a:r>
          </a:p>
        </p:txBody>
      </p:sp>
      <p:sp>
        <p:nvSpPr>
          <p:cNvPr id="55" name="矩形 54"/>
          <p:cNvSpPr/>
          <p:nvPr/>
        </p:nvSpPr>
        <p:spPr>
          <a:xfrm>
            <a:off x="601980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linux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1070610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2333625" y="377698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unix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80225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015105" y="377190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windows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4483735" y="365760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56432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mac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111875" y="366268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7256145" y="3779520"/>
            <a:ext cx="1295400" cy="5562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7724775" y="3665220"/>
            <a:ext cx="358140" cy="236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115" y="2720340"/>
            <a:ext cx="784860" cy="617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任何语言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893445" y="3829050"/>
            <a:ext cx="838200" cy="5181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05460" y="4853940"/>
            <a:ext cx="1614805" cy="525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JVM</a:t>
            </a:r>
          </a:p>
        </p:txBody>
      </p: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1312545" y="3337560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7" idx="0"/>
          </p:cNvCxnSpPr>
          <p:nvPr/>
        </p:nvCxnSpPr>
        <p:spPr>
          <a:xfrm>
            <a:off x="1312545" y="4347210"/>
            <a:ext cx="635" cy="506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140" y="3117215"/>
            <a:ext cx="5168900" cy="3085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5140" y="4154170"/>
            <a:ext cx="4027170" cy="20485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5140" y="5118735"/>
            <a:ext cx="2574925" cy="1083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6755" y="3417570"/>
            <a:ext cx="36849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JDK = JRE + Development Kit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6755" y="4429760"/>
            <a:ext cx="2132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JRE =  JVM + Lib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6120" y="5365750"/>
            <a:ext cx="713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JVM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3025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CA</a:t>
            </a:r>
          </a:p>
        </p:txBody>
      </p:sp>
      <p:sp>
        <p:nvSpPr>
          <p:cNvPr id="4" name="矩形 3"/>
          <p:cNvSpPr/>
          <p:nvPr/>
        </p:nvSpPr>
        <p:spPr>
          <a:xfrm>
            <a:off x="130238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FE</a:t>
            </a:r>
          </a:p>
        </p:txBody>
      </p:sp>
      <p:sp>
        <p:nvSpPr>
          <p:cNvPr id="5" name="矩形 4"/>
          <p:cNvSpPr/>
          <p:nvPr/>
        </p:nvSpPr>
        <p:spPr>
          <a:xfrm>
            <a:off x="187452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BA</a:t>
            </a:r>
          </a:p>
        </p:txBody>
      </p:sp>
      <p:sp>
        <p:nvSpPr>
          <p:cNvPr id="7" name="矩形 6"/>
          <p:cNvSpPr/>
          <p:nvPr/>
        </p:nvSpPr>
        <p:spPr>
          <a:xfrm>
            <a:off x="244665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BE</a:t>
            </a:r>
          </a:p>
        </p:txBody>
      </p:sp>
      <p:sp>
        <p:nvSpPr>
          <p:cNvPr id="8" name="矩形 7"/>
          <p:cNvSpPr/>
          <p:nvPr/>
        </p:nvSpPr>
        <p:spPr>
          <a:xfrm>
            <a:off x="330136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00</a:t>
            </a:r>
          </a:p>
        </p:txBody>
      </p:sp>
      <p:sp>
        <p:nvSpPr>
          <p:cNvPr id="9" name="矩形 8"/>
          <p:cNvSpPr/>
          <p:nvPr/>
        </p:nvSpPr>
        <p:spPr>
          <a:xfrm>
            <a:off x="387350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4445635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00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017770" y="1434465"/>
            <a:ext cx="572135" cy="3409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34</a:t>
            </a:r>
          </a:p>
        </p:txBody>
      </p:sp>
      <p:sp>
        <p:nvSpPr>
          <p:cNvPr id="16" name="矩形 15"/>
          <p:cNvSpPr/>
          <p:nvPr/>
        </p:nvSpPr>
        <p:spPr>
          <a:xfrm>
            <a:off x="58356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407150" y="1434465"/>
            <a:ext cx="572135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375525" y="1434465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456295" y="142113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8990965" y="1421130"/>
            <a:ext cx="902970" cy="340995"/>
          </a:xfrm>
          <a:prstGeom prst="rect">
            <a:avLst/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730250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302385" y="265303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209165" y="265303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446145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4018280" y="2653030"/>
            <a:ext cx="572135" cy="34099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49574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55295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3" name="矩形 32"/>
          <p:cNvSpPr/>
          <p:nvPr/>
        </p:nvSpPr>
        <p:spPr>
          <a:xfrm>
            <a:off x="647763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704977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8348345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8920480" y="2653030"/>
            <a:ext cx="572135" cy="34099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807325" y="262572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8" name="矩形 37"/>
          <p:cNvSpPr/>
          <p:nvPr/>
        </p:nvSpPr>
        <p:spPr>
          <a:xfrm>
            <a:off x="730250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302385" y="3888740"/>
            <a:ext cx="572135" cy="34099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220916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3446145" y="387477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2" name="矩形 41"/>
          <p:cNvSpPr/>
          <p:nvPr/>
        </p:nvSpPr>
        <p:spPr>
          <a:xfrm>
            <a:off x="4054475" y="3888740"/>
            <a:ext cx="902970" cy="340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459730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6031865" y="3888105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115175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7687310" y="38874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564245" y="387413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49" name="矩形 48"/>
          <p:cNvSpPr/>
          <p:nvPr/>
        </p:nvSpPr>
        <p:spPr>
          <a:xfrm>
            <a:off x="9086215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9658350" y="3874770"/>
            <a:ext cx="572135" cy="340995"/>
          </a:xfrm>
          <a:prstGeom prst="rect">
            <a:avLst/>
          </a:prstGeom>
          <a:solidFill>
            <a:schemeClr val="accent5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30250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1302385" y="5134610"/>
            <a:ext cx="572135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220916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446145" y="510730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7" name="矩形 56"/>
          <p:cNvSpPr/>
          <p:nvPr/>
        </p:nvSpPr>
        <p:spPr>
          <a:xfrm>
            <a:off x="4054475" y="5134610"/>
            <a:ext cx="902970" cy="340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sym typeface="+mn-ea"/>
            </a:endParaRPr>
          </a:p>
        </p:txBody>
      </p:sp>
      <p:sp>
        <p:nvSpPr>
          <p:cNvPr id="58" name="左大括号 57"/>
          <p:cNvSpPr/>
          <p:nvPr/>
        </p:nvSpPr>
        <p:spPr>
          <a:xfrm rot="5400000">
            <a:off x="1812925" y="264795"/>
            <a:ext cx="154305" cy="1945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1129983" y="791845"/>
            <a:ext cx="151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magic number </a:t>
            </a:r>
          </a:p>
        </p:txBody>
      </p:sp>
      <p:sp>
        <p:nvSpPr>
          <p:cNvPr id="62" name="左大括号 61"/>
          <p:cNvSpPr/>
          <p:nvPr/>
        </p:nvSpPr>
        <p:spPr>
          <a:xfrm rot="5400000">
            <a:off x="379666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2968943" y="791845"/>
            <a:ext cx="1525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/>
              <a:t>minor_version</a:t>
            </a:r>
          </a:p>
        </p:txBody>
      </p:sp>
      <p:sp>
        <p:nvSpPr>
          <p:cNvPr id="64" name="左大括号 63"/>
          <p:cNvSpPr/>
          <p:nvPr/>
        </p:nvSpPr>
        <p:spPr>
          <a:xfrm rot="5400000">
            <a:off x="494093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376420" y="791845"/>
            <a:ext cx="1584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major_version</a:t>
            </a:r>
          </a:p>
        </p:txBody>
      </p:sp>
      <p:sp>
        <p:nvSpPr>
          <p:cNvPr id="68" name="左大括号 67"/>
          <p:cNvSpPr/>
          <p:nvPr/>
        </p:nvSpPr>
        <p:spPr>
          <a:xfrm rot="5400000">
            <a:off x="632015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5693410" y="791845"/>
            <a:ext cx="2393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constant_pool_count</a:t>
            </a:r>
          </a:p>
        </p:txBody>
      </p:sp>
      <p:sp>
        <p:nvSpPr>
          <p:cNvPr id="70" name="左大括号 69"/>
          <p:cNvSpPr/>
          <p:nvPr/>
        </p:nvSpPr>
        <p:spPr>
          <a:xfrm rot="5400000">
            <a:off x="8639175" y="7893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7101840" y="514985"/>
            <a:ext cx="4208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constant_pool</a:t>
            </a:r>
            <a:br>
              <a:rPr lang="en-US" altLang="zh-CN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[constant_pool_count-1]</a:t>
            </a:r>
          </a:p>
        </p:txBody>
      </p:sp>
      <p:sp>
        <p:nvSpPr>
          <p:cNvPr id="74" name="左大括号 73"/>
          <p:cNvSpPr/>
          <p:nvPr/>
        </p:nvSpPr>
        <p:spPr>
          <a:xfrm rot="5400000">
            <a:off x="121285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06120" y="2045335"/>
            <a:ext cx="134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access_flags</a:t>
            </a:r>
          </a:p>
        </p:txBody>
      </p:sp>
      <p:sp>
        <p:nvSpPr>
          <p:cNvPr id="76" name="左大括号 75"/>
          <p:cNvSpPr/>
          <p:nvPr/>
        </p:nvSpPr>
        <p:spPr>
          <a:xfrm rot="5400000">
            <a:off x="2577465" y="20332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2124076" y="2045335"/>
            <a:ext cx="10731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this_class</a:t>
            </a:r>
          </a:p>
        </p:txBody>
      </p:sp>
      <p:sp>
        <p:nvSpPr>
          <p:cNvPr id="80" name="左大括号 79"/>
          <p:cNvSpPr/>
          <p:nvPr/>
        </p:nvSpPr>
        <p:spPr>
          <a:xfrm rot="5400000">
            <a:off x="3947160" y="2046605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3416936" y="2045335"/>
            <a:ext cx="1195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super class</a:t>
            </a:r>
          </a:p>
        </p:txBody>
      </p:sp>
      <p:sp>
        <p:nvSpPr>
          <p:cNvPr id="85" name="左大括号 84"/>
          <p:cNvSpPr/>
          <p:nvPr/>
        </p:nvSpPr>
        <p:spPr>
          <a:xfrm rot="5400000">
            <a:off x="5426710" y="204597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710749" y="2058670"/>
            <a:ext cx="1737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interfaces_count</a:t>
            </a:r>
          </a:p>
        </p:txBody>
      </p:sp>
      <p:sp>
        <p:nvSpPr>
          <p:cNvPr id="88" name="左大括号 87"/>
          <p:cNvSpPr/>
          <p:nvPr/>
        </p:nvSpPr>
        <p:spPr>
          <a:xfrm rot="5400000">
            <a:off x="7891780" y="1228090"/>
            <a:ext cx="181610" cy="25247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528119" y="2058670"/>
            <a:ext cx="2789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interfaces[interfaces_count]</a:t>
            </a:r>
          </a:p>
        </p:txBody>
      </p:sp>
      <p:sp>
        <p:nvSpPr>
          <p:cNvPr id="90" name="左大括号 89"/>
          <p:cNvSpPr/>
          <p:nvPr/>
        </p:nvSpPr>
        <p:spPr>
          <a:xfrm rot="5400000">
            <a:off x="125222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/>
          <p:cNvSpPr txBox="1"/>
          <p:nvPr/>
        </p:nvSpPr>
        <p:spPr>
          <a:xfrm>
            <a:off x="598805" y="3278505"/>
            <a:ext cx="152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fields_count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2" name="左大括号 91"/>
          <p:cNvSpPr/>
          <p:nvPr/>
        </p:nvSpPr>
        <p:spPr>
          <a:xfrm rot="5400000">
            <a:off x="346964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2783840" y="3278505"/>
            <a:ext cx="207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fields[fields_count]</a:t>
            </a:r>
          </a:p>
        </p:txBody>
      </p:sp>
      <p:sp>
        <p:nvSpPr>
          <p:cNvPr id="98" name="左大括号 97"/>
          <p:cNvSpPr/>
          <p:nvPr/>
        </p:nvSpPr>
        <p:spPr>
          <a:xfrm rot="5400000">
            <a:off x="5916930" y="326644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5263515" y="3278505"/>
            <a:ext cx="1715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methods_count</a:t>
            </a:r>
          </a:p>
        </p:txBody>
      </p:sp>
      <p:sp>
        <p:nvSpPr>
          <p:cNvPr id="100" name="左大括号 99"/>
          <p:cNvSpPr/>
          <p:nvPr/>
        </p:nvSpPr>
        <p:spPr>
          <a:xfrm rot="5400000">
            <a:off x="8134350" y="255905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448550" y="3278505"/>
            <a:ext cx="2647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methods[methods_count]</a:t>
            </a:r>
          </a:p>
        </p:txBody>
      </p:sp>
      <p:sp>
        <p:nvSpPr>
          <p:cNvPr id="102" name="左大括号 101"/>
          <p:cNvSpPr/>
          <p:nvPr/>
        </p:nvSpPr>
        <p:spPr>
          <a:xfrm rot="5400000">
            <a:off x="1252220" y="4488180"/>
            <a:ext cx="154305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98805" y="4500245"/>
            <a:ext cx="1783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attributes_count</a:t>
            </a:r>
          </a:p>
        </p:txBody>
      </p:sp>
      <p:sp>
        <p:nvSpPr>
          <p:cNvPr id="104" name="左大括号 103"/>
          <p:cNvSpPr/>
          <p:nvPr/>
        </p:nvSpPr>
        <p:spPr>
          <a:xfrm rot="5400000">
            <a:off x="3469640" y="3780790"/>
            <a:ext cx="153670" cy="23291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文本框 104"/>
          <p:cNvSpPr txBox="1"/>
          <p:nvPr/>
        </p:nvSpPr>
        <p:spPr>
          <a:xfrm>
            <a:off x="2783840" y="4500245"/>
            <a:ext cx="305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+mn-ea"/>
              </a:rPr>
              <a:t>attributes[attributes_count]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3227070" y="557530"/>
            <a:ext cx="6289040" cy="1945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603375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253980" y="3284220"/>
            <a:ext cx="965835" cy="7346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GC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070465" y="1168400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initializing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419860" y="1174115"/>
            <a:ext cx="1333500" cy="7016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>
                <a:sym typeface="+mn-ea"/>
              </a:rPr>
              <a:t>loading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3726815" y="1174115"/>
            <a:ext cx="1333500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verification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5664835" y="1174115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preparation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7694930" y="1162050"/>
            <a:ext cx="1414145" cy="7016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resolution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75350" y="2047875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linking</a:t>
            </a:r>
          </a:p>
        </p:txBody>
      </p:sp>
      <p:cxnSp>
        <p:nvCxnSpPr>
          <p:cNvPr id="47" name="直接箭头连接符 46"/>
          <p:cNvCxnSpPr>
            <a:stCxn id="22" idx="3"/>
            <a:endCxn id="25" idx="1"/>
          </p:cNvCxnSpPr>
          <p:nvPr/>
        </p:nvCxnSpPr>
        <p:spPr>
          <a:xfrm>
            <a:off x="5060315" y="1525270"/>
            <a:ext cx="60452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25" idx="3"/>
            <a:endCxn id="27" idx="1"/>
          </p:cNvCxnSpPr>
          <p:nvPr/>
        </p:nvCxnSpPr>
        <p:spPr>
          <a:xfrm flipV="1">
            <a:off x="7078980" y="1513205"/>
            <a:ext cx="615950" cy="120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0"/>
            <a:endCxn id="21" idx="2"/>
          </p:cNvCxnSpPr>
          <p:nvPr/>
        </p:nvCxnSpPr>
        <p:spPr>
          <a:xfrm flipV="1">
            <a:off x="2086610" y="1875790"/>
            <a:ext cx="0" cy="1408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1" idx="3"/>
            <a:endCxn id="10" idx="1"/>
          </p:cNvCxnSpPr>
          <p:nvPr/>
        </p:nvCxnSpPr>
        <p:spPr>
          <a:xfrm>
            <a:off x="2753360" y="1525270"/>
            <a:ext cx="47371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0" idx="3"/>
            <a:endCxn id="13" idx="1"/>
          </p:cNvCxnSpPr>
          <p:nvPr/>
        </p:nvCxnSpPr>
        <p:spPr>
          <a:xfrm flipV="1">
            <a:off x="9516110" y="1519555"/>
            <a:ext cx="554355" cy="10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3" idx="2"/>
            <a:endCxn id="12" idx="0"/>
          </p:cNvCxnSpPr>
          <p:nvPr/>
        </p:nvCxnSpPr>
        <p:spPr>
          <a:xfrm>
            <a:off x="10737215" y="1870075"/>
            <a:ext cx="0" cy="14141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3003550" y="2915920"/>
            <a:ext cx="2780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class  </a:t>
            </a:r>
            <a:r>
              <a:rPr lang="zh-CN" altLang="en-US"/>
              <a:t>的静态变量赋默认值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7341235" y="2915920"/>
            <a:ext cx="272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class </a:t>
            </a:r>
            <a:r>
              <a:rPr lang="zh-CN" altLang="en-US"/>
              <a:t>的静态变量赋初始值</a:t>
            </a:r>
          </a:p>
        </p:txBody>
      </p:sp>
      <p:cxnSp>
        <p:nvCxnSpPr>
          <p:cNvPr id="73" name="直接箭头连接符 72"/>
          <p:cNvCxnSpPr>
            <a:stCxn id="67" idx="0"/>
            <a:endCxn id="25" idx="2"/>
          </p:cNvCxnSpPr>
          <p:nvPr/>
        </p:nvCxnSpPr>
        <p:spPr>
          <a:xfrm flipV="1">
            <a:off x="4394200" y="1875790"/>
            <a:ext cx="1978025" cy="10401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72" idx="0"/>
            <a:endCxn id="13" idx="2"/>
          </p:cNvCxnSpPr>
          <p:nvPr/>
        </p:nvCxnSpPr>
        <p:spPr>
          <a:xfrm flipV="1">
            <a:off x="8705850" y="1870075"/>
            <a:ext cx="2031365" cy="1045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59025" y="114490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Bootstrap</a:t>
            </a:r>
          </a:p>
        </p:txBody>
      </p:sp>
      <p:sp>
        <p:nvSpPr>
          <p:cNvPr id="6" name="上箭头 5"/>
          <p:cNvSpPr/>
          <p:nvPr/>
        </p:nvSpPr>
        <p:spPr>
          <a:xfrm>
            <a:off x="154241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 rot="10800000">
            <a:off x="5062855" y="1144905"/>
            <a:ext cx="276225" cy="46259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2" idx="3"/>
            <a:endCxn id="9" idx="1"/>
          </p:cNvCxnSpPr>
          <p:nvPr/>
        </p:nvCxnSpPr>
        <p:spPr>
          <a:xfrm flipV="1">
            <a:off x="4533265" y="1467485"/>
            <a:ext cx="2373630" cy="2222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06895" y="1144905"/>
            <a:ext cx="3753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加载 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lib/rt.jar charset.jar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等核心类</a:t>
            </a:r>
          </a:p>
          <a:p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+mj-ea"/>
                <a:ea typeface="+mj-ea"/>
                <a:cs typeface="+mj-ea"/>
              </a:rPr>
              <a:t>C++ </a:t>
            </a:r>
            <a:r>
              <a:rPr lang="zh-CN" altLang="en-US">
                <a:solidFill>
                  <a:schemeClr val="tx1"/>
                </a:solidFill>
                <a:latin typeface="+mj-ea"/>
                <a:ea typeface="+mj-ea"/>
                <a:cs typeface="+mj-ea"/>
              </a:rPr>
              <a:t>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09110" y="127000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  <a:t>自顶向下</a:t>
            </a:r>
            <a:br>
              <a:rPr lang="zh-CN" altLang="en-US">
                <a:solidFill>
                  <a:srgbClr val="00B050"/>
                </a:solidFill>
                <a:latin typeface="+mn-ea"/>
                <a:cs typeface="+mn-ea"/>
              </a:rPr>
            </a:b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实际查找和加载</a:t>
            </a:r>
          </a:p>
          <a:p>
            <a:r>
              <a:rPr lang="en-US" altLang="zh-CN">
                <a:solidFill>
                  <a:schemeClr val="tx1"/>
                </a:solidFill>
                <a:latin typeface="+mn-ea"/>
                <a:cs typeface="+mn-ea"/>
              </a:rPr>
              <a:t>child </a:t>
            </a:r>
            <a:r>
              <a:rPr lang="zh-CN" altLang="en-US">
                <a:solidFill>
                  <a:schemeClr val="tx1"/>
                </a:solidFill>
                <a:latin typeface="+mn-ea"/>
                <a:cs typeface="+mn-ea"/>
              </a:rPr>
              <a:t>方向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6405" y="5866765"/>
            <a:ext cx="2468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>
                <a:solidFill>
                  <a:srgbClr val="00B050"/>
                </a:solidFill>
              </a:rPr>
              <a:t>自底向上</a:t>
            </a:r>
            <a:br>
              <a:rPr lang="zh-CN" altLang="en-US">
                <a:solidFill>
                  <a:srgbClr val="00B050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检查该类是否已经加载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en-US" altLang="zh-CN">
                <a:solidFill>
                  <a:schemeClr val="tx1"/>
                </a:solidFill>
              </a:rPr>
              <a:t>parent </a:t>
            </a:r>
            <a:r>
              <a:rPr lang="zh-CN" altLang="en-US">
                <a:solidFill>
                  <a:schemeClr val="tx1"/>
                </a:solidFill>
              </a:rPr>
              <a:t>方向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33265" y="288226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533265" y="4154170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533265" y="5321935"/>
            <a:ext cx="2373630" cy="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359025" y="253746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Extension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2359025" y="3809365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359025" y="5081270"/>
            <a:ext cx="2174240" cy="689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Custom ClassLodaer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06895" y="2581910"/>
            <a:ext cx="3563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加载扩展 </a:t>
            </a:r>
            <a:r>
              <a:rPr lang="en-US" altLang="zh-CN">
                <a:latin typeface="+mn-ea"/>
                <a:cs typeface="+mn-ea"/>
              </a:rPr>
              <a:t>jar </a:t>
            </a:r>
            <a:r>
              <a:rPr lang="zh-CN" altLang="en-US">
                <a:latin typeface="+mn-ea"/>
                <a:cs typeface="+mn-ea"/>
              </a:rPr>
              <a:t>包，</a:t>
            </a:r>
            <a:r>
              <a:rPr lang="en-US" altLang="zh-CN">
                <a:latin typeface="+mn-ea"/>
                <a:cs typeface="+mn-ea"/>
              </a:rPr>
              <a:t>jre/lib/ext/*.jar</a:t>
            </a:r>
          </a:p>
          <a:p>
            <a:r>
              <a:rPr lang="zh-CN" altLang="en-US">
                <a:latin typeface="+mn-ea"/>
                <a:cs typeface="+mn-ea"/>
              </a:rPr>
              <a:t>，或由 </a:t>
            </a:r>
            <a:r>
              <a:rPr lang="en-US" altLang="zh-CN">
                <a:latin typeface="+mn-ea"/>
                <a:cs typeface="+mn-ea"/>
              </a:rPr>
              <a:t>-Djava.ext.dirs </a:t>
            </a:r>
            <a:r>
              <a:rPr lang="zh-CN" altLang="en-US">
                <a:latin typeface="+mn-ea"/>
                <a:cs typeface="+mn-ea"/>
              </a:rPr>
              <a:t>指定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837680" y="3970020"/>
            <a:ext cx="2699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+mn-ea"/>
                <a:cs typeface="+mn-ea"/>
              </a:rPr>
              <a:t>加载 </a:t>
            </a:r>
            <a:r>
              <a:rPr lang="en-US" altLang="zh-CN">
                <a:latin typeface="+mn-ea"/>
                <a:cs typeface="+mn-ea"/>
              </a:rPr>
              <a:t>classpath </a:t>
            </a:r>
            <a:r>
              <a:rPr lang="zh-CN" altLang="en-US">
                <a:latin typeface="+mn-ea"/>
                <a:cs typeface="+mn-ea"/>
              </a:rPr>
              <a:t>指定内容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906895" y="5137785"/>
            <a:ext cx="2237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>
                <a:latin typeface="+mn-ea"/>
                <a:cs typeface="+mn-ea"/>
              </a:rPr>
              <a:t>自定义 </a:t>
            </a:r>
            <a:r>
              <a:rPr lang="en-US" altLang="zh-CN">
                <a:latin typeface="+mn-ea"/>
                <a:cs typeface="+mn-ea"/>
              </a:rPr>
              <a:t>ClassLoader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28320" y="2468880"/>
            <a:ext cx="736600" cy="1920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双亲委派机制</a:t>
            </a:r>
            <a:endParaRPr lang="en-US" altLang="zh-CN">
              <a:ln>
                <a:noFill/>
              </a:ln>
              <a:solidFill>
                <a:schemeClr val="accent6"/>
              </a:solidFill>
            </a:endParaRPr>
          </a:p>
          <a:p>
            <a:pPr algn="ctr"/>
            <a:r>
              <a:rPr lang="zh-CN" altLang="en-US">
                <a:ln>
                  <a:noFill/>
                </a:ln>
                <a:solidFill>
                  <a:schemeClr val="accent6"/>
                </a:solidFill>
                <a:sym typeface="+mn-ea"/>
              </a:rPr>
              <a:t>按需动态加载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503930" y="78740"/>
            <a:ext cx="1184910" cy="1138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.class</a:t>
            </a:r>
          </a:p>
        </p:txBody>
      </p:sp>
      <p:sp>
        <p:nvSpPr>
          <p:cNvPr id="10" name="椭圆 9"/>
          <p:cNvSpPr/>
          <p:nvPr/>
        </p:nvSpPr>
        <p:spPr>
          <a:xfrm>
            <a:off x="1674495" y="5309235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5243195" y="320230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3447415" y="189547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Custom</a:t>
            </a:r>
            <a:endParaRPr lang="en-US" altLang="zh-CN"/>
          </a:p>
        </p:txBody>
      </p:sp>
      <p:sp>
        <p:nvSpPr>
          <p:cNvPr id="27" name="菱形 26"/>
          <p:cNvSpPr/>
          <p:nvPr/>
        </p:nvSpPr>
        <p:spPr>
          <a:xfrm>
            <a:off x="1623695" y="175387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28" name="直接箭头连接符 27"/>
          <p:cNvCxnSpPr>
            <a:stCxn id="3" idx="4"/>
            <a:endCxn id="25" idx="0"/>
          </p:cNvCxnSpPr>
          <p:nvPr/>
        </p:nvCxnSpPr>
        <p:spPr>
          <a:xfrm>
            <a:off x="4096385" y="1205865"/>
            <a:ext cx="0" cy="67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58820" y="1360805"/>
            <a:ext cx="1812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Custom.loadClass</a:t>
            </a:r>
          </a:p>
        </p:txBody>
      </p:sp>
      <p:sp>
        <p:nvSpPr>
          <p:cNvPr id="33" name="矩形 32"/>
          <p:cNvSpPr/>
          <p:nvPr/>
        </p:nvSpPr>
        <p:spPr>
          <a:xfrm>
            <a:off x="600138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  <p:sp>
        <p:nvSpPr>
          <p:cNvPr id="35" name="椭圆 34"/>
          <p:cNvSpPr/>
          <p:nvPr/>
        </p:nvSpPr>
        <p:spPr>
          <a:xfrm>
            <a:off x="10788015" y="1615440"/>
            <a:ext cx="1184910" cy="1138555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返回结果</a:t>
            </a:r>
          </a:p>
        </p:txBody>
      </p:sp>
      <p:cxnSp>
        <p:nvCxnSpPr>
          <p:cNvPr id="36" name="直接箭头连接符 35"/>
          <p:cNvCxnSpPr>
            <a:stCxn id="25" idx="3"/>
            <a:endCxn id="44" idx="1"/>
          </p:cNvCxnSpPr>
          <p:nvPr/>
        </p:nvCxnSpPr>
        <p:spPr>
          <a:xfrm>
            <a:off x="4745355" y="2184400"/>
            <a:ext cx="5086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4" idx="3"/>
            <a:endCxn id="35" idx="2"/>
          </p:cNvCxnSpPr>
          <p:nvPr/>
        </p:nvCxnSpPr>
        <p:spPr>
          <a:xfrm>
            <a:off x="6541135" y="2184400"/>
            <a:ext cx="424688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21" idx="0"/>
          </p:cNvCxnSpPr>
          <p:nvPr/>
        </p:nvCxnSpPr>
        <p:spPr>
          <a:xfrm flipH="1">
            <a:off x="5892165" y="261493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663055" y="175323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cxnSp>
        <p:nvCxnSpPr>
          <p:cNvPr id="41" name="直接箭头连接符 40"/>
          <p:cNvCxnSpPr>
            <a:stCxn id="21" idx="3"/>
            <a:endCxn id="45" idx="1"/>
          </p:cNvCxnSpPr>
          <p:nvPr/>
        </p:nvCxnSpPr>
        <p:spPr>
          <a:xfrm>
            <a:off x="6541135" y="3491230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菱形 43"/>
          <p:cNvSpPr/>
          <p:nvPr/>
        </p:nvSpPr>
        <p:spPr>
          <a:xfrm>
            <a:off x="5253990" y="17532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45" name="菱形 44"/>
          <p:cNvSpPr/>
          <p:nvPr/>
        </p:nvSpPr>
        <p:spPr>
          <a:xfrm>
            <a:off x="7118350" y="306070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62" name="圆角矩形 61"/>
          <p:cNvSpPr/>
          <p:nvPr/>
        </p:nvSpPr>
        <p:spPr>
          <a:xfrm>
            <a:off x="7118350" y="4447540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7876540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N</a:t>
            </a:r>
          </a:p>
        </p:txBody>
      </p:sp>
      <p:cxnSp>
        <p:nvCxnSpPr>
          <p:cNvPr id="64" name="直接箭头连接符 63"/>
          <p:cNvCxnSpPr>
            <a:endCxn id="62" idx="0"/>
          </p:cNvCxnSpPr>
          <p:nvPr/>
        </p:nvCxnSpPr>
        <p:spPr>
          <a:xfrm flipH="1">
            <a:off x="7767320" y="3908425"/>
            <a:ext cx="635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2" idx="3"/>
            <a:endCxn id="66" idx="1"/>
          </p:cNvCxnSpPr>
          <p:nvPr/>
        </p:nvCxnSpPr>
        <p:spPr>
          <a:xfrm>
            <a:off x="8416290" y="4736465"/>
            <a:ext cx="57721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8993505" y="4305935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sp>
        <p:nvSpPr>
          <p:cNvPr id="71" name="圆角矩形 70"/>
          <p:cNvSpPr/>
          <p:nvPr/>
        </p:nvSpPr>
        <p:spPr>
          <a:xfrm>
            <a:off x="8993505" y="5761355"/>
            <a:ext cx="1297940" cy="5778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BootStrap</a:t>
            </a:r>
            <a:endParaRPr lang="en-US" altLang="zh-CN"/>
          </a:p>
        </p:txBody>
      </p:sp>
      <p:sp>
        <p:nvSpPr>
          <p:cNvPr id="72" name="矩形 71"/>
          <p:cNvSpPr/>
          <p:nvPr/>
        </p:nvSpPr>
        <p:spPr>
          <a:xfrm>
            <a:off x="9737725" y="519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  <p:cxnSp>
        <p:nvCxnSpPr>
          <p:cNvPr id="73" name="直接箭头连接符 72"/>
          <p:cNvCxnSpPr>
            <a:endCxn id="71" idx="0"/>
          </p:cNvCxnSpPr>
          <p:nvPr/>
        </p:nvCxnSpPr>
        <p:spPr>
          <a:xfrm flipH="1">
            <a:off x="9642475" y="5162550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71" idx="3"/>
            <a:endCxn id="75" idx="1"/>
          </p:cNvCxnSpPr>
          <p:nvPr/>
        </p:nvCxnSpPr>
        <p:spPr>
          <a:xfrm>
            <a:off x="10291445" y="6050280"/>
            <a:ext cx="44513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菱形 74"/>
          <p:cNvSpPr/>
          <p:nvPr/>
        </p:nvSpPr>
        <p:spPr>
          <a:xfrm>
            <a:off x="10736580" y="5619750"/>
            <a:ext cx="1287145" cy="86169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sz="1200">
                <a:sym typeface="+mn-ea"/>
              </a:rPr>
              <a:t>in</a:t>
            </a:r>
            <a:endParaRPr lang="en-US" sz="1200"/>
          </a:p>
          <a:p>
            <a:pPr algn="ctr"/>
            <a:r>
              <a:rPr lang="en-US" sz="1200">
                <a:sym typeface="+mn-ea"/>
              </a:rPr>
              <a:t>cache</a:t>
            </a:r>
            <a:endParaRPr lang="zh-CN" altLang="en-US" sz="1200"/>
          </a:p>
        </p:txBody>
      </p:sp>
      <p:cxnSp>
        <p:nvCxnSpPr>
          <p:cNvPr id="76" name="直接箭头连接符 75"/>
          <p:cNvCxnSpPr>
            <a:stCxn id="75" idx="0"/>
            <a:endCxn id="35" idx="4"/>
          </p:cNvCxnSpPr>
          <p:nvPr/>
        </p:nvCxnSpPr>
        <p:spPr>
          <a:xfrm flipV="1">
            <a:off x="11380470" y="2742565"/>
            <a:ext cx="0" cy="28657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45" idx="3"/>
            <a:endCxn id="35" idx="4"/>
          </p:cNvCxnSpPr>
          <p:nvPr/>
        </p:nvCxnSpPr>
        <p:spPr>
          <a:xfrm flipV="1">
            <a:off x="8405495" y="2742565"/>
            <a:ext cx="2974975" cy="737870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6" idx="3"/>
            <a:endCxn id="35" idx="4"/>
          </p:cNvCxnSpPr>
          <p:nvPr/>
        </p:nvCxnSpPr>
        <p:spPr>
          <a:xfrm flipV="1">
            <a:off x="10280650" y="2742565"/>
            <a:ext cx="1099820" cy="1983105"/>
          </a:xfrm>
          <a:prstGeom prst="bentConnector2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498205" y="3094990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80" name="矩形 79"/>
          <p:cNvSpPr/>
          <p:nvPr/>
        </p:nvSpPr>
        <p:spPr>
          <a:xfrm>
            <a:off x="10347325" y="434022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cxnSp>
        <p:nvCxnSpPr>
          <p:cNvPr id="81" name="直接箭头连接符 80"/>
          <p:cNvCxnSpPr>
            <a:stCxn id="25" idx="1"/>
            <a:endCxn id="27" idx="3"/>
          </p:cNvCxnSpPr>
          <p:nvPr/>
        </p:nvCxnSpPr>
        <p:spPr>
          <a:xfrm flipH="1">
            <a:off x="2910840" y="2184400"/>
            <a:ext cx="536575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115570" y="1615440"/>
            <a:ext cx="1125855" cy="1149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Class</a:t>
            </a:r>
            <a:br>
              <a:rPr lang="en-US" altLang="zh-CN"/>
            </a:br>
            <a:r>
              <a:rPr lang="en-US" altLang="zh-CN"/>
              <a:t>Not</a:t>
            </a:r>
            <a:br>
              <a:rPr lang="en-US" altLang="zh-CN"/>
            </a:br>
            <a:r>
              <a:rPr lang="en-US" altLang="zh-CN"/>
              <a:t>Found</a:t>
            </a:r>
            <a:br>
              <a:rPr lang="en-US" altLang="zh-CN"/>
            </a:br>
            <a:r>
              <a:rPr lang="en-US" altLang="zh-CN"/>
              <a:t>Exception</a:t>
            </a:r>
          </a:p>
        </p:txBody>
      </p:sp>
      <p:cxnSp>
        <p:nvCxnSpPr>
          <p:cNvPr id="83" name="直接箭头连接符 82"/>
          <p:cNvCxnSpPr>
            <a:stCxn id="27" idx="1"/>
          </p:cNvCxnSpPr>
          <p:nvPr/>
        </p:nvCxnSpPr>
        <p:spPr>
          <a:xfrm flipH="1" flipV="1">
            <a:off x="1241425" y="2163445"/>
            <a:ext cx="38227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5" idx="2"/>
            <a:endCxn id="62" idx="2"/>
          </p:cNvCxnSpPr>
          <p:nvPr/>
        </p:nvCxnSpPr>
        <p:spPr>
          <a:xfrm rot="5400000" flipH="1">
            <a:off x="8845868" y="3935413"/>
            <a:ext cx="1456055" cy="3613150"/>
          </a:xfrm>
          <a:prstGeom prst="bentConnector3">
            <a:avLst>
              <a:gd name="adj1" fmla="val -1633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10902950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86" name="矩形 85"/>
          <p:cNvSpPr/>
          <p:nvPr/>
        </p:nvSpPr>
        <p:spPr>
          <a:xfrm>
            <a:off x="10788015" y="633920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  <p:sp>
        <p:nvSpPr>
          <p:cNvPr id="87" name="菱形 86"/>
          <p:cNvSpPr/>
          <p:nvPr/>
        </p:nvSpPr>
        <p:spPr>
          <a:xfrm>
            <a:off x="5243195" y="43053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88" name="直接箭头连接符 87"/>
          <p:cNvCxnSpPr>
            <a:stCxn id="62" idx="1"/>
            <a:endCxn id="87" idx="3"/>
          </p:cNvCxnSpPr>
          <p:nvPr/>
        </p:nvCxnSpPr>
        <p:spPr>
          <a:xfrm flipH="1">
            <a:off x="6530340" y="4725035"/>
            <a:ext cx="58801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0"/>
            <a:endCxn id="21" idx="2"/>
          </p:cNvCxnSpPr>
          <p:nvPr/>
        </p:nvCxnSpPr>
        <p:spPr>
          <a:xfrm flipV="1">
            <a:off x="5887085" y="3768725"/>
            <a:ext cx="5080" cy="525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5979795" y="392874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  <p:cxnSp>
        <p:nvCxnSpPr>
          <p:cNvPr id="91" name="肘形连接符 90"/>
          <p:cNvCxnSpPr>
            <a:stCxn id="87" idx="2"/>
            <a:endCxn id="10" idx="6"/>
          </p:cNvCxnSpPr>
          <p:nvPr/>
        </p:nvCxnSpPr>
        <p:spPr>
          <a:xfrm rot="5400000">
            <a:off x="4017328" y="3997643"/>
            <a:ext cx="711835" cy="302768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5979795" y="519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93" name="菱形 92"/>
          <p:cNvSpPr/>
          <p:nvPr/>
        </p:nvSpPr>
        <p:spPr>
          <a:xfrm>
            <a:off x="3458210" y="3060700"/>
            <a:ext cx="1287145" cy="861695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+mn-ea"/>
              </a:rPr>
              <a:t>find</a:t>
            </a:r>
            <a:endParaRPr lang="en-US" altLang="zh-CN" sz="1200"/>
          </a:p>
          <a:p>
            <a:pPr algn="ctr"/>
            <a:r>
              <a:rPr lang="en-US" altLang="zh-CN" sz="1200">
                <a:sym typeface="+mn-ea"/>
              </a:rPr>
              <a:t>Class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并加载</a:t>
            </a:r>
            <a:endParaRPr lang="en-US" sz="1200"/>
          </a:p>
        </p:txBody>
      </p:sp>
      <p:cxnSp>
        <p:nvCxnSpPr>
          <p:cNvPr id="94" name="直接箭头连接符 93"/>
          <p:cNvCxnSpPr>
            <a:stCxn id="21" idx="1"/>
            <a:endCxn id="93" idx="3"/>
          </p:cNvCxnSpPr>
          <p:nvPr/>
        </p:nvCxnSpPr>
        <p:spPr>
          <a:xfrm flipH="1">
            <a:off x="4745355" y="3479800"/>
            <a:ext cx="49784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93" idx="2"/>
            <a:endCxn id="10" idx="6"/>
          </p:cNvCxnSpPr>
          <p:nvPr/>
        </p:nvCxnSpPr>
        <p:spPr>
          <a:xfrm rot="5400000">
            <a:off x="2502535" y="4267835"/>
            <a:ext cx="1956435" cy="124269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93" idx="0"/>
            <a:endCxn id="25" idx="2"/>
          </p:cNvCxnSpPr>
          <p:nvPr/>
        </p:nvCxnSpPr>
        <p:spPr>
          <a:xfrm flipH="1" flipV="1">
            <a:off x="4096385" y="2461895"/>
            <a:ext cx="5715" cy="587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4208145" y="2717165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  <p:sp>
        <p:nvSpPr>
          <p:cNvPr id="98" name="矩形 97"/>
          <p:cNvSpPr/>
          <p:nvPr/>
        </p:nvSpPr>
        <p:spPr>
          <a:xfrm>
            <a:off x="4208145" y="392874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cxnSp>
        <p:nvCxnSpPr>
          <p:cNvPr id="99" name="直接箭头连接符 98"/>
          <p:cNvCxnSpPr>
            <a:stCxn id="27" idx="2"/>
            <a:endCxn id="10" idx="0"/>
          </p:cNvCxnSpPr>
          <p:nvPr/>
        </p:nvCxnSpPr>
        <p:spPr>
          <a:xfrm flipH="1">
            <a:off x="2266950" y="2604135"/>
            <a:ext cx="635" cy="26936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350135" y="2717165"/>
            <a:ext cx="333375" cy="31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</a:t>
            </a:r>
          </a:p>
        </p:txBody>
      </p:sp>
      <p:sp>
        <p:nvSpPr>
          <p:cNvPr id="101" name="矩形 100"/>
          <p:cNvSpPr/>
          <p:nvPr/>
        </p:nvSpPr>
        <p:spPr>
          <a:xfrm>
            <a:off x="1318260" y="1776730"/>
            <a:ext cx="333375" cy="31051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>
                <a:sym typeface="+mn-ea"/>
              </a:rPr>
              <a:t>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67143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BootClassPathHolder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18160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AppClassLoader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4095115" y="514159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ExtClassLoader</a:t>
            </a:r>
            <a:endParaRPr lang="en-US" altLang="zh-CN"/>
          </a:p>
        </p:txBody>
      </p:sp>
      <p:sp>
        <p:nvSpPr>
          <p:cNvPr id="2" name="圆角矩形 1"/>
          <p:cNvSpPr/>
          <p:nvPr/>
        </p:nvSpPr>
        <p:spPr>
          <a:xfrm>
            <a:off x="4095115" y="1647825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ClassLoader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4095115" y="280924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SecureClassLoader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4095115" y="3971290"/>
            <a:ext cx="2369820" cy="57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URLClassLoader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5" idx="0"/>
            <a:endCxn id="2" idx="2"/>
          </p:cNvCxnSpPr>
          <p:nvPr/>
        </p:nvCxnSpPr>
        <p:spPr>
          <a:xfrm flipV="1">
            <a:off x="5280025" y="2223770"/>
            <a:ext cx="0" cy="585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273040" y="3392170"/>
            <a:ext cx="6985" cy="57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0"/>
            <a:endCxn id="7" idx="2"/>
          </p:cNvCxnSpPr>
          <p:nvPr/>
        </p:nvCxnSpPr>
        <p:spPr>
          <a:xfrm flipV="1">
            <a:off x="5280025" y="4547235"/>
            <a:ext cx="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0"/>
            <a:endCxn id="7" idx="2"/>
          </p:cNvCxnSpPr>
          <p:nvPr/>
        </p:nvCxnSpPr>
        <p:spPr>
          <a:xfrm rot="16200000">
            <a:off x="3194368" y="3055938"/>
            <a:ext cx="594360" cy="3576955"/>
          </a:xfrm>
          <a:prstGeom prst="bentConnector3">
            <a:avLst>
              <a:gd name="adj1" fmla="val 50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3" idx="0"/>
            <a:endCxn id="7" idx="2"/>
          </p:cNvCxnSpPr>
          <p:nvPr/>
        </p:nvCxnSpPr>
        <p:spPr>
          <a:xfrm rot="16200000" flipV="1">
            <a:off x="6771005" y="3056255"/>
            <a:ext cx="594360" cy="35763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517</Words>
  <Application>Microsoft Office PowerPoint</Application>
  <PresentationFormat>自定义</PresentationFormat>
  <Paragraphs>285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周跃</dc:creator>
  <cp:lastModifiedBy>周跃</cp:lastModifiedBy>
  <cp:revision>132</cp:revision>
  <dcterms:created xsi:type="dcterms:W3CDTF">2020-05-14T14:18:00Z</dcterms:created>
  <dcterms:modified xsi:type="dcterms:W3CDTF">2020-05-27T02:28:25Z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