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62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4" r:id="rId13"/>
    <p:sldId id="278" r:id="rId14"/>
    <p:sldId id="275" r:id="rId15"/>
    <p:sldId id="282" r:id="rId16"/>
    <p:sldId id="276" r:id="rId17"/>
    <p:sldId id="27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624840" y="1089660"/>
            <a:ext cx="2415540" cy="3977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952500" y="1361440"/>
            <a:ext cx="159258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X.java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257300" y="2693035"/>
            <a:ext cx="982345" cy="9378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javac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952500" y="4310380"/>
            <a:ext cx="159258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X.class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145280" y="1089660"/>
            <a:ext cx="3824605" cy="30384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363720" y="1361440"/>
            <a:ext cx="1592580" cy="533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ClassLoader</a:t>
            </a:r>
            <a:endParaRPr lang="en-US" altLang="zh-CN"/>
          </a:p>
        </p:txBody>
      </p:sp>
      <p:sp>
        <p:nvSpPr>
          <p:cNvPr id="30" name="单圆角矩形 29"/>
          <p:cNvSpPr/>
          <p:nvPr/>
        </p:nvSpPr>
        <p:spPr>
          <a:xfrm>
            <a:off x="6446520" y="1380490"/>
            <a:ext cx="1303020" cy="4953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java </a:t>
            </a:r>
            <a:r>
              <a:rPr lang="zh-CN" altLang="en-US">
                <a:sym typeface="+mn-ea"/>
              </a:rPr>
              <a:t>类库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798060" y="2282825"/>
            <a:ext cx="967740" cy="837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字节码</a:t>
            </a:r>
            <a:br>
              <a:rPr lang="zh-CN" altLang="en-US"/>
            </a:br>
            <a:r>
              <a:rPr lang="zh-CN" altLang="en-US"/>
              <a:t>解释器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614160" y="2282825"/>
            <a:ext cx="967740" cy="837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JIT</a:t>
            </a:r>
            <a:br>
              <a:rPr lang="en-US" altLang="zh-CN"/>
            </a:br>
            <a:r>
              <a:rPr lang="zh-CN" altLang="en-US" sz="1200"/>
              <a:t>即时编译器</a:t>
            </a:r>
            <a:endParaRPr lang="zh-CN" altLang="en-US" sz="1200"/>
          </a:p>
        </p:txBody>
      </p:sp>
      <p:sp>
        <p:nvSpPr>
          <p:cNvPr id="33" name="圆角矩形 32"/>
          <p:cNvSpPr/>
          <p:nvPr/>
        </p:nvSpPr>
        <p:spPr>
          <a:xfrm>
            <a:off x="5322570" y="3507740"/>
            <a:ext cx="159258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执行引擎</a:t>
            </a:r>
            <a:endParaRPr lang="zh-CN" altLang="en-US"/>
          </a:p>
        </p:txBody>
      </p:sp>
      <p:sp>
        <p:nvSpPr>
          <p:cNvPr id="35" name="剪去对角的矩形 34"/>
          <p:cNvSpPr/>
          <p:nvPr/>
        </p:nvSpPr>
        <p:spPr>
          <a:xfrm>
            <a:off x="6614160" y="4312285"/>
            <a:ext cx="822960" cy="755015"/>
          </a:xfrm>
          <a:prstGeom prst="snip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OS</a:t>
            </a:r>
            <a:br>
              <a:rPr lang="en-US" altLang="zh-CN"/>
            </a:br>
            <a:r>
              <a:rPr lang="en-US" altLang="zh-CN"/>
              <a:t>硬</a:t>
            </a:r>
            <a:r>
              <a:rPr lang="zh-CN" altLang="en-US"/>
              <a:t>件</a:t>
            </a:r>
            <a:endParaRPr lang="zh-CN" altLang="en-US"/>
          </a:p>
        </p:txBody>
      </p:sp>
      <p:cxnSp>
        <p:nvCxnSpPr>
          <p:cNvPr id="36" name="曲线连接符 35"/>
          <p:cNvCxnSpPr>
            <a:stCxn id="19" idx="3"/>
            <a:endCxn id="21" idx="1"/>
          </p:cNvCxnSpPr>
          <p:nvPr/>
        </p:nvCxnSpPr>
        <p:spPr>
          <a:xfrm flipV="1">
            <a:off x="2552700" y="1628140"/>
            <a:ext cx="1818640" cy="2948940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0" idx="1"/>
            <a:endCxn id="21" idx="3"/>
          </p:cNvCxnSpPr>
          <p:nvPr/>
        </p:nvCxnSpPr>
        <p:spPr>
          <a:xfrm flipH="1">
            <a:off x="5963920" y="1628140"/>
            <a:ext cx="4902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1" idx="2"/>
            <a:endCxn id="31" idx="0"/>
          </p:cNvCxnSpPr>
          <p:nvPr/>
        </p:nvCxnSpPr>
        <p:spPr>
          <a:xfrm>
            <a:off x="5167630" y="1894840"/>
            <a:ext cx="121920" cy="3879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2" idx="0"/>
          </p:cNvCxnSpPr>
          <p:nvPr/>
        </p:nvCxnSpPr>
        <p:spPr>
          <a:xfrm>
            <a:off x="5166360" y="1897380"/>
            <a:ext cx="1939290" cy="3854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2"/>
            <a:endCxn id="33" idx="0"/>
          </p:cNvCxnSpPr>
          <p:nvPr/>
        </p:nvCxnSpPr>
        <p:spPr>
          <a:xfrm>
            <a:off x="5289550" y="3120390"/>
            <a:ext cx="836930" cy="3873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3" idx="2"/>
            <a:endCxn id="35" idx="2"/>
          </p:cNvCxnSpPr>
          <p:nvPr/>
        </p:nvCxnSpPr>
        <p:spPr>
          <a:xfrm rot="5400000" flipV="1">
            <a:off x="6049645" y="4117975"/>
            <a:ext cx="648970" cy="495300"/>
          </a:xfrm>
          <a:prstGeom prst="bentConnector2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右中括号 42"/>
          <p:cNvSpPr/>
          <p:nvPr/>
        </p:nvSpPr>
        <p:spPr>
          <a:xfrm>
            <a:off x="7969885" y="1576705"/>
            <a:ext cx="156845" cy="215074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176260" y="2468245"/>
            <a:ext cx="581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JVM</a:t>
            </a:r>
            <a:endParaRPr lang="en-US" altLang="zh-CN">
              <a:ln w="10160">
                <a:noFill/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316605" y="1710690"/>
            <a:ext cx="551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java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" name="等腰三角形 19"/>
          <p:cNvSpPr/>
          <p:nvPr/>
        </p:nvSpPr>
        <p:spPr>
          <a:xfrm>
            <a:off x="1991995" y="1385570"/>
            <a:ext cx="3229610" cy="46316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329940" y="1842135"/>
            <a:ext cx="563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寄存器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34055" y="2282825"/>
            <a:ext cx="74676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000">
                <a:solidFill>
                  <a:schemeClr val="bg1"/>
                </a:solidFill>
              </a:rPr>
              <a:t>L1</a:t>
            </a:r>
            <a:endParaRPr lang="en-US" altLang="zh-CN" sz="1000">
              <a:solidFill>
                <a:schemeClr val="bg1"/>
              </a:solidFill>
            </a:endParaRPr>
          </a:p>
          <a:p>
            <a:pPr algn="ctr"/>
            <a:r>
              <a:rPr lang="zh-CN" altLang="en-US" sz="1000">
                <a:solidFill>
                  <a:schemeClr val="bg1"/>
                </a:solidFill>
              </a:rPr>
              <a:t>高速缓存</a:t>
            </a:r>
            <a:endParaRPr lang="zh-CN" altLang="en-US" sz="1000">
              <a:solidFill>
                <a:schemeClr val="bg1"/>
              </a:solidFill>
            </a:endParaRPr>
          </a:p>
          <a:p>
            <a:pPr algn="ctr"/>
            <a:r>
              <a:rPr lang="zh-CN" altLang="en-US" sz="1000">
                <a:solidFill>
                  <a:schemeClr val="bg1"/>
                </a:solidFill>
              </a:rPr>
              <a:t>（</a:t>
            </a:r>
            <a:r>
              <a:rPr lang="en-US" altLang="zh-CN" sz="1000">
                <a:solidFill>
                  <a:schemeClr val="bg1"/>
                </a:solidFill>
              </a:rPr>
              <a:t>S</a:t>
            </a:r>
            <a:r>
              <a:rPr lang="en-US" altLang="zh-CN" sz="1000">
                <a:solidFill>
                  <a:schemeClr val="bg1"/>
                </a:solidFill>
              </a:rPr>
              <a:t>RAM</a:t>
            </a:r>
            <a:r>
              <a:rPr lang="zh-CN" altLang="en-US" sz="1000">
                <a:solidFill>
                  <a:schemeClr val="bg1"/>
                </a:solidFill>
              </a:rPr>
              <a:t>）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216275" y="2891790"/>
            <a:ext cx="74676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000">
                <a:solidFill>
                  <a:schemeClr val="bg1"/>
                </a:solidFill>
              </a:rPr>
              <a:t>L2</a:t>
            </a:r>
            <a:endParaRPr lang="en-US" altLang="zh-CN" sz="1000">
              <a:solidFill>
                <a:schemeClr val="bg1"/>
              </a:solidFill>
            </a:endParaRPr>
          </a:p>
          <a:p>
            <a:pPr algn="ctr"/>
            <a:r>
              <a:rPr lang="zh-CN" altLang="en-US" sz="1000">
                <a:solidFill>
                  <a:schemeClr val="bg1"/>
                </a:solidFill>
              </a:rPr>
              <a:t>高速缓存</a:t>
            </a:r>
            <a:endParaRPr lang="zh-CN" altLang="en-US" sz="1000">
              <a:solidFill>
                <a:schemeClr val="bg1"/>
              </a:solidFill>
            </a:endParaRPr>
          </a:p>
          <a:p>
            <a:pPr algn="ctr"/>
            <a:r>
              <a:rPr lang="zh-CN" altLang="en-US" sz="1000">
                <a:solidFill>
                  <a:schemeClr val="bg1"/>
                </a:solidFill>
              </a:rPr>
              <a:t>（</a:t>
            </a:r>
            <a:r>
              <a:rPr lang="en-US" altLang="zh-CN" sz="1000">
                <a:solidFill>
                  <a:schemeClr val="bg1"/>
                </a:solidFill>
              </a:rPr>
              <a:t>S</a:t>
            </a:r>
            <a:r>
              <a:rPr lang="en-US" altLang="zh-CN" sz="1000">
                <a:solidFill>
                  <a:schemeClr val="bg1"/>
                </a:solidFill>
              </a:rPr>
              <a:t>RAM</a:t>
            </a:r>
            <a:r>
              <a:rPr lang="zh-CN" altLang="en-US" sz="1000">
                <a:solidFill>
                  <a:schemeClr val="bg1"/>
                </a:solidFill>
              </a:rPr>
              <a:t>）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15640" y="3517265"/>
            <a:ext cx="74676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000">
                <a:solidFill>
                  <a:schemeClr val="bg1"/>
                </a:solidFill>
              </a:rPr>
              <a:t>L3</a:t>
            </a:r>
            <a:endParaRPr lang="en-US" altLang="zh-CN" sz="1000">
              <a:solidFill>
                <a:schemeClr val="bg1"/>
              </a:solidFill>
            </a:endParaRPr>
          </a:p>
          <a:p>
            <a:pPr algn="ctr"/>
            <a:r>
              <a:rPr lang="zh-CN" altLang="en-US" sz="1000">
                <a:solidFill>
                  <a:schemeClr val="bg1"/>
                </a:solidFill>
              </a:rPr>
              <a:t>高速缓存</a:t>
            </a:r>
            <a:endParaRPr lang="zh-CN" altLang="en-US" sz="1000">
              <a:solidFill>
                <a:schemeClr val="bg1"/>
              </a:solidFill>
            </a:endParaRPr>
          </a:p>
          <a:p>
            <a:pPr algn="ctr"/>
            <a:r>
              <a:rPr lang="zh-CN" altLang="en-US" sz="1000">
                <a:solidFill>
                  <a:schemeClr val="bg1"/>
                </a:solidFill>
              </a:rPr>
              <a:t>（</a:t>
            </a:r>
            <a:r>
              <a:rPr lang="en-US" altLang="zh-CN" sz="1000">
                <a:solidFill>
                  <a:schemeClr val="bg1"/>
                </a:solidFill>
              </a:rPr>
              <a:t>S</a:t>
            </a:r>
            <a:r>
              <a:rPr lang="en-US" altLang="zh-CN" sz="1000">
                <a:solidFill>
                  <a:schemeClr val="bg1"/>
                </a:solidFill>
              </a:rPr>
              <a:t>RAM</a:t>
            </a:r>
            <a:r>
              <a:rPr lang="zh-CN" altLang="en-US" sz="1000">
                <a:solidFill>
                  <a:schemeClr val="bg1"/>
                </a:solidFill>
              </a:rPr>
              <a:t>）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078163" y="4318635"/>
            <a:ext cx="10204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000">
                <a:solidFill>
                  <a:schemeClr val="bg1"/>
                </a:solidFill>
              </a:rPr>
              <a:t>主存（</a:t>
            </a:r>
            <a:r>
              <a:rPr lang="en-US" altLang="zh-CN" sz="1000">
                <a:solidFill>
                  <a:schemeClr val="bg1"/>
                </a:solidFill>
              </a:rPr>
              <a:t>DRAM</a:t>
            </a:r>
            <a:r>
              <a:rPr lang="zh-CN" altLang="en-US" sz="1000">
                <a:solidFill>
                  <a:schemeClr val="bg1"/>
                </a:solidFill>
              </a:rPr>
              <a:t>）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58441" y="4943475"/>
            <a:ext cx="170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sz="1000">
                <a:solidFill>
                  <a:schemeClr val="bg1"/>
                </a:solidFill>
              </a:rPr>
              <a:t>本地二级存储（本地磁盘）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535556" y="5507355"/>
            <a:ext cx="21056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sz="1000">
                <a:solidFill>
                  <a:schemeClr val="bg1"/>
                </a:solidFill>
              </a:rPr>
              <a:t>远程二级存储</a:t>
            </a:r>
            <a:endParaRPr lang="zh-CN" sz="1000">
              <a:solidFill>
                <a:schemeClr val="bg1"/>
              </a:solidFill>
            </a:endParaRPr>
          </a:p>
          <a:p>
            <a:pPr algn="ctr"/>
            <a:r>
              <a:rPr lang="zh-CN" sz="1000">
                <a:solidFill>
                  <a:schemeClr val="bg1"/>
                </a:solidFill>
              </a:rPr>
              <a:t>（分布式文件系统、</a:t>
            </a:r>
            <a:r>
              <a:rPr lang="en-US" altLang="zh-CN" sz="1000">
                <a:solidFill>
                  <a:schemeClr val="bg1"/>
                </a:solidFill>
              </a:rPr>
              <a:t>Web </a:t>
            </a:r>
            <a:r>
              <a:rPr lang="zh-CN" altLang="en-US" sz="1000">
                <a:solidFill>
                  <a:schemeClr val="bg1"/>
                </a:solidFill>
              </a:rPr>
              <a:t>服务器</a:t>
            </a:r>
            <a:r>
              <a:rPr lang="zh-CN" sz="1000">
                <a:solidFill>
                  <a:schemeClr val="bg1"/>
                </a:solidFill>
              </a:rPr>
              <a:t>）</a:t>
            </a:r>
            <a:endParaRPr lang="zh-CN" sz="100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314700" y="2231390"/>
            <a:ext cx="5867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086100" y="2840990"/>
            <a:ext cx="1036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2865120" y="3481070"/>
            <a:ext cx="1455420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636520" y="4128770"/>
            <a:ext cx="19278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423160" y="4753610"/>
            <a:ext cx="2362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2202180" y="5378450"/>
            <a:ext cx="2788920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011170" y="1842135"/>
            <a:ext cx="3003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L0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785745" y="2401570"/>
            <a:ext cx="300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L1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564765" y="3045460"/>
            <a:ext cx="300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L2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369820" y="3587115"/>
            <a:ext cx="300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L3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122805" y="4223385"/>
            <a:ext cx="300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L4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901825" y="4861560"/>
            <a:ext cx="300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L5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601470" y="5507355"/>
            <a:ext cx="300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L6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1181100" y="1355090"/>
            <a:ext cx="7620" cy="23082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1181100" y="3832225"/>
            <a:ext cx="7620" cy="21863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99720" y="2799715"/>
            <a:ext cx="792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更小</a:t>
            </a:r>
            <a:br>
              <a:rPr lang="zh-CN" altLang="en-US" sz="1200"/>
            </a:br>
            <a:r>
              <a:rPr lang="zh-CN" altLang="en-US" sz="1200"/>
              <a:t>更快</a:t>
            </a:r>
            <a:br>
              <a:rPr lang="zh-CN" altLang="en-US" sz="1200"/>
            </a:br>
            <a:r>
              <a:rPr lang="zh-CN" altLang="en-US" sz="1200"/>
              <a:t>成本更高</a:t>
            </a:r>
            <a:endParaRPr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299720" y="4108450"/>
            <a:ext cx="792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更大</a:t>
            </a:r>
            <a:br>
              <a:rPr lang="zh-CN" altLang="en-US" sz="1200"/>
            </a:br>
            <a:r>
              <a:rPr lang="zh-CN" altLang="en-US" sz="1200"/>
              <a:t>更慢</a:t>
            </a:r>
            <a:br>
              <a:rPr lang="zh-CN" altLang="en-US" sz="1200"/>
            </a:br>
            <a:r>
              <a:rPr lang="zh-CN" altLang="en-US" sz="1200"/>
              <a:t>成本更低</a:t>
            </a:r>
            <a:endParaRPr lang="zh-CN" altLang="en-US" sz="1200"/>
          </a:p>
        </p:txBody>
      </p:sp>
      <p:sp>
        <p:nvSpPr>
          <p:cNvPr id="47" name="右大括号 46"/>
          <p:cNvSpPr/>
          <p:nvPr/>
        </p:nvSpPr>
        <p:spPr>
          <a:xfrm rot="10800000">
            <a:off x="1601470" y="1384935"/>
            <a:ext cx="76200" cy="20599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右大括号 47"/>
          <p:cNvSpPr/>
          <p:nvPr/>
        </p:nvSpPr>
        <p:spPr>
          <a:xfrm rot="10800000">
            <a:off x="1601470" y="3517265"/>
            <a:ext cx="76200" cy="24403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2231390" y="1466850"/>
            <a:ext cx="7797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CPU </a:t>
            </a:r>
            <a:r>
              <a:rPr lang="zh-CN" altLang="en-US" sz="1200"/>
              <a:t>内部</a:t>
            </a:r>
            <a:endParaRPr lang="zh-CN" altLang="en-US" sz="1200"/>
          </a:p>
        </p:txBody>
      </p:sp>
      <p:sp>
        <p:nvSpPr>
          <p:cNvPr id="2" name="右大括号 1"/>
          <p:cNvSpPr/>
          <p:nvPr/>
        </p:nvSpPr>
        <p:spPr>
          <a:xfrm>
            <a:off x="4022725" y="1987550"/>
            <a:ext cx="76200" cy="4876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98620" y="2087245"/>
            <a:ext cx="27120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CPU </a:t>
            </a:r>
            <a:r>
              <a:rPr lang="zh-CN" altLang="en-US" sz="1000"/>
              <a:t>寄存器保存着从高速缓存行存取器取出的</a:t>
            </a:r>
            <a:endParaRPr lang="zh-CN" altLang="en-US" sz="1000"/>
          </a:p>
          <a:p>
            <a:r>
              <a:rPr lang="zh-CN" altLang="en-US" sz="1000"/>
              <a:t>字节</a:t>
            </a:r>
            <a:endParaRPr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1211580" y="4182110"/>
            <a:ext cx="367030" cy="7505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en-US" altLang="zh-CN" sz="1200">
                <a:latin typeface="+mn-ea"/>
                <a:cs typeface="+mn-ea"/>
                <a:sym typeface="+mn-ea"/>
              </a:rPr>
              <a:t>CPU </a:t>
            </a:r>
            <a:r>
              <a:rPr lang="zh-CN" altLang="en-US" sz="1200">
                <a:latin typeface="+mn-ea"/>
                <a:cs typeface="+mn-ea"/>
                <a:sym typeface="+mn-ea"/>
              </a:rPr>
              <a:t>共享</a:t>
            </a:r>
            <a:endParaRPr lang="zh-CN" altLang="en-US" sz="1200">
              <a:latin typeface="+mn-ea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8720" y="2294890"/>
            <a:ext cx="367030" cy="7505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en-US" altLang="zh-CN" sz="1200">
                <a:latin typeface="+mn-ea"/>
                <a:cs typeface="+mn-ea"/>
                <a:sym typeface="+mn-ea"/>
              </a:rPr>
              <a:t>CPU </a:t>
            </a:r>
            <a:r>
              <a:rPr lang="zh-CN" altLang="en-US" sz="1200">
                <a:latin typeface="+mn-ea"/>
                <a:cs typeface="+mn-ea"/>
                <a:sym typeface="+mn-ea"/>
              </a:rPr>
              <a:t>内部</a:t>
            </a:r>
            <a:endParaRPr lang="zh-CN" altLang="en-US" sz="1200">
              <a:latin typeface="+mn-ea"/>
              <a:cs typeface="+mn-ea"/>
              <a:sym typeface="+mn-ea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4289425" y="2618740"/>
            <a:ext cx="76200" cy="4876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65320" y="2718435"/>
            <a:ext cx="25355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L1 </a:t>
            </a:r>
            <a:r>
              <a:rPr lang="zh-CN" altLang="en-US" sz="1000"/>
              <a:t>高速缓存保存着从 </a:t>
            </a:r>
            <a:r>
              <a:rPr lang="en-US" altLang="zh-CN" sz="1000"/>
              <a:t>L2 </a:t>
            </a:r>
            <a:r>
              <a:rPr lang="zh-CN" altLang="en-US" sz="1000"/>
              <a:t>高速缓存取出的缓</a:t>
            </a:r>
            <a:endParaRPr lang="zh-CN" altLang="en-US" sz="1000"/>
          </a:p>
          <a:p>
            <a:r>
              <a:rPr lang="zh-CN" altLang="en-US" sz="1000"/>
              <a:t>存行</a:t>
            </a:r>
            <a:endParaRPr lang="zh-CN" altLang="en-US" sz="1000"/>
          </a:p>
        </p:txBody>
      </p:sp>
      <p:sp>
        <p:nvSpPr>
          <p:cNvPr id="11" name="右大括号 10"/>
          <p:cNvSpPr/>
          <p:nvPr/>
        </p:nvSpPr>
        <p:spPr>
          <a:xfrm>
            <a:off x="4465320" y="3227070"/>
            <a:ext cx="76200" cy="4876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41215" y="3326765"/>
            <a:ext cx="24085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L2 </a:t>
            </a:r>
            <a:r>
              <a:rPr lang="zh-CN" altLang="en-US" sz="1000"/>
              <a:t>高速缓存保存着从 </a:t>
            </a:r>
            <a:r>
              <a:rPr lang="en-US" altLang="zh-CN" sz="1000"/>
              <a:t>L3 </a:t>
            </a:r>
            <a:r>
              <a:rPr lang="zh-CN" altLang="en-US" sz="1000"/>
              <a:t>高速缓存取出的</a:t>
            </a:r>
            <a:endParaRPr lang="zh-CN" altLang="en-US" sz="1000"/>
          </a:p>
          <a:p>
            <a:r>
              <a:rPr lang="zh-CN" altLang="en-US" sz="1000"/>
              <a:t>缓存行</a:t>
            </a:r>
            <a:endParaRPr lang="zh-CN" altLang="en-US" sz="1000"/>
          </a:p>
        </p:txBody>
      </p:sp>
      <p:sp>
        <p:nvSpPr>
          <p:cNvPr id="13" name="右大括号 12"/>
          <p:cNvSpPr/>
          <p:nvPr/>
        </p:nvSpPr>
        <p:spPr>
          <a:xfrm>
            <a:off x="4935220" y="4531360"/>
            <a:ext cx="76200" cy="4876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111115" y="4631055"/>
            <a:ext cx="183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000"/>
              <a:t>主存保存着从本地磁盘取出的</a:t>
            </a:r>
            <a:endParaRPr lang="zh-CN" sz="1000"/>
          </a:p>
          <a:p>
            <a:r>
              <a:rPr lang="zh-CN" sz="1000"/>
              <a:t>磁盘块</a:t>
            </a:r>
            <a:endParaRPr lang="zh-CN" sz="1000"/>
          </a:p>
        </p:txBody>
      </p:sp>
      <p:sp>
        <p:nvSpPr>
          <p:cNvPr id="15" name="右大括号 14"/>
          <p:cNvSpPr/>
          <p:nvPr/>
        </p:nvSpPr>
        <p:spPr>
          <a:xfrm>
            <a:off x="4706620" y="3878580"/>
            <a:ext cx="76200" cy="4876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882515" y="3978275"/>
            <a:ext cx="21069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L3 </a:t>
            </a:r>
            <a:r>
              <a:rPr lang="zh-CN" altLang="en-US" sz="1000"/>
              <a:t>高速缓存保存着从</a:t>
            </a:r>
            <a:r>
              <a:rPr lang="zh-CN" sz="1000"/>
              <a:t>主存</a:t>
            </a:r>
            <a:r>
              <a:rPr lang="zh-CN" altLang="en-US" sz="1000"/>
              <a:t>高速缓存</a:t>
            </a:r>
            <a:endParaRPr lang="zh-CN" altLang="en-US" sz="1000"/>
          </a:p>
          <a:p>
            <a:r>
              <a:rPr lang="zh-CN" altLang="en-US" sz="1000"/>
              <a:t>取出的缓存行</a:t>
            </a:r>
            <a:endParaRPr lang="zh-CN" altLang="en-US" sz="1000"/>
          </a:p>
        </p:txBody>
      </p:sp>
      <p:sp>
        <p:nvSpPr>
          <p:cNvPr id="17" name="右大括号 16"/>
          <p:cNvSpPr/>
          <p:nvPr/>
        </p:nvSpPr>
        <p:spPr>
          <a:xfrm>
            <a:off x="5130800" y="5160010"/>
            <a:ext cx="76200" cy="4876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306695" y="525970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000"/>
              <a:t>本地磁盘保存着从远程网络</a:t>
            </a:r>
            <a:endParaRPr lang="zh-CN" sz="1000"/>
          </a:p>
          <a:p>
            <a:r>
              <a:rPr lang="zh-CN" sz="1000"/>
              <a:t>服务器磁盘取出的文件</a:t>
            </a:r>
            <a:endParaRPr lang="zh-CN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775970" y="2186305"/>
            <a:ext cx="4610735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944880" y="227012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054860" y="227012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68140" y="2270760"/>
            <a:ext cx="1187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</a:rPr>
              <a:t>主存（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DRAM</a:t>
            </a:r>
            <a:r>
              <a:rPr lang="zh-CN" altLang="en-US" sz="1200">
                <a:solidFill>
                  <a:schemeClr val="bg1"/>
                </a:solidFill>
              </a:rPr>
              <a:t>）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5970" y="2938145"/>
            <a:ext cx="461010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944880" y="302196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054860" y="302196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22800" y="3020695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L3 Cache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9290" y="3789045"/>
            <a:ext cx="217932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838200" y="387286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490980" y="387413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115820" y="3874135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L2 Cache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9290" y="4639945"/>
            <a:ext cx="217932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838200" y="472376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490980" y="472503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115820" y="4725035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L1 Cache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151890" y="5574665"/>
            <a:ext cx="1249680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计算单元</a:t>
            </a:r>
            <a:br>
              <a:rPr lang="zh-CN" altLang="en-US" sz="1200"/>
            </a:br>
            <a:r>
              <a:rPr lang="zh-CN" altLang="en-US" sz="1200"/>
              <a:t>与寄存器</a:t>
            </a:r>
            <a:endParaRPr lang="zh-CN" altLang="en-US" sz="1200"/>
          </a:p>
        </p:txBody>
      </p:sp>
      <p:sp>
        <p:nvSpPr>
          <p:cNvPr id="41" name="圆角矩形 40"/>
          <p:cNvSpPr/>
          <p:nvPr/>
        </p:nvSpPr>
        <p:spPr>
          <a:xfrm>
            <a:off x="449580" y="3563620"/>
            <a:ext cx="2491740" cy="27051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432810" y="3789045"/>
            <a:ext cx="217932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3601720" y="387286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4254500" y="387413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879340" y="3874135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L2 Cache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432810" y="4639945"/>
            <a:ext cx="217932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601720" y="472376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4254500" y="472503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879340" y="4725035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L1 Cache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915410" y="5574665"/>
            <a:ext cx="1249680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计算单元</a:t>
            </a:r>
            <a:br>
              <a:rPr lang="zh-CN" altLang="en-US" sz="1200"/>
            </a:br>
            <a:r>
              <a:rPr lang="zh-CN" altLang="en-US" sz="1200"/>
              <a:t>与寄存器</a:t>
            </a:r>
            <a:endParaRPr lang="zh-CN" altLang="en-US" sz="1200"/>
          </a:p>
        </p:txBody>
      </p:sp>
      <p:sp>
        <p:nvSpPr>
          <p:cNvPr id="51" name="圆角矩形 50"/>
          <p:cNvSpPr/>
          <p:nvPr/>
        </p:nvSpPr>
        <p:spPr>
          <a:xfrm>
            <a:off x="3213100" y="3563620"/>
            <a:ext cx="2491740" cy="27051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曲线连接符 52"/>
          <p:cNvCxnSpPr>
            <a:stCxn id="14" idx="1"/>
            <a:endCxn id="31" idx="1"/>
          </p:cNvCxnSpPr>
          <p:nvPr/>
        </p:nvCxnSpPr>
        <p:spPr>
          <a:xfrm rot="10800000" flipV="1">
            <a:off x="838200" y="2407285"/>
            <a:ext cx="106680" cy="2453640"/>
          </a:xfrm>
          <a:prstGeom prst="curvedConnector3">
            <a:avLst>
              <a:gd name="adj1" fmla="val 323214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曲线连接符 53"/>
          <p:cNvCxnSpPr/>
          <p:nvPr/>
        </p:nvCxnSpPr>
        <p:spPr>
          <a:xfrm rot="10800000" flipV="1">
            <a:off x="1776730" y="2406015"/>
            <a:ext cx="278130" cy="2317750"/>
          </a:xfrm>
          <a:prstGeom prst="curved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15" idx="3"/>
            <a:endCxn id="48" idx="0"/>
          </p:cNvCxnSpPr>
          <p:nvPr/>
        </p:nvCxnSpPr>
        <p:spPr>
          <a:xfrm>
            <a:off x="2626360" y="2407285"/>
            <a:ext cx="1913890" cy="2317750"/>
          </a:xfrm>
          <a:prstGeom prst="curvedConnector2">
            <a:avLst/>
          </a:prstGeom>
          <a:ln w="12700" cmpd="sng">
            <a:solidFill>
              <a:schemeClr val="accent2"/>
            </a:solidFill>
            <a:prstDash val="sysDot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曲线连接符 55"/>
          <p:cNvCxnSpPr>
            <a:stCxn id="14" idx="3"/>
            <a:endCxn id="47" idx="0"/>
          </p:cNvCxnSpPr>
          <p:nvPr/>
        </p:nvCxnSpPr>
        <p:spPr>
          <a:xfrm>
            <a:off x="1516380" y="2407285"/>
            <a:ext cx="2371090" cy="2316480"/>
          </a:xfrm>
          <a:prstGeom prst="curvedConnector2">
            <a:avLst/>
          </a:prstGeom>
          <a:ln w="12700" cmpd="sng">
            <a:solidFill>
              <a:schemeClr val="accent2"/>
            </a:solidFill>
            <a:prstDash val="sysDot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66725" y="5485130"/>
            <a:ext cx="685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CPU1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3240405" y="5485130"/>
            <a:ext cx="685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CPU2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233045" y="684530"/>
            <a:ext cx="6828790" cy="74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003165" y="921385"/>
            <a:ext cx="1187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</a:rPr>
              <a:t>主存（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DRAM</a:t>
            </a:r>
            <a:r>
              <a:rPr lang="zh-CN" altLang="en-US" sz="1200">
                <a:solidFill>
                  <a:schemeClr val="bg1"/>
                </a:solidFill>
              </a:rPr>
              <a:t>）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2447290"/>
            <a:ext cx="5378450" cy="748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23460" y="2529840"/>
            <a:ext cx="16471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L3 Cache</a:t>
            </a:r>
            <a:r>
              <a:rPr lang="zh-CN" altLang="en-US" sz="1200">
                <a:solidFill>
                  <a:schemeClr val="bg1"/>
                </a:solidFill>
              </a:rPr>
              <a:t>（多核共享）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0570" y="3778885"/>
            <a:ext cx="217932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919480" y="386270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572260" y="386397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197100" y="3863975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L2 Cache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39775" y="4417695"/>
            <a:ext cx="218948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865505" y="450151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518285" y="450278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196465" y="4509135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L1 Cache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151890" y="5143500"/>
            <a:ext cx="1249680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寄存器（</a:t>
            </a:r>
            <a:r>
              <a:rPr lang="en-US" altLang="zh-CN" sz="1200">
                <a:sym typeface="+mn-ea"/>
              </a:rPr>
              <a:t>Regs</a:t>
            </a:r>
            <a:r>
              <a:rPr lang="zh-CN" altLang="en-US" sz="1200"/>
              <a:t>）</a:t>
            </a:r>
            <a:endParaRPr lang="zh-CN" altLang="en-US" sz="1200"/>
          </a:p>
        </p:txBody>
      </p:sp>
      <p:sp>
        <p:nvSpPr>
          <p:cNvPr id="41" name="圆角矩形 40"/>
          <p:cNvSpPr/>
          <p:nvPr/>
        </p:nvSpPr>
        <p:spPr>
          <a:xfrm>
            <a:off x="396240" y="3563620"/>
            <a:ext cx="2854960" cy="22409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0370" y="5271770"/>
            <a:ext cx="731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Core0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766445" y="4439920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145540" y="268414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98320" y="268541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6480" y="2622550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88260" y="2619375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ym typeface="+mn-ea"/>
              </a:rPr>
              <a:t>cache line</a:t>
            </a:r>
            <a:endParaRPr lang="zh-CN" altLang="en-US" sz="1200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0260" y="3798570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21" idx="2"/>
          </p:cNvCxnSpPr>
          <p:nvPr/>
        </p:nvCxnSpPr>
        <p:spPr>
          <a:xfrm>
            <a:off x="1840230" y="4222750"/>
            <a:ext cx="5080" cy="2044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38" idx="0"/>
          </p:cNvCxnSpPr>
          <p:nvPr/>
        </p:nvCxnSpPr>
        <p:spPr>
          <a:xfrm>
            <a:off x="1774190" y="4873625"/>
            <a:ext cx="2540" cy="269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424045" y="3778250"/>
            <a:ext cx="217932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592955" y="386207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245735" y="386334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870575" y="3863340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L2 Cache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13250" y="4417060"/>
            <a:ext cx="218948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4538980" y="450088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191760" y="450215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869940" y="4508500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L1 Cache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825365" y="5142865"/>
            <a:ext cx="1249680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寄存器（</a:t>
            </a:r>
            <a:r>
              <a:rPr lang="en-US" altLang="zh-CN" sz="1200">
                <a:sym typeface="+mn-ea"/>
              </a:rPr>
              <a:t>Regs</a:t>
            </a:r>
            <a:r>
              <a:rPr lang="zh-CN" altLang="en-US" sz="1200"/>
              <a:t>）</a:t>
            </a:r>
            <a:endParaRPr lang="zh-CN" altLang="en-US" sz="1200"/>
          </a:p>
        </p:txBody>
      </p:sp>
      <p:sp>
        <p:nvSpPr>
          <p:cNvPr id="36" name="圆角矩形 35"/>
          <p:cNvSpPr/>
          <p:nvPr/>
        </p:nvSpPr>
        <p:spPr>
          <a:xfrm>
            <a:off x="4069715" y="3562985"/>
            <a:ext cx="2854960" cy="22409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093845" y="5271135"/>
            <a:ext cx="731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Core3</a:t>
            </a:r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4439920" y="4439285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483735" y="3797935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2" name="直接连接符 51"/>
          <p:cNvCxnSpPr>
            <a:stCxn id="18" idx="2"/>
          </p:cNvCxnSpPr>
          <p:nvPr/>
        </p:nvCxnSpPr>
        <p:spPr>
          <a:xfrm>
            <a:off x="5513705" y="4222115"/>
            <a:ext cx="5080" cy="2044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35" idx="0"/>
          </p:cNvCxnSpPr>
          <p:nvPr/>
        </p:nvCxnSpPr>
        <p:spPr>
          <a:xfrm>
            <a:off x="5447665" y="4872990"/>
            <a:ext cx="2540" cy="269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33045" y="2123440"/>
            <a:ext cx="6828790" cy="386334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488690" y="4462145"/>
            <a:ext cx="35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233045" y="61588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处理器封装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198245" y="92075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851025" y="92202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99185" y="859155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2640965" y="855980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ym typeface="+mn-ea"/>
              </a:rPr>
              <a:t>cache line</a:t>
            </a:r>
            <a:endParaRPr lang="zh-CN" altLang="en-US" sz="1200">
              <a:sym typeface="+mn-ea"/>
            </a:endParaRPr>
          </a:p>
        </p:txBody>
      </p:sp>
      <p:cxnSp>
        <p:nvCxnSpPr>
          <p:cNvPr id="67" name="直接连接符 66"/>
          <p:cNvCxnSpPr>
            <a:stCxn id="9" idx="2"/>
          </p:cNvCxnSpPr>
          <p:nvPr/>
        </p:nvCxnSpPr>
        <p:spPr>
          <a:xfrm>
            <a:off x="3647440" y="1431925"/>
            <a:ext cx="3175" cy="1007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1845310" y="3195320"/>
            <a:ext cx="0" cy="5981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447665" y="3180080"/>
            <a:ext cx="0" cy="5981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8229600" y="2611755"/>
            <a:ext cx="217932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8398510" y="269557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9051290" y="269684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9676130" y="2696845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L2 Cache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221980" y="1868805"/>
            <a:ext cx="218948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圆角矩形 74"/>
          <p:cNvSpPr/>
          <p:nvPr/>
        </p:nvSpPr>
        <p:spPr>
          <a:xfrm>
            <a:off x="8347710" y="195262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9000490" y="195389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678670" y="1960245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L1 Cache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8691880" y="1028065"/>
            <a:ext cx="1249680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寄存器（</a:t>
            </a:r>
            <a:r>
              <a:rPr lang="en-US" altLang="zh-CN" sz="1200">
                <a:sym typeface="+mn-ea"/>
              </a:rPr>
              <a:t>Regs</a:t>
            </a:r>
            <a:r>
              <a:rPr lang="zh-CN" altLang="en-US" sz="1200"/>
              <a:t>）</a:t>
            </a:r>
            <a:endParaRPr lang="zh-CN" altLang="en-US" sz="1200"/>
          </a:p>
        </p:txBody>
      </p:sp>
      <p:sp>
        <p:nvSpPr>
          <p:cNvPr id="79" name="圆角矩形 78"/>
          <p:cNvSpPr/>
          <p:nvPr/>
        </p:nvSpPr>
        <p:spPr>
          <a:xfrm>
            <a:off x="8024495" y="920750"/>
            <a:ext cx="2854960" cy="22409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10147935" y="1156335"/>
            <a:ext cx="731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Core3</a:t>
            </a:r>
            <a:endParaRPr lang="en-US" altLang="zh-CN"/>
          </a:p>
        </p:txBody>
      </p:sp>
      <p:sp>
        <p:nvSpPr>
          <p:cNvPr id="81" name="矩形 80"/>
          <p:cNvSpPr/>
          <p:nvPr/>
        </p:nvSpPr>
        <p:spPr>
          <a:xfrm>
            <a:off x="8248650" y="1891030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8289290" y="2631440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3" name="直接连接符 82"/>
          <p:cNvCxnSpPr>
            <a:stCxn id="70" idx="0"/>
            <a:endCxn id="74" idx="2"/>
          </p:cNvCxnSpPr>
          <p:nvPr/>
        </p:nvCxnSpPr>
        <p:spPr>
          <a:xfrm flipH="1" flipV="1">
            <a:off x="9316720" y="2312670"/>
            <a:ext cx="2540" cy="299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78" idx="2"/>
            <a:endCxn id="74" idx="0"/>
          </p:cNvCxnSpPr>
          <p:nvPr/>
        </p:nvCxnSpPr>
        <p:spPr>
          <a:xfrm>
            <a:off x="9316720" y="165290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" name="矩形 69"/>
          <p:cNvSpPr/>
          <p:nvPr/>
        </p:nvSpPr>
        <p:spPr>
          <a:xfrm>
            <a:off x="1348105" y="2379980"/>
            <a:ext cx="217932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1517015" y="246380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2169795" y="246507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794635" y="2465070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L2 Cache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340485" y="1637030"/>
            <a:ext cx="218948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圆角矩形 74"/>
          <p:cNvSpPr/>
          <p:nvPr/>
        </p:nvSpPr>
        <p:spPr>
          <a:xfrm>
            <a:off x="1466215" y="172085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118995" y="172212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797175" y="1728470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L1 Cache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1810385" y="796290"/>
            <a:ext cx="1249680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寄存器（</a:t>
            </a:r>
            <a:r>
              <a:rPr lang="en-US" altLang="zh-CN" sz="1200">
                <a:sym typeface="+mn-ea"/>
              </a:rPr>
              <a:t>Regs</a:t>
            </a:r>
            <a:r>
              <a:rPr lang="zh-CN" altLang="en-US" sz="1200"/>
              <a:t>）</a:t>
            </a:r>
            <a:endParaRPr lang="zh-CN" altLang="en-US" sz="1200"/>
          </a:p>
        </p:txBody>
      </p:sp>
      <p:sp>
        <p:nvSpPr>
          <p:cNvPr id="79" name="圆角矩形 78"/>
          <p:cNvSpPr/>
          <p:nvPr/>
        </p:nvSpPr>
        <p:spPr>
          <a:xfrm>
            <a:off x="1143000" y="688975"/>
            <a:ext cx="2854960" cy="22409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3266440" y="924560"/>
            <a:ext cx="731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Core0</a:t>
            </a:r>
            <a:endParaRPr lang="en-US" altLang="zh-CN"/>
          </a:p>
        </p:txBody>
      </p:sp>
      <p:sp>
        <p:nvSpPr>
          <p:cNvPr id="81" name="矩形 80"/>
          <p:cNvSpPr/>
          <p:nvPr/>
        </p:nvSpPr>
        <p:spPr>
          <a:xfrm>
            <a:off x="1367155" y="1659255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407795" y="2399665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3" name="直接连接符 82"/>
          <p:cNvCxnSpPr>
            <a:stCxn id="70" idx="0"/>
            <a:endCxn id="74" idx="2"/>
          </p:cNvCxnSpPr>
          <p:nvPr/>
        </p:nvCxnSpPr>
        <p:spPr>
          <a:xfrm flipH="1" flipV="1">
            <a:off x="2435225" y="2080895"/>
            <a:ext cx="2540" cy="299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78" idx="2"/>
            <a:endCxn id="74" idx="0"/>
          </p:cNvCxnSpPr>
          <p:nvPr/>
        </p:nvCxnSpPr>
        <p:spPr>
          <a:xfrm>
            <a:off x="2435225" y="142113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737100" y="2379980"/>
            <a:ext cx="217932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906010" y="246380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558790" y="246507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83630" y="2465070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L2 Cache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29480" y="1637030"/>
            <a:ext cx="218948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855210" y="172085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507990" y="172212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86170" y="1728470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L1 Cache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99380" y="796290"/>
            <a:ext cx="1249680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寄存器（</a:t>
            </a:r>
            <a:r>
              <a:rPr lang="en-US" altLang="zh-CN" sz="1200">
                <a:sym typeface="+mn-ea"/>
              </a:rPr>
              <a:t>Regs</a:t>
            </a:r>
            <a:r>
              <a:rPr lang="zh-CN" altLang="en-US" sz="1200"/>
              <a:t>）</a:t>
            </a:r>
            <a:endParaRPr lang="zh-CN" altLang="en-US" sz="1200"/>
          </a:p>
        </p:txBody>
      </p:sp>
      <p:sp>
        <p:nvSpPr>
          <p:cNvPr id="16" name="圆角矩形 15"/>
          <p:cNvSpPr/>
          <p:nvPr/>
        </p:nvSpPr>
        <p:spPr>
          <a:xfrm>
            <a:off x="4531995" y="688975"/>
            <a:ext cx="2854960" cy="22409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655435" y="924560"/>
            <a:ext cx="731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Core3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756150" y="1659255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96790" y="2399665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3" idx="0"/>
            <a:endCxn id="11" idx="2"/>
          </p:cNvCxnSpPr>
          <p:nvPr/>
        </p:nvCxnSpPr>
        <p:spPr>
          <a:xfrm flipH="1" flipV="1">
            <a:off x="5824220" y="2080895"/>
            <a:ext cx="2540" cy="299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5" idx="2"/>
            <a:endCxn id="11" idx="0"/>
          </p:cNvCxnSpPr>
          <p:nvPr/>
        </p:nvCxnSpPr>
        <p:spPr>
          <a:xfrm>
            <a:off x="5824220" y="142113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4086860" y="1624965"/>
            <a:ext cx="35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944245" y="5055870"/>
            <a:ext cx="6829425" cy="74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608320" y="5292725"/>
            <a:ext cx="1187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</a:rPr>
              <a:t>主存（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DRAM</a:t>
            </a:r>
            <a:r>
              <a:rPr lang="zh-CN" altLang="en-US" sz="1200">
                <a:solidFill>
                  <a:schemeClr val="bg1"/>
                </a:solidFill>
              </a:rPr>
              <a:t>）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803400" y="529209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456180" y="529336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704340" y="5230495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246120" y="5227320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ym typeface="+mn-ea"/>
              </a:rPr>
              <a:t>cache line</a:t>
            </a:r>
            <a:endParaRPr lang="zh-CN" altLang="en-US" sz="1200"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576070" y="3396615"/>
            <a:ext cx="5378450" cy="748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421630" y="3479165"/>
            <a:ext cx="16471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L3 Cache</a:t>
            </a:r>
            <a:r>
              <a:rPr lang="zh-CN" altLang="en-US" sz="1200">
                <a:solidFill>
                  <a:schemeClr val="bg1"/>
                </a:solidFill>
              </a:rPr>
              <a:t>（多核共享）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743710" y="363347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396490" y="363474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44650" y="3571875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186430" y="3568700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ym typeface="+mn-ea"/>
              </a:rPr>
              <a:t>cache line</a:t>
            </a:r>
            <a:endParaRPr lang="zh-CN" altLang="en-US" sz="1200">
              <a:sym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44245" y="479425"/>
            <a:ext cx="6828790" cy="386334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63295" y="11112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处理器封装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2567305" y="2929890"/>
            <a:ext cx="6985" cy="4622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955030" y="2935605"/>
            <a:ext cx="7620" cy="4565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4259580" y="4154170"/>
            <a:ext cx="8255" cy="9023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180205" y="3096260"/>
            <a:ext cx="1945005" cy="665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主存（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DRAM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）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87680" y="2299970"/>
            <a:ext cx="678180" cy="518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487680" y="3169920"/>
            <a:ext cx="678180" cy="518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487680" y="4043680"/>
            <a:ext cx="678180" cy="518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628775" y="3238500"/>
            <a:ext cx="208788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bus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632460" y="2642870"/>
            <a:ext cx="1135380" cy="94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Modied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2387600" y="2642870"/>
            <a:ext cx="1135380" cy="94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Exclusive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632460" y="4177030"/>
            <a:ext cx="1135380" cy="94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Shared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2387600" y="4177030"/>
            <a:ext cx="1135380" cy="94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Invalid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4030980" y="3176270"/>
            <a:ext cx="1478280" cy="14249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Memory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548640" y="2020570"/>
            <a:ext cx="678180" cy="25768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226820" y="2673350"/>
            <a:ext cx="2651125" cy="297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080260" y="2354580"/>
            <a:ext cx="563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地址线</a:t>
            </a:r>
            <a:endParaRPr lang="zh-CN" altLang="en-US" sz="1000"/>
          </a:p>
        </p:txBody>
      </p:sp>
      <p:sp>
        <p:nvSpPr>
          <p:cNvPr id="17" name="矩形 16"/>
          <p:cNvSpPr/>
          <p:nvPr/>
        </p:nvSpPr>
        <p:spPr>
          <a:xfrm>
            <a:off x="1223010" y="3290570"/>
            <a:ext cx="2651125" cy="297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1223010" y="3929380"/>
            <a:ext cx="2651125" cy="297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2080260" y="3007360"/>
            <a:ext cx="563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控制线</a:t>
            </a:r>
            <a:endParaRPr lang="zh-CN" altLang="en-US" sz="1000"/>
          </a:p>
        </p:txBody>
      </p:sp>
      <p:sp>
        <p:nvSpPr>
          <p:cNvPr id="20" name="文本框 19"/>
          <p:cNvSpPr txBox="1"/>
          <p:nvPr/>
        </p:nvSpPr>
        <p:spPr>
          <a:xfrm>
            <a:off x="2087880" y="3642360"/>
            <a:ext cx="563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数据线</a:t>
            </a:r>
            <a:endParaRPr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2369820" y="3316605"/>
            <a:ext cx="11499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3</a:t>
            </a:r>
            <a:r>
              <a:rPr lang="zh-CN" altLang="en-US" sz="1000">
                <a:solidFill>
                  <a:schemeClr val="bg1"/>
                </a:solidFill>
              </a:rPr>
              <a:t>条指令（</a:t>
            </a:r>
            <a:r>
              <a:rPr lang="en-US" altLang="zh-CN" sz="1000">
                <a:solidFill>
                  <a:schemeClr val="bg1"/>
                </a:solidFill>
              </a:rPr>
              <a:t>A B C</a:t>
            </a:r>
            <a:r>
              <a:rPr lang="zh-CN" altLang="en-US" sz="1000">
                <a:solidFill>
                  <a:schemeClr val="bg1"/>
                </a:solidFill>
              </a:rPr>
              <a:t>）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3250" y="2117725"/>
            <a:ext cx="569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CPU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7" name="直接箭头连接符 26"/>
          <p:cNvCxnSpPr>
            <a:endCxn id="44" idx="1"/>
          </p:cNvCxnSpPr>
          <p:nvPr/>
        </p:nvCxnSpPr>
        <p:spPr>
          <a:xfrm flipV="1">
            <a:off x="1005840" y="4058920"/>
            <a:ext cx="2872105" cy="9525"/>
          </a:xfrm>
          <a:prstGeom prst="straightConnector1">
            <a:avLst/>
          </a:prstGeom>
          <a:ln>
            <a:solidFill>
              <a:schemeClr val="bg1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2" idx="1"/>
            <a:endCxn id="25" idx="0"/>
          </p:cNvCxnSpPr>
          <p:nvPr/>
        </p:nvCxnSpPr>
        <p:spPr>
          <a:xfrm rot="10800000" flipV="1">
            <a:off x="856615" y="3439160"/>
            <a:ext cx="1513205" cy="520700"/>
          </a:xfrm>
          <a:prstGeom prst="bentConnector2">
            <a:avLst/>
          </a:prstGeom>
          <a:ln>
            <a:solidFill>
              <a:schemeClr val="bg1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56285" y="3995420"/>
            <a:ext cx="165735" cy="1657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A</a:t>
            </a:r>
            <a:endParaRPr lang="en-US" altLang="zh-CN" sz="900"/>
          </a:p>
        </p:txBody>
      </p:sp>
      <p:sp>
        <p:nvSpPr>
          <p:cNvPr id="34" name="矩形 33"/>
          <p:cNvSpPr/>
          <p:nvPr/>
        </p:nvSpPr>
        <p:spPr>
          <a:xfrm>
            <a:off x="756285" y="4203700"/>
            <a:ext cx="165735" cy="16573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B</a:t>
            </a:r>
            <a:endParaRPr lang="en-US" altLang="zh-CN" sz="900"/>
          </a:p>
        </p:txBody>
      </p:sp>
      <p:sp>
        <p:nvSpPr>
          <p:cNvPr id="35" name="矩形 34"/>
          <p:cNvSpPr/>
          <p:nvPr/>
        </p:nvSpPr>
        <p:spPr>
          <a:xfrm>
            <a:off x="756285" y="4408805"/>
            <a:ext cx="165735" cy="1657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</a:t>
            </a:r>
            <a:endParaRPr lang="en-US" altLang="zh-CN" sz="900"/>
          </a:p>
        </p:txBody>
      </p:sp>
      <p:sp>
        <p:nvSpPr>
          <p:cNvPr id="36" name="矩形 35"/>
          <p:cNvSpPr/>
          <p:nvPr/>
        </p:nvSpPr>
        <p:spPr>
          <a:xfrm>
            <a:off x="534670" y="1216025"/>
            <a:ext cx="165735" cy="1657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900"/>
          </a:p>
        </p:txBody>
      </p:sp>
      <p:sp>
        <p:nvSpPr>
          <p:cNvPr id="37" name="矩形 36"/>
          <p:cNvSpPr/>
          <p:nvPr/>
        </p:nvSpPr>
        <p:spPr>
          <a:xfrm>
            <a:off x="534670" y="1508125"/>
            <a:ext cx="165735" cy="16573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900"/>
          </a:p>
        </p:txBody>
      </p:sp>
      <p:sp>
        <p:nvSpPr>
          <p:cNvPr id="38" name="矩形 37"/>
          <p:cNvSpPr/>
          <p:nvPr/>
        </p:nvSpPr>
        <p:spPr>
          <a:xfrm>
            <a:off x="534670" y="1766570"/>
            <a:ext cx="165735" cy="1657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900"/>
          </a:p>
        </p:txBody>
      </p:sp>
      <p:sp>
        <p:nvSpPr>
          <p:cNvPr id="39" name="文本框 38"/>
          <p:cNvSpPr txBox="1"/>
          <p:nvPr/>
        </p:nvSpPr>
        <p:spPr>
          <a:xfrm>
            <a:off x="756285" y="1176020"/>
            <a:ext cx="563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执行中</a:t>
            </a:r>
            <a:endParaRPr lang="zh-CN" altLang="en-US" sz="1000"/>
          </a:p>
        </p:txBody>
      </p:sp>
      <p:sp>
        <p:nvSpPr>
          <p:cNvPr id="40" name="文本框 39"/>
          <p:cNvSpPr txBox="1"/>
          <p:nvPr/>
        </p:nvSpPr>
        <p:spPr>
          <a:xfrm>
            <a:off x="756285" y="1468755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执行完毕</a:t>
            </a:r>
            <a:endParaRPr lang="zh-CN" altLang="en-US" sz="1000"/>
          </a:p>
        </p:txBody>
      </p:sp>
      <p:sp>
        <p:nvSpPr>
          <p:cNvPr id="41" name="文本框 40"/>
          <p:cNvSpPr txBox="1"/>
          <p:nvPr/>
        </p:nvSpPr>
        <p:spPr>
          <a:xfrm>
            <a:off x="756285" y="1726565"/>
            <a:ext cx="563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未执行</a:t>
            </a:r>
            <a:endParaRPr lang="zh-CN" altLang="en-US" sz="1000"/>
          </a:p>
        </p:txBody>
      </p:sp>
      <p:sp>
        <p:nvSpPr>
          <p:cNvPr id="42" name="圆角矩形 41"/>
          <p:cNvSpPr/>
          <p:nvPr/>
        </p:nvSpPr>
        <p:spPr>
          <a:xfrm>
            <a:off x="3877945" y="2020570"/>
            <a:ext cx="1511935" cy="2577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3877945" y="3233420"/>
            <a:ext cx="1508760" cy="3352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指令</a:t>
            </a:r>
            <a:endParaRPr lang="zh-CN" altLang="en-US" sz="1200"/>
          </a:p>
        </p:txBody>
      </p:sp>
      <p:sp>
        <p:nvSpPr>
          <p:cNvPr id="44" name="圆角矩形 43"/>
          <p:cNvSpPr/>
          <p:nvPr/>
        </p:nvSpPr>
        <p:spPr>
          <a:xfrm>
            <a:off x="3877945" y="3891280"/>
            <a:ext cx="1508760" cy="3352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数据</a:t>
            </a:r>
            <a:endParaRPr lang="zh-CN" altLang="en-US" sz="1200"/>
          </a:p>
        </p:txBody>
      </p:sp>
      <p:sp>
        <p:nvSpPr>
          <p:cNvPr id="45" name="圆角矩形 44"/>
          <p:cNvSpPr/>
          <p:nvPr/>
        </p:nvSpPr>
        <p:spPr>
          <a:xfrm>
            <a:off x="3877945" y="2635250"/>
            <a:ext cx="1508760" cy="3352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地址信息</a:t>
            </a:r>
            <a:endParaRPr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4312285" y="20986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内存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" name="圆角矩形 45"/>
          <p:cNvSpPr/>
          <p:nvPr/>
        </p:nvSpPr>
        <p:spPr>
          <a:xfrm>
            <a:off x="388620" y="1546860"/>
            <a:ext cx="960755" cy="586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java</a:t>
            </a:r>
            <a:endParaRPr lang="en-US" altLang="zh-CN"/>
          </a:p>
        </p:txBody>
      </p:sp>
      <p:sp>
        <p:nvSpPr>
          <p:cNvPr id="47" name="圆角矩形 46"/>
          <p:cNvSpPr/>
          <p:nvPr/>
        </p:nvSpPr>
        <p:spPr>
          <a:xfrm>
            <a:off x="1483360" y="1546860"/>
            <a:ext cx="960755" cy="586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scala</a:t>
            </a:r>
            <a:endParaRPr lang="en-US" altLang="zh-CN"/>
          </a:p>
        </p:txBody>
      </p:sp>
      <p:sp>
        <p:nvSpPr>
          <p:cNvPr id="48" name="圆角矩形 47"/>
          <p:cNvSpPr/>
          <p:nvPr/>
        </p:nvSpPr>
        <p:spPr>
          <a:xfrm>
            <a:off x="2570480" y="1546860"/>
            <a:ext cx="960755" cy="586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kotlin</a:t>
            </a:r>
            <a:endParaRPr lang="en-US" altLang="zh-CN"/>
          </a:p>
        </p:txBody>
      </p:sp>
      <p:sp>
        <p:nvSpPr>
          <p:cNvPr id="49" name="圆角矩形 48"/>
          <p:cNvSpPr/>
          <p:nvPr/>
        </p:nvSpPr>
        <p:spPr>
          <a:xfrm>
            <a:off x="3658870" y="1546860"/>
            <a:ext cx="960755" cy="586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groovy</a:t>
            </a:r>
            <a:endParaRPr lang="en-US" altLang="zh-CN"/>
          </a:p>
        </p:txBody>
      </p:sp>
      <p:sp>
        <p:nvSpPr>
          <p:cNvPr id="50" name="圆角矩形 49"/>
          <p:cNvSpPr/>
          <p:nvPr/>
        </p:nvSpPr>
        <p:spPr>
          <a:xfrm>
            <a:off x="4753610" y="1546860"/>
            <a:ext cx="960755" cy="586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clojure</a:t>
            </a:r>
            <a:endParaRPr lang="en-US" altLang="zh-CN"/>
          </a:p>
        </p:txBody>
      </p:sp>
      <p:sp>
        <p:nvSpPr>
          <p:cNvPr id="51" name="圆角矩形 50"/>
          <p:cNvSpPr/>
          <p:nvPr/>
        </p:nvSpPr>
        <p:spPr>
          <a:xfrm>
            <a:off x="5821680" y="1546860"/>
            <a:ext cx="960755" cy="586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jython</a:t>
            </a:r>
            <a:endParaRPr lang="en-US" altLang="zh-CN"/>
          </a:p>
        </p:txBody>
      </p:sp>
      <p:sp>
        <p:nvSpPr>
          <p:cNvPr id="52" name="圆角矩形 51"/>
          <p:cNvSpPr/>
          <p:nvPr/>
        </p:nvSpPr>
        <p:spPr>
          <a:xfrm>
            <a:off x="8018780" y="1546860"/>
            <a:ext cx="960755" cy="586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53" name="圆角矩形 52"/>
          <p:cNvSpPr/>
          <p:nvPr/>
        </p:nvSpPr>
        <p:spPr>
          <a:xfrm>
            <a:off x="6896100" y="1546860"/>
            <a:ext cx="960755" cy="586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jruby</a:t>
            </a:r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366395" y="2548890"/>
            <a:ext cx="8592185" cy="6934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Java Virtual Machine</a:t>
            </a:r>
            <a:endParaRPr lang="en-US" altLang="zh-CN"/>
          </a:p>
        </p:txBody>
      </p:sp>
      <p:sp>
        <p:nvSpPr>
          <p:cNvPr id="55" name="矩形 54"/>
          <p:cNvSpPr/>
          <p:nvPr/>
        </p:nvSpPr>
        <p:spPr>
          <a:xfrm>
            <a:off x="601980" y="3779520"/>
            <a:ext cx="1295400" cy="556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endParaRPr lang="en-US" altLang="zh-CN"/>
          </a:p>
        </p:txBody>
      </p:sp>
      <p:sp>
        <p:nvSpPr>
          <p:cNvPr id="56" name="圆角矩形 55"/>
          <p:cNvSpPr/>
          <p:nvPr/>
        </p:nvSpPr>
        <p:spPr>
          <a:xfrm>
            <a:off x="1070610" y="3665220"/>
            <a:ext cx="358140" cy="236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333625" y="3776980"/>
            <a:ext cx="1295400" cy="556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unix</a:t>
            </a:r>
            <a:endParaRPr lang="en-US" altLang="zh-CN"/>
          </a:p>
        </p:txBody>
      </p:sp>
      <p:sp>
        <p:nvSpPr>
          <p:cNvPr id="58" name="圆角矩形 57"/>
          <p:cNvSpPr/>
          <p:nvPr/>
        </p:nvSpPr>
        <p:spPr>
          <a:xfrm>
            <a:off x="2802255" y="3662680"/>
            <a:ext cx="358140" cy="236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4015105" y="3771900"/>
            <a:ext cx="1295400" cy="556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windows</a:t>
            </a:r>
            <a:endParaRPr lang="en-US" altLang="zh-CN"/>
          </a:p>
        </p:txBody>
      </p:sp>
      <p:sp>
        <p:nvSpPr>
          <p:cNvPr id="60" name="圆角矩形 59"/>
          <p:cNvSpPr/>
          <p:nvPr/>
        </p:nvSpPr>
        <p:spPr>
          <a:xfrm>
            <a:off x="4483735" y="3657600"/>
            <a:ext cx="358140" cy="236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5643245" y="3779520"/>
            <a:ext cx="1295400" cy="556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mac</a:t>
            </a:r>
            <a:endParaRPr lang="en-US" altLang="zh-CN"/>
          </a:p>
        </p:txBody>
      </p:sp>
      <p:sp>
        <p:nvSpPr>
          <p:cNvPr id="62" name="圆角矩形 61"/>
          <p:cNvSpPr/>
          <p:nvPr/>
        </p:nvSpPr>
        <p:spPr>
          <a:xfrm>
            <a:off x="6111875" y="3662680"/>
            <a:ext cx="358140" cy="236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7256145" y="3779520"/>
            <a:ext cx="1295400" cy="556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android</a:t>
            </a:r>
            <a:endParaRPr lang="en-US" altLang="zh-CN"/>
          </a:p>
        </p:txBody>
      </p:sp>
      <p:sp>
        <p:nvSpPr>
          <p:cNvPr id="64" name="圆角矩形 63"/>
          <p:cNvSpPr/>
          <p:nvPr/>
        </p:nvSpPr>
        <p:spPr>
          <a:xfrm>
            <a:off x="7724775" y="3665220"/>
            <a:ext cx="358140" cy="236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20115" y="2720340"/>
            <a:ext cx="784860" cy="617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任何语言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893445" y="3829050"/>
            <a:ext cx="838200" cy="518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class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505460" y="4853940"/>
            <a:ext cx="1614805" cy="525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JVM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>
            <a:off x="1312545" y="3337560"/>
            <a:ext cx="0" cy="491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2"/>
            <a:endCxn id="7" idx="0"/>
          </p:cNvCxnSpPr>
          <p:nvPr/>
        </p:nvCxnSpPr>
        <p:spPr>
          <a:xfrm>
            <a:off x="1312545" y="4347210"/>
            <a:ext cx="635" cy="506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85140" y="3117215"/>
            <a:ext cx="5168900" cy="3085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5140" y="4154170"/>
            <a:ext cx="4027170" cy="20485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5140" y="5118735"/>
            <a:ext cx="2574925" cy="10839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06755" y="3417570"/>
            <a:ext cx="36849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JDK = JRE + Development Kit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6755" y="4429760"/>
            <a:ext cx="21323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JRE =  JVM + Lib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6120" y="5365750"/>
            <a:ext cx="7131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JVM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730250" y="1434465"/>
            <a:ext cx="572135" cy="340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302385" y="1434465"/>
            <a:ext cx="572135" cy="340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FE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874520" y="1434465"/>
            <a:ext cx="572135" cy="340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BA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446655" y="1434465"/>
            <a:ext cx="572135" cy="340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301365" y="1434465"/>
            <a:ext cx="572135" cy="340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873500" y="1434465"/>
            <a:ext cx="572135" cy="340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00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4445635" y="1434465"/>
            <a:ext cx="572135" cy="340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00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017770" y="1434465"/>
            <a:ext cx="572135" cy="340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5835650" y="1434465"/>
            <a:ext cx="572135" cy="34099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6407150" y="1434465"/>
            <a:ext cx="572135" cy="34099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7375525" y="1434465"/>
            <a:ext cx="902970" cy="34099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8456295" y="1421130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90965" y="1421130"/>
            <a:ext cx="902970" cy="34099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730250" y="2653030"/>
            <a:ext cx="572135" cy="340995"/>
          </a:xfrm>
          <a:prstGeom prst="rect">
            <a:avLst/>
          </a:prstGeom>
          <a:solidFill>
            <a:schemeClr val="accent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02385" y="2653030"/>
            <a:ext cx="572135" cy="340995"/>
          </a:xfrm>
          <a:prstGeom prst="rect">
            <a:avLst/>
          </a:prstGeom>
          <a:solidFill>
            <a:schemeClr val="accent5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209165" y="2653030"/>
            <a:ext cx="902970" cy="340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446145" y="2653030"/>
            <a:ext cx="572135" cy="34099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4018280" y="2653030"/>
            <a:ext cx="572135" cy="34099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4957445" y="2653030"/>
            <a:ext cx="572135" cy="34099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5529580" y="2653030"/>
            <a:ext cx="572135" cy="34099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6477635" y="2653030"/>
            <a:ext cx="572135" cy="34099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7049770" y="2653030"/>
            <a:ext cx="572135" cy="34099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8348345" y="2653030"/>
            <a:ext cx="572135" cy="34099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8920480" y="2653030"/>
            <a:ext cx="572135" cy="34099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7807325" y="262572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0250" y="3888740"/>
            <a:ext cx="572135" cy="3409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1302385" y="3888740"/>
            <a:ext cx="572135" cy="3409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2209165" y="3888740"/>
            <a:ext cx="902970" cy="340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3446145" y="3874770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054475" y="3888740"/>
            <a:ext cx="902970" cy="340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5459730" y="3888105"/>
            <a:ext cx="572135" cy="340995"/>
          </a:xfrm>
          <a:prstGeom prst="rect">
            <a:avLst/>
          </a:prstGeom>
          <a:solidFill>
            <a:schemeClr val="accent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6031865" y="3888105"/>
            <a:ext cx="572135" cy="340995"/>
          </a:xfrm>
          <a:prstGeom prst="rect">
            <a:avLst/>
          </a:prstGeom>
          <a:solidFill>
            <a:schemeClr val="accent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5" name="矩形 44"/>
          <p:cNvSpPr/>
          <p:nvPr/>
        </p:nvSpPr>
        <p:spPr>
          <a:xfrm>
            <a:off x="7115175" y="3887470"/>
            <a:ext cx="572135" cy="340995"/>
          </a:xfrm>
          <a:prstGeom prst="rect">
            <a:avLst/>
          </a:prstGeom>
          <a:solidFill>
            <a:schemeClr val="accent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6" name="矩形 45"/>
          <p:cNvSpPr/>
          <p:nvPr/>
        </p:nvSpPr>
        <p:spPr>
          <a:xfrm>
            <a:off x="7687310" y="3887470"/>
            <a:ext cx="572135" cy="340995"/>
          </a:xfrm>
          <a:prstGeom prst="rect">
            <a:avLst/>
          </a:prstGeom>
          <a:solidFill>
            <a:schemeClr val="accent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8564245" y="387413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086215" y="3874770"/>
            <a:ext cx="572135" cy="340995"/>
          </a:xfrm>
          <a:prstGeom prst="rect">
            <a:avLst/>
          </a:prstGeom>
          <a:solidFill>
            <a:schemeClr val="accent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9658350" y="3874770"/>
            <a:ext cx="572135" cy="340995"/>
          </a:xfrm>
          <a:prstGeom prst="rect">
            <a:avLst/>
          </a:prstGeom>
          <a:solidFill>
            <a:schemeClr val="accent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3" name="矩形 52"/>
          <p:cNvSpPr/>
          <p:nvPr/>
        </p:nvSpPr>
        <p:spPr>
          <a:xfrm>
            <a:off x="730250" y="5134610"/>
            <a:ext cx="572135" cy="340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1302385" y="5134610"/>
            <a:ext cx="572135" cy="340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5" name="矩形 54"/>
          <p:cNvSpPr/>
          <p:nvPr/>
        </p:nvSpPr>
        <p:spPr>
          <a:xfrm>
            <a:off x="2209165" y="5134610"/>
            <a:ext cx="902970" cy="340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446145" y="510730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054475" y="5134610"/>
            <a:ext cx="902970" cy="340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ym typeface="+mn-ea"/>
            </a:endParaRPr>
          </a:p>
        </p:txBody>
      </p:sp>
      <p:sp>
        <p:nvSpPr>
          <p:cNvPr id="58" name="左大括号 57"/>
          <p:cNvSpPr/>
          <p:nvPr/>
        </p:nvSpPr>
        <p:spPr>
          <a:xfrm rot="5400000">
            <a:off x="1812925" y="264795"/>
            <a:ext cx="154305" cy="19450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129983" y="791845"/>
            <a:ext cx="1519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solidFill>
                  <a:schemeClr val="tx1"/>
                </a:solidFill>
              </a:rPr>
              <a:t>magic number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2" name="左大括号 61"/>
          <p:cNvSpPr/>
          <p:nvPr/>
        </p:nvSpPr>
        <p:spPr>
          <a:xfrm rot="5400000">
            <a:off x="3796665" y="789305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2968943" y="791845"/>
            <a:ext cx="1525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minor_version</a:t>
            </a:r>
            <a:endParaRPr lang="en-US" altLang="zh-CN"/>
          </a:p>
        </p:txBody>
      </p:sp>
      <p:sp>
        <p:nvSpPr>
          <p:cNvPr id="64" name="左大括号 63"/>
          <p:cNvSpPr/>
          <p:nvPr/>
        </p:nvSpPr>
        <p:spPr>
          <a:xfrm rot="5400000">
            <a:off x="4940935" y="789305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4376420" y="791845"/>
            <a:ext cx="158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major_version</a:t>
            </a:r>
            <a:endParaRPr lang="en-US" altLang="zh-CN"/>
          </a:p>
        </p:txBody>
      </p:sp>
      <p:sp>
        <p:nvSpPr>
          <p:cNvPr id="68" name="左大括号 67"/>
          <p:cNvSpPr/>
          <p:nvPr/>
        </p:nvSpPr>
        <p:spPr>
          <a:xfrm rot="5400000">
            <a:off x="6320155" y="789305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5693410" y="791845"/>
            <a:ext cx="2393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tx1"/>
                </a:solidFill>
              </a:rPr>
              <a:t>constant_pool_count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0" name="左大括号 69"/>
          <p:cNvSpPr/>
          <p:nvPr/>
        </p:nvSpPr>
        <p:spPr>
          <a:xfrm rot="5400000">
            <a:off x="8639175" y="789305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7101840" y="514985"/>
            <a:ext cx="4208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tx1"/>
                </a:solidFill>
              </a:rPr>
              <a:t>constant_pool</a:t>
            </a:r>
            <a:br>
              <a:rPr lang="en-US" altLang="zh-CN">
                <a:solidFill>
                  <a:schemeClr val="tx1"/>
                </a:solidFill>
              </a:rPr>
            </a:br>
            <a:r>
              <a:rPr lang="en-US" altLang="zh-CN">
                <a:solidFill>
                  <a:schemeClr val="tx1"/>
                </a:solidFill>
              </a:rPr>
              <a:t>[constant_pool_count-1]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4" name="左大括号 73"/>
          <p:cNvSpPr/>
          <p:nvPr/>
        </p:nvSpPr>
        <p:spPr>
          <a:xfrm rot="5400000">
            <a:off x="1212850" y="2046605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706120" y="2045335"/>
            <a:ext cx="1340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access_flags</a:t>
            </a:r>
            <a:endParaRPr lang="en-US" altLang="zh-CN"/>
          </a:p>
        </p:txBody>
      </p:sp>
      <p:sp>
        <p:nvSpPr>
          <p:cNvPr id="76" name="左大括号 75"/>
          <p:cNvSpPr/>
          <p:nvPr/>
        </p:nvSpPr>
        <p:spPr>
          <a:xfrm rot="5400000">
            <a:off x="2577465" y="2033270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2124076" y="2045335"/>
            <a:ext cx="1073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solidFill>
                  <a:schemeClr val="tx1"/>
                </a:solidFill>
              </a:rPr>
              <a:t>this_class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0" name="左大括号 79"/>
          <p:cNvSpPr/>
          <p:nvPr/>
        </p:nvSpPr>
        <p:spPr>
          <a:xfrm rot="5400000">
            <a:off x="3947160" y="2046605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3416936" y="2045335"/>
            <a:ext cx="1195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solidFill>
                  <a:schemeClr val="tx1"/>
                </a:solidFill>
              </a:rPr>
              <a:t>super class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5" name="左大括号 84"/>
          <p:cNvSpPr/>
          <p:nvPr/>
        </p:nvSpPr>
        <p:spPr>
          <a:xfrm rot="5400000">
            <a:off x="5426710" y="2045970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4710749" y="2058670"/>
            <a:ext cx="1737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solidFill>
                  <a:schemeClr val="tx1"/>
                </a:solidFill>
              </a:rPr>
              <a:t>interfaces_count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8" name="左大括号 87"/>
          <p:cNvSpPr/>
          <p:nvPr/>
        </p:nvSpPr>
        <p:spPr>
          <a:xfrm rot="5400000">
            <a:off x="7891780" y="1228090"/>
            <a:ext cx="181610" cy="2524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6528119" y="2058670"/>
            <a:ext cx="2789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solidFill>
                  <a:schemeClr val="tx1"/>
                </a:solidFill>
              </a:rPr>
              <a:t>interfaces[interfaces_count]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0" name="左大括号 89"/>
          <p:cNvSpPr/>
          <p:nvPr/>
        </p:nvSpPr>
        <p:spPr>
          <a:xfrm rot="5400000">
            <a:off x="1252220" y="3266440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598805" y="3278505"/>
            <a:ext cx="1525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fields_count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2" name="左大括号 91"/>
          <p:cNvSpPr/>
          <p:nvPr/>
        </p:nvSpPr>
        <p:spPr>
          <a:xfrm rot="5400000">
            <a:off x="3469640" y="2559050"/>
            <a:ext cx="153670" cy="23291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2783840" y="3278505"/>
            <a:ext cx="207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fields[fields_count]</a:t>
            </a:r>
            <a:endParaRPr lang="en-US" altLang="zh-CN">
              <a:sym typeface="+mn-ea"/>
            </a:endParaRPr>
          </a:p>
        </p:txBody>
      </p:sp>
      <p:sp>
        <p:nvSpPr>
          <p:cNvPr id="98" name="左大括号 97"/>
          <p:cNvSpPr/>
          <p:nvPr/>
        </p:nvSpPr>
        <p:spPr>
          <a:xfrm rot="5400000">
            <a:off x="5916930" y="3266440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5263515" y="3278505"/>
            <a:ext cx="1715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methods_count</a:t>
            </a:r>
            <a:endParaRPr lang="en-US" altLang="zh-CN">
              <a:sym typeface="+mn-ea"/>
            </a:endParaRPr>
          </a:p>
        </p:txBody>
      </p:sp>
      <p:sp>
        <p:nvSpPr>
          <p:cNvPr id="100" name="左大括号 99"/>
          <p:cNvSpPr/>
          <p:nvPr/>
        </p:nvSpPr>
        <p:spPr>
          <a:xfrm rot="5400000">
            <a:off x="8134350" y="2559050"/>
            <a:ext cx="153670" cy="23291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7448550" y="3278505"/>
            <a:ext cx="2647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methods[methods_count]</a:t>
            </a:r>
            <a:endParaRPr lang="en-US" altLang="zh-CN">
              <a:sym typeface="+mn-ea"/>
            </a:endParaRPr>
          </a:p>
        </p:txBody>
      </p:sp>
      <p:sp>
        <p:nvSpPr>
          <p:cNvPr id="102" name="左大括号 101"/>
          <p:cNvSpPr/>
          <p:nvPr/>
        </p:nvSpPr>
        <p:spPr>
          <a:xfrm rot="5400000">
            <a:off x="1252220" y="4488180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598805" y="4500245"/>
            <a:ext cx="178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attributes_count</a:t>
            </a:r>
            <a:endParaRPr lang="en-US" altLang="zh-CN">
              <a:sym typeface="+mn-ea"/>
            </a:endParaRPr>
          </a:p>
        </p:txBody>
      </p:sp>
      <p:sp>
        <p:nvSpPr>
          <p:cNvPr id="104" name="左大括号 103"/>
          <p:cNvSpPr/>
          <p:nvPr/>
        </p:nvSpPr>
        <p:spPr>
          <a:xfrm rot="5400000">
            <a:off x="3469640" y="3780790"/>
            <a:ext cx="153670" cy="23291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2783840" y="4500245"/>
            <a:ext cx="3050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attributes[attributes_count]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3227070" y="557530"/>
            <a:ext cx="6289040" cy="1945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603375" y="3284220"/>
            <a:ext cx="965835" cy="7346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class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10253980" y="3284220"/>
            <a:ext cx="965835" cy="7346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GC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10070465" y="1168400"/>
            <a:ext cx="1333500" cy="7016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initializing</a:t>
            </a:r>
            <a:endParaRPr lang="zh-CN" altLang="en-US"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419860" y="1174115"/>
            <a:ext cx="1333500" cy="7016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loading</a:t>
            </a:r>
            <a:endParaRPr lang="zh-CN" altLang="en-US">
              <a:sym typeface="+mn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726815" y="1174115"/>
            <a:ext cx="1333500" cy="7016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verification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5664835" y="1174115"/>
            <a:ext cx="1414145" cy="7016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preparation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7694930" y="1162050"/>
            <a:ext cx="1414145" cy="7016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resolution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5975350" y="2047875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linking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47" name="直接箭头连接符 46"/>
          <p:cNvCxnSpPr>
            <a:stCxn id="22" idx="3"/>
            <a:endCxn id="25" idx="1"/>
          </p:cNvCxnSpPr>
          <p:nvPr/>
        </p:nvCxnSpPr>
        <p:spPr>
          <a:xfrm>
            <a:off x="5060315" y="1525270"/>
            <a:ext cx="6045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5" idx="3"/>
            <a:endCxn id="27" idx="1"/>
          </p:cNvCxnSpPr>
          <p:nvPr/>
        </p:nvCxnSpPr>
        <p:spPr>
          <a:xfrm flipV="1">
            <a:off x="7078980" y="1513205"/>
            <a:ext cx="61595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1" idx="0"/>
            <a:endCxn id="21" idx="2"/>
          </p:cNvCxnSpPr>
          <p:nvPr/>
        </p:nvCxnSpPr>
        <p:spPr>
          <a:xfrm flipV="1">
            <a:off x="2086610" y="1875790"/>
            <a:ext cx="0" cy="14084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1" idx="3"/>
            <a:endCxn id="10" idx="1"/>
          </p:cNvCxnSpPr>
          <p:nvPr/>
        </p:nvCxnSpPr>
        <p:spPr>
          <a:xfrm>
            <a:off x="2753360" y="1525270"/>
            <a:ext cx="47371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0" idx="3"/>
            <a:endCxn id="13" idx="1"/>
          </p:cNvCxnSpPr>
          <p:nvPr/>
        </p:nvCxnSpPr>
        <p:spPr>
          <a:xfrm flipV="1">
            <a:off x="9516110" y="1519555"/>
            <a:ext cx="554355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3" idx="2"/>
            <a:endCxn id="12" idx="0"/>
          </p:cNvCxnSpPr>
          <p:nvPr/>
        </p:nvCxnSpPr>
        <p:spPr>
          <a:xfrm>
            <a:off x="10737215" y="1870075"/>
            <a:ext cx="0" cy="14141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003550" y="2915920"/>
            <a:ext cx="2780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class  </a:t>
            </a:r>
            <a:r>
              <a:rPr lang="zh-CN" altLang="en-US"/>
              <a:t>的</a:t>
            </a:r>
            <a:r>
              <a:rPr lang="zh-CN" altLang="en-US"/>
              <a:t>静态变量赋默认值</a:t>
            </a:r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7341235" y="2915920"/>
            <a:ext cx="2729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class </a:t>
            </a:r>
            <a:r>
              <a:rPr lang="zh-CN" altLang="en-US"/>
              <a:t>的静态变量赋初始值</a:t>
            </a:r>
            <a:endParaRPr lang="zh-CN" altLang="en-US"/>
          </a:p>
        </p:txBody>
      </p:sp>
      <p:cxnSp>
        <p:nvCxnSpPr>
          <p:cNvPr id="73" name="直接箭头连接符 72"/>
          <p:cNvCxnSpPr>
            <a:stCxn id="67" idx="0"/>
            <a:endCxn id="25" idx="2"/>
          </p:cNvCxnSpPr>
          <p:nvPr/>
        </p:nvCxnSpPr>
        <p:spPr>
          <a:xfrm flipV="1">
            <a:off x="4394200" y="1875790"/>
            <a:ext cx="1978025" cy="10401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72" idx="0"/>
            <a:endCxn id="13" idx="2"/>
          </p:cNvCxnSpPr>
          <p:nvPr/>
        </p:nvCxnSpPr>
        <p:spPr>
          <a:xfrm flipV="1">
            <a:off x="8705850" y="1870075"/>
            <a:ext cx="2031365" cy="10458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359025" y="1144905"/>
            <a:ext cx="2174240" cy="68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Bootstrap</a:t>
            </a:r>
            <a:endParaRPr lang="en-US" altLang="zh-CN"/>
          </a:p>
        </p:txBody>
      </p:sp>
      <p:sp>
        <p:nvSpPr>
          <p:cNvPr id="6" name="上箭头 5"/>
          <p:cNvSpPr/>
          <p:nvPr/>
        </p:nvSpPr>
        <p:spPr>
          <a:xfrm>
            <a:off x="1542415" y="1144905"/>
            <a:ext cx="276225" cy="46259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 rot="10800000">
            <a:off x="5062855" y="1144905"/>
            <a:ext cx="276225" cy="46259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2" idx="3"/>
            <a:endCxn id="9" idx="1"/>
          </p:cNvCxnSpPr>
          <p:nvPr/>
        </p:nvCxnSpPr>
        <p:spPr>
          <a:xfrm flipV="1">
            <a:off x="4533265" y="1467485"/>
            <a:ext cx="2373630" cy="2222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06895" y="1144905"/>
            <a:ext cx="37534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+mj-ea"/>
              </a:rPr>
              <a:t>加载 </a:t>
            </a:r>
            <a:r>
              <a:rPr lang="en-US" altLang="zh-CN">
                <a:solidFill>
                  <a:schemeClr val="tx1"/>
                </a:solidFill>
                <a:latin typeface="+mj-ea"/>
                <a:ea typeface="+mj-ea"/>
                <a:cs typeface="+mj-ea"/>
              </a:rPr>
              <a:t>lib/rt.jar charset.jar </a:t>
            </a:r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+mj-ea"/>
              </a:rPr>
              <a:t>等核心类</a:t>
            </a:r>
            <a:endParaRPr lang="zh-CN" altLang="en-US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+mj-ea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+mj-ea"/>
                <a:ea typeface="+mj-ea"/>
                <a:cs typeface="+mj-ea"/>
              </a:rPr>
              <a:t>C++ </a:t>
            </a:r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+mj-ea"/>
              </a:rPr>
              <a:t>实现</a:t>
            </a:r>
            <a:endParaRPr lang="zh-CN" altLang="en-US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09110" y="127000"/>
            <a:ext cx="1783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rgbClr val="00B050"/>
                </a:solidFill>
                <a:latin typeface="+mn-ea"/>
                <a:cs typeface="+mn-ea"/>
              </a:rPr>
              <a:t>自顶向下</a:t>
            </a:r>
            <a:br>
              <a:rPr lang="zh-CN" altLang="en-US">
                <a:solidFill>
                  <a:srgbClr val="00B050"/>
                </a:solidFill>
                <a:latin typeface="+mn-ea"/>
                <a:cs typeface="+mn-ea"/>
              </a:rPr>
            </a:br>
            <a:r>
              <a:rPr lang="zh-CN" altLang="en-US">
                <a:solidFill>
                  <a:schemeClr val="tx1"/>
                </a:solidFill>
                <a:latin typeface="+mn-ea"/>
                <a:cs typeface="+mn-ea"/>
              </a:rPr>
              <a:t>实际查找和加载</a:t>
            </a:r>
            <a:endParaRPr lang="zh-CN" altLang="en-US">
              <a:solidFill>
                <a:schemeClr val="tx1"/>
              </a:solidFill>
              <a:latin typeface="+mn-ea"/>
              <a:cs typeface="+mn-ea"/>
            </a:endParaRPr>
          </a:p>
          <a:p>
            <a:r>
              <a:rPr lang="en-US" altLang="zh-CN">
                <a:solidFill>
                  <a:schemeClr val="tx1"/>
                </a:solidFill>
                <a:latin typeface="+mn-ea"/>
                <a:cs typeface="+mn-ea"/>
              </a:rPr>
              <a:t>child </a:t>
            </a:r>
            <a:r>
              <a:rPr lang="zh-CN" altLang="en-US">
                <a:solidFill>
                  <a:schemeClr val="tx1"/>
                </a:solidFill>
                <a:latin typeface="+mn-ea"/>
                <a:cs typeface="+mn-ea"/>
              </a:rPr>
              <a:t>方向</a:t>
            </a:r>
            <a:endParaRPr lang="zh-CN" altLang="en-US">
              <a:solidFill>
                <a:schemeClr val="tx1"/>
              </a:solidFill>
              <a:latin typeface="+mn-ea"/>
              <a:cs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6405" y="5866765"/>
            <a:ext cx="2468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rgbClr val="00B050"/>
                </a:solidFill>
              </a:rPr>
              <a:t>自底向上</a:t>
            </a:r>
            <a:br>
              <a:rPr lang="zh-CN" altLang="en-US">
                <a:solidFill>
                  <a:srgbClr val="00B050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检查该类是否已经加载</a:t>
            </a:r>
            <a:br>
              <a:rPr lang="zh-CN" altLang="en-US">
                <a:solidFill>
                  <a:schemeClr val="tx1"/>
                </a:solidFill>
              </a:rPr>
            </a:br>
            <a:r>
              <a:rPr lang="en-US" altLang="zh-CN">
                <a:solidFill>
                  <a:schemeClr val="tx1"/>
                </a:solidFill>
              </a:rPr>
              <a:t>parent </a:t>
            </a:r>
            <a:r>
              <a:rPr lang="zh-CN" altLang="en-US">
                <a:solidFill>
                  <a:schemeClr val="tx1"/>
                </a:solidFill>
              </a:rPr>
              <a:t>方向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533265" y="2882265"/>
            <a:ext cx="237363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533265" y="4154170"/>
            <a:ext cx="237363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533265" y="5321935"/>
            <a:ext cx="237363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359025" y="2537460"/>
            <a:ext cx="2174240" cy="68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Extension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2359025" y="3809365"/>
            <a:ext cx="2174240" cy="68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App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2359025" y="5081270"/>
            <a:ext cx="2174240" cy="68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Custom ClassLodaer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6906895" y="2581910"/>
            <a:ext cx="35636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+mn-ea"/>
                <a:cs typeface="+mn-ea"/>
              </a:rPr>
              <a:t>加载扩展 </a:t>
            </a:r>
            <a:r>
              <a:rPr lang="en-US" altLang="zh-CN">
                <a:latin typeface="+mn-ea"/>
                <a:cs typeface="+mn-ea"/>
              </a:rPr>
              <a:t>jar </a:t>
            </a:r>
            <a:r>
              <a:rPr lang="zh-CN" altLang="en-US">
                <a:latin typeface="+mn-ea"/>
                <a:cs typeface="+mn-ea"/>
              </a:rPr>
              <a:t>包，</a:t>
            </a:r>
            <a:r>
              <a:rPr lang="en-US" altLang="zh-CN">
                <a:latin typeface="+mn-ea"/>
                <a:cs typeface="+mn-ea"/>
              </a:rPr>
              <a:t>jre/lib/ext/*.jar</a:t>
            </a:r>
            <a:endParaRPr lang="en-US" altLang="zh-CN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</a:rPr>
              <a:t>，或由 </a:t>
            </a:r>
            <a:r>
              <a:rPr lang="en-US" altLang="zh-CN">
                <a:latin typeface="+mn-ea"/>
                <a:cs typeface="+mn-ea"/>
              </a:rPr>
              <a:t>-Djava.ext.dirs </a:t>
            </a:r>
            <a:r>
              <a:rPr lang="zh-CN" altLang="en-US">
                <a:latin typeface="+mn-ea"/>
                <a:cs typeface="+mn-ea"/>
              </a:rPr>
              <a:t>指定</a:t>
            </a:r>
            <a:endParaRPr lang="zh-CN" altLang="en-US">
              <a:latin typeface="+mn-ea"/>
              <a:cs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837680" y="3970020"/>
            <a:ext cx="2699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+mn-ea"/>
                <a:cs typeface="+mn-ea"/>
              </a:rPr>
              <a:t>加载 </a:t>
            </a:r>
            <a:r>
              <a:rPr lang="en-US" altLang="zh-CN">
                <a:latin typeface="+mn-ea"/>
                <a:cs typeface="+mn-ea"/>
              </a:rPr>
              <a:t>classpath </a:t>
            </a:r>
            <a:r>
              <a:rPr lang="zh-CN" altLang="en-US">
                <a:latin typeface="+mn-ea"/>
                <a:cs typeface="+mn-ea"/>
              </a:rPr>
              <a:t>指定内容</a:t>
            </a:r>
            <a:endParaRPr lang="zh-CN" altLang="en-US">
              <a:latin typeface="+mn-ea"/>
              <a:cs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906895" y="5137785"/>
            <a:ext cx="2237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>
                <a:latin typeface="+mn-ea"/>
                <a:cs typeface="+mn-ea"/>
              </a:rPr>
              <a:t>自定义 </a:t>
            </a:r>
            <a:r>
              <a:rPr lang="en-US" altLang="zh-CN">
                <a:latin typeface="+mn-ea"/>
                <a:cs typeface="+mn-ea"/>
              </a:rPr>
              <a:t>ClassLoader</a:t>
            </a:r>
            <a:endParaRPr lang="en-US" altLang="zh-CN">
              <a:latin typeface="+mn-ea"/>
              <a:cs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28320" y="2468880"/>
            <a:ext cx="736600" cy="19202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>
                <a:ln>
                  <a:noFill/>
                </a:ln>
                <a:solidFill>
                  <a:schemeClr val="accent6"/>
                </a:solidFill>
                <a:sym typeface="+mn-ea"/>
              </a:rPr>
              <a:t>双亲委派机制</a:t>
            </a:r>
            <a:endParaRPr lang="en-US" altLang="zh-CN">
              <a:ln>
                <a:noFill/>
              </a:ln>
              <a:solidFill>
                <a:schemeClr val="accent6"/>
              </a:solidFill>
            </a:endParaRPr>
          </a:p>
          <a:p>
            <a:pPr algn="ctr"/>
            <a:r>
              <a:rPr lang="zh-CN" altLang="en-US">
                <a:ln>
                  <a:noFill/>
                </a:ln>
                <a:solidFill>
                  <a:schemeClr val="accent6"/>
                </a:solidFill>
                <a:sym typeface="+mn-ea"/>
              </a:rPr>
              <a:t>按需动态加载</a:t>
            </a:r>
            <a:endParaRPr lang="zh-CN" altLang="en-US">
              <a:ln>
                <a:noFill/>
              </a:ln>
              <a:solidFill>
                <a:schemeClr val="accent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椭圆 2"/>
          <p:cNvSpPr/>
          <p:nvPr/>
        </p:nvSpPr>
        <p:spPr>
          <a:xfrm>
            <a:off x="3503930" y="78740"/>
            <a:ext cx="1184910" cy="1138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.class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1674495" y="5309235"/>
            <a:ext cx="1184910" cy="1138555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返回结果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243195" y="3202305"/>
            <a:ext cx="1297940" cy="5778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App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3447415" y="1895475"/>
            <a:ext cx="1297940" cy="5778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Custom</a:t>
            </a:r>
            <a:endParaRPr lang="en-US" altLang="zh-CN"/>
          </a:p>
        </p:txBody>
      </p:sp>
      <p:sp>
        <p:nvSpPr>
          <p:cNvPr id="27" name="菱形 26"/>
          <p:cNvSpPr/>
          <p:nvPr/>
        </p:nvSpPr>
        <p:spPr>
          <a:xfrm>
            <a:off x="1623695" y="1753870"/>
            <a:ext cx="1287145" cy="861695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ym typeface="+mn-ea"/>
              </a:rPr>
              <a:t>find</a:t>
            </a:r>
            <a:endParaRPr lang="en-US" altLang="zh-CN" sz="1200"/>
          </a:p>
          <a:p>
            <a:pPr algn="ctr"/>
            <a:r>
              <a:rPr lang="en-US" altLang="zh-CN" sz="1200">
                <a:sym typeface="+mn-ea"/>
              </a:rPr>
              <a:t>Class</a:t>
            </a:r>
            <a:endParaRPr lang="en-US" altLang="zh-CN" sz="1200"/>
          </a:p>
          <a:p>
            <a:pPr algn="ctr"/>
            <a:r>
              <a:rPr lang="zh-CN" altLang="en-US" sz="1200">
                <a:sym typeface="+mn-ea"/>
              </a:rPr>
              <a:t>并加载</a:t>
            </a:r>
            <a:endParaRPr lang="en-US" sz="1200"/>
          </a:p>
        </p:txBody>
      </p:sp>
      <p:cxnSp>
        <p:nvCxnSpPr>
          <p:cNvPr id="28" name="直接箭头连接符 27"/>
          <p:cNvCxnSpPr>
            <a:stCxn id="3" idx="4"/>
            <a:endCxn id="25" idx="0"/>
          </p:cNvCxnSpPr>
          <p:nvPr/>
        </p:nvCxnSpPr>
        <p:spPr>
          <a:xfrm>
            <a:off x="4096385" y="1205865"/>
            <a:ext cx="0" cy="67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258820" y="1360805"/>
            <a:ext cx="1812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Custom.loadClass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6001385" y="2717165"/>
            <a:ext cx="333375" cy="310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N</a:t>
            </a:r>
            <a:endParaRPr lang="en-US" altLang="zh-CN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788015" y="1615440"/>
            <a:ext cx="1184910" cy="1138555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返回结果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6" name="直接箭头连接符 35"/>
          <p:cNvCxnSpPr>
            <a:stCxn id="25" idx="3"/>
            <a:endCxn id="44" idx="1"/>
          </p:cNvCxnSpPr>
          <p:nvPr/>
        </p:nvCxnSpPr>
        <p:spPr>
          <a:xfrm>
            <a:off x="4745355" y="2184400"/>
            <a:ext cx="5086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4" idx="3"/>
            <a:endCxn id="35" idx="2"/>
          </p:cNvCxnSpPr>
          <p:nvPr/>
        </p:nvCxnSpPr>
        <p:spPr>
          <a:xfrm>
            <a:off x="6541135" y="2184400"/>
            <a:ext cx="424688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4" idx="2"/>
            <a:endCxn id="21" idx="0"/>
          </p:cNvCxnSpPr>
          <p:nvPr/>
        </p:nvCxnSpPr>
        <p:spPr>
          <a:xfrm flipH="1">
            <a:off x="5892165" y="2614930"/>
            <a:ext cx="5715" cy="5873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663055" y="1753235"/>
            <a:ext cx="333375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Y</a:t>
            </a:r>
            <a:endParaRPr lang="en-US" altLang="zh-CN"/>
          </a:p>
        </p:txBody>
      </p:sp>
      <p:cxnSp>
        <p:nvCxnSpPr>
          <p:cNvPr id="41" name="直接箭头连接符 40"/>
          <p:cNvCxnSpPr>
            <a:stCxn id="21" idx="3"/>
            <a:endCxn id="45" idx="1"/>
          </p:cNvCxnSpPr>
          <p:nvPr/>
        </p:nvCxnSpPr>
        <p:spPr>
          <a:xfrm>
            <a:off x="6541135" y="3491230"/>
            <a:ext cx="57721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菱形 43"/>
          <p:cNvSpPr/>
          <p:nvPr/>
        </p:nvSpPr>
        <p:spPr>
          <a:xfrm>
            <a:off x="5253990" y="1753235"/>
            <a:ext cx="1287145" cy="86169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ym typeface="+mn-ea"/>
              </a:rPr>
              <a:t>find</a:t>
            </a:r>
            <a:endParaRPr lang="en-US" altLang="zh-CN" sz="1200"/>
          </a:p>
          <a:p>
            <a:pPr algn="ctr"/>
            <a:r>
              <a:rPr lang="en-US" sz="1200">
                <a:sym typeface="+mn-ea"/>
              </a:rPr>
              <a:t>in</a:t>
            </a:r>
            <a:endParaRPr lang="en-US" sz="1200"/>
          </a:p>
          <a:p>
            <a:pPr algn="ctr"/>
            <a:r>
              <a:rPr lang="en-US" sz="1200">
                <a:sym typeface="+mn-ea"/>
              </a:rPr>
              <a:t>cache</a:t>
            </a:r>
            <a:endParaRPr lang="zh-CN" altLang="en-US" sz="1200"/>
          </a:p>
        </p:txBody>
      </p:sp>
      <p:sp>
        <p:nvSpPr>
          <p:cNvPr id="45" name="菱形 44"/>
          <p:cNvSpPr/>
          <p:nvPr/>
        </p:nvSpPr>
        <p:spPr>
          <a:xfrm>
            <a:off x="7118350" y="3060700"/>
            <a:ext cx="1287145" cy="86169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ym typeface="+mn-ea"/>
              </a:rPr>
              <a:t>find</a:t>
            </a:r>
            <a:endParaRPr lang="en-US" altLang="zh-CN" sz="1200"/>
          </a:p>
          <a:p>
            <a:pPr algn="ctr"/>
            <a:r>
              <a:rPr lang="en-US" sz="1200">
                <a:sym typeface="+mn-ea"/>
              </a:rPr>
              <a:t>in</a:t>
            </a:r>
            <a:endParaRPr lang="en-US" sz="1200"/>
          </a:p>
          <a:p>
            <a:pPr algn="ctr"/>
            <a:r>
              <a:rPr lang="en-US" sz="1200">
                <a:sym typeface="+mn-ea"/>
              </a:rPr>
              <a:t>cache</a:t>
            </a:r>
            <a:endParaRPr lang="zh-CN" altLang="en-US" sz="1200"/>
          </a:p>
        </p:txBody>
      </p:sp>
      <p:sp>
        <p:nvSpPr>
          <p:cNvPr id="62" name="圆角矩形 61"/>
          <p:cNvSpPr/>
          <p:nvPr/>
        </p:nvSpPr>
        <p:spPr>
          <a:xfrm>
            <a:off x="7118350" y="4447540"/>
            <a:ext cx="1297940" cy="5778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Ext</a:t>
            </a:r>
            <a:endParaRPr lang="en-US" altLang="zh-CN"/>
          </a:p>
        </p:txBody>
      </p:sp>
      <p:sp>
        <p:nvSpPr>
          <p:cNvPr id="63" name="矩形 62"/>
          <p:cNvSpPr/>
          <p:nvPr/>
        </p:nvSpPr>
        <p:spPr>
          <a:xfrm>
            <a:off x="7876540" y="3928745"/>
            <a:ext cx="333375" cy="310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</a:t>
            </a:r>
            <a:endParaRPr lang="en-US" altLang="zh-CN"/>
          </a:p>
        </p:txBody>
      </p:sp>
      <p:cxnSp>
        <p:nvCxnSpPr>
          <p:cNvPr id="64" name="直接箭头连接符 63"/>
          <p:cNvCxnSpPr>
            <a:endCxn id="62" idx="0"/>
          </p:cNvCxnSpPr>
          <p:nvPr/>
        </p:nvCxnSpPr>
        <p:spPr>
          <a:xfrm flipH="1">
            <a:off x="7767320" y="3908425"/>
            <a:ext cx="6350" cy="5276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2" idx="3"/>
            <a:endCxn id="66" idx="1"/>
          </p:cNvCxnSpPr>
          <p:nvPr/>
        </p:nvCxnSpPr>
        <p:spPr>
          <a:xfrm>
            <a:off x="8416290" y="4736465"/>
            <a:ext cx="57721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菱形 65"/>
          <p:cNvSpPr/>
          <p:nvPr/>
        </p:nvSpPr>
        <p:spPr>
          <a:xfrm>
            <a:off x="8993505" y="4305935"/>
            <a:ext cx="1287145" cy="86169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ym typeface="+mn-ea"/>
              </a:rPr>
              <a:t>find</a:t>
            </a:r>
            <a:endParaRPr lang="en-US" altLang="zh-CN" sz="1200"/>
          </a:p>
          <a:p>
            <a:pPr algn="ctr"/>
            <a:r>
              <a:rPr lang="en-US" sz="1200">
                <a:sym typeface="+mn-ea"/>
              </a:rPr>
              <a:t>in</a:t>
            </a:r>
            <a:endParaRPr lang="en-US" sz="1200"/>
          </a:p>
          <a:p>
            <a:pPr algn="ctr"/>
            <a:r>
              <a:rPr lang="en-US" sz="1200">
                <a:sym typeface="+mn-ea"/>
              </a:rPr>
              <a:t>cache</a:t>
            </a:r>
            <a:endParaRPr lang="zh-CN" altLang="en-US" sz="1200"/>
          </a:p>
        </p:txBody>
      </p:sp>
      <p:sp>
        <p:nvSpPr>
          <p:cNvPr id="71" name="圆角矩形 70"/>
          <p:cNvSpPr/>
          <p:nvPr/>
        </p:nvSpPr>
        <p:spPr>
          <a:xfrm>
            <a:off x="8993505" y="5761355"/>
            <a:ext cx="1297940" cy="5778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BootStrap</a:t>
            </a:r>
            <a:endParaRPr lang="en-US" altLang="zh-CN"/>
          </a:p>
        </p:txBody>
      </p:sp>
      <p:sp>
        <p:nvSpPr>
          <p:cNvPr id="72" name="矩形 71"/>
          <p:cNvSpPr/>
          <p:nvPr/>
        </p:nvSpPr>
        <p:spPr>
          <a:xfrm>
            <a:off x="9737725" y="5198745"/>
            <a:ext cx="333375" cy="310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N</a:t>
            </a:r>
            <a:endParaRPr lang="en-US" altLang="zh-CN">
              <a:sym typeface="+mn-ea"/>
            </a:endParaRPr>
          </a:p>
        </p:txBody>
      </p:sp>
      <p:cxnSp>
        <p:nvCxnSpPr>
          <p:cNvPr id="73" name="直接箭头连接符 72"/>
          <p:cNvCxnSpPr>
            <a:endCxn id="71" idx="0"/>
          </p:cNvCxnSpPr>
          <p:nvPr/>
        </p:nvCxnSpPr>
        <p:spPr>
          <a:xfrm flipH="1">
            <a:off x="9642475" y="5162550"/>
            <a:ext cx="5715" cy="5873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1" idx="3"/>
            <a:endCxn id="75" idx="1"/>
          </p:cNvCxnSpPr>
          <p:nvPr/>
        </p:nvCxnSpPr>
        <p:spPr>
          <a:xfrm>
            <a:off x="10291445" y="6050280"/>
            <a:ext cx="4451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菱形 74"/>
          <p:cNvSpPr/>
          <p:nvPr/>
        </p:nvSpPr>
        <p:spPr>
          <a:xfrm>
            <a:off x="10736580" y="5619750"/>
            <a:ext cx="1287145" cy="86169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ym typeface="+mn-ea"/>
              </a:rPr>
              <a:t>find</a:t>
            </a:r>
            <a:endParaRPr lang="en-US" altLang="zh-CN" sz="1200"/>
          </a:p>
          <a:p>
            <a:pPr algn="ctr"/>
            <a:r>
              <a:rPr lang="en-US" sz="1200">
                <a:sym typeface="+mn-ea"/>
              </a:rPr>
              <a:t>in</a:t>
            </a:r>
            <a:endParaRPr lang="en-US" sz="1200"/>
          </a:p>
          <a:p>
            <a:pPr algn="ctr"/>
            <a:r>
              <a:rPr lang="en-US" sz="1200">
                <a:sym typeface="+mn-ea"/>
              </a:rPr>
              <a:t>cache</a:t>
            </a:r>
            <a:endParaRPr lang="zh-CN" altLang="en-US" sz="1200"/>
          </a:p>
        </p:txBody>
      </p:sp>
      <p:cxnSp>
        <p:nvCxnSpPr>
          <p:cNvPr id="76" name="直接箭头连接符 75"/>
          <p:cNvCxnSpPr>
            <a:stCxn id="75" idx="0"/>
            <a:endCxn id="35" idx="4"/>
          </p:cNvCxnSpPr>
          <p:nvPr/>
        </p:nvCxnSpPr>
        <p:spPr>
          <a:xfrm flipV="1">
            <a:off x="11380470" y="2742565"/>
            <a:ext cx="0" cy="28657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45" idx="3"/>
            <a:endCxn id="35" idx="4"/>
          </p:cNvCxnSpPr>
          <p:nvPr/>
        </p:nvCxnSpPr>
        <p:spPr>
          <a:xfrm flipV="1">
            <a:off x="8405495" y="2742565"/>
            <a:ext cx="2974975" cy="737870"/>
          </a:xfrm>
          <a:prstGeom prst="bentConnector2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66" idx="3"/>
            <a:endCxn id="35" idx="4"/>
          </p:cNvCxnSpPr>
          <p:nvPr/>
        </p:nvCxnSpPr>
        <p:spPr>
          <a:xfrm flipV="1">
            <a:off x="10280650" y="2742565"/>
            <a:ext cx="1099820" cy="1983105"/>
          </a:xfrm>
          <a:prstGeom prst="bentConnector2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8498205" y="3094990"/>
            <a:ext cx="333375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80" name="矩形 79"/>
          <p:cNvSpPr/>
          <p:nvPr/>
        </p:nvSpPr>
        <p:spPr>
          <a:xfrm>
            <a:off x="10347325" y="4340225"/>
            <a:ext cx="333375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Y</a:t>
            </a:r>
            <a:endParaRPr lang="en-US" altLang="zh-CN"/>
          </a:p>
        </p:txBody>
      </p:sp>
      <p:cxnSp>
        <p:nvCxnSpPr>
          <p:cNvPr id="81" name="直接箭头连接符 80"/>
          <p:cNvCxnSpPr>
            <a:stCxn id="25" idx="1"/>
            <a:endCxn id="27" idx="3"/>
          </p:cNvCxnSpPr>
          <p:nvPr/>
        </p:nvCxnSpPr>
        <p:spPr>
          <a:xfrm flipH="1">
            <a:off x="2910840" y="2184400"/>
            <a:ext cx="53657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15570" y="1615440"/>
            <a:ext cx="1125855" cy="114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Class</a:t>
            </a:r>
            <a:br>
              <a:rPr lang="en-US" altLang="zh-CN"/>
            </a:br>
            <a:r>
              <a:rPr lang="en-US" altLang="zh-CN"/>
              <a:t>Not</a:t>
            </a:r>
            <a:br>
              <a:rPr lang="en-US" altLang="zh-CN"/>
            </a:br>
            <a:r>
              <a:rPr lang="en-US" altLang="zh-CN"/>
              <a:t>Found</a:t>
            </a:r>
            <a:br>
              <a:rPr lang="en-US" altLang="zh-CN"/>
            </a:br>
            <a:r>
              <a:rPr lang="en-US" altLang="zh-CN"/>
              <a:t>Exception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27" idx="1"/>
          </p:cNvCxnSpPr>
          <p:nvPr/>
        </p:nvCxnSpPr>
        <p:spPr>
          <a:xfrm flipH="1" flipV="1">
            <a:off x="1241425" y="2163445"/>
            <a:ext cx="38227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75" idx="2"/>
            <a:endCxn id="62" idx="2"/>
          </p:cNvCxnSpPr>
          <p:nvPr/>
        </p:nvCxnSpPr>
        <p:spPr>
          <a:xfrm rot="5400000" flipH="1">
            <a:off x="8845868" y="3935413"/>
            <a:ext cx="1456055" cy="3613150"/>
          </a:xfrm>
          <a:prstGeom prst="bentConnector3">
            <a:avLst>
              <a:gd name="adj1" fmla="val -1633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10902950" y="5198745"/>
            <a:ext cx="333375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86" name="矩形 85"/>
          <p:cNvSpPr/>
          <p:nvPr/>
        </p:nvSpPr>
        <p:spPr>
          <a:xfrm>
            <a:off x="10788015" y="6339205"/>
            <a:ext cx="333375" cy="310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N</a:t>
            </a:r>
            <a:endParaRPr lang="en-US" altLang="zh-CN">
              <a:sym typeface="+mn-ea"/>
            </a:endParaRPr>
          </a:p>
        </p:txBody>
      </p:sp>
      <p:sp>
        <p:nvSpPr>
          <p:cNvPr id="87" name="菱形 86"/>
          <p:cNvSpPr/>
          <p:nvPr/>
        </p:nvSpPr>
        <p:spPr>
          <a:xfrm>
            <a:off x="5243195" y="4305300"/>
            <a:ext cx="1287145" cy="861695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ym typeface="+mn-ea"/>
              </a:rPr>
              <a:t>find</a:t>
            </a:r>
            <a:endParaRPr lang="en-US" altLang="zh-CN" sz="1200"/>
          </a:p>
          <a:p>
            <a:pPr algn="ctr"/>
            <a:r>
              <a:rPr lang="en-US" altLang="zh-CN" sz="1200">
                <a:sym typeface="+mn-ea"/>
              </a:rPr>
              <a:t>Class</a:t>
            </a:r>
            <a:endParaRPr lang="en-US" altLang="zh-CN" sz="1200"/>
          </a:p>
          <a:p>
            <a:pPr algn="ctr"/>
            <a:r>
              <a:rPr lang="zh-CN" altLang="en-US" sz="1200">
                <a:sym typeface="+mn-ea"/>
              </a:rPr>
              <a:t>并加载</a:t>
            </a:r>
            <a:endParaRPr lang="en-US" sz="1200"/>
          </a:p>
        </p:txBody>
      </p:sp>
      <p:cxnSp>
        <p:nvCxnSpPr>
          <p:cNvPr id="88" name="直接箭头连接符 87"/>
          <p:cNvCxnSpPr>
            <a:stCxn id="62" idx="1"/>
            <a:endCxn id="87" idx="3"/>
          </p:cNvCxnSpPr>
          <p:nvPr/>
        </p:nvCxnSpPr>
        <p:spPr>
          <a:xfrm flipH="1">
            <a:off x="6530340" y="4725035"/>
            <a:ext cx="5880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7" idx="0"/>
            <a:endCxn id="21" idx="2"/>
          </p:cNvCxnSpPr>
          <p:nvPr/>
        </p:nvCxnSpPr>
        <p:spPr>
          <a:xfrm flipV="1">
            <a:off x="5887085" y="3768725"/>
            <a:ext cx="5080" cy="525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5979795" y="3928745"/>
            <a:ext cx="333375" cy="310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N</a:t>
            </a:r>
            <a:endParaRPr lang="en-US" altLang="zh-CN">
              <a:sym typeface="+mn-ea"/>
            </a:endParaRPr>
          </a:p>
        </p:txBody>
      </p:sp>
      <p:cxnSp>
        <p:nvCxnSpPr>
          <p:cNvPr id="91" name="肘形连接符 90"/>
          <p:cNvCxnSpPr>
            <a:stCxn id="87" idx="2"/>
            <a:endCxn id="10" idx="6"/>
          </p:cNvCxnSpPr>
          <p:nvPr/>
        </p:nvCxnSpPr>
        <p:spPr>
          <a:xfrm rot="5400000">
            <a:off x="4017328" y="3997643"/>
            <a:ext cx="711835" cy="302768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5979795" y="5198745"/>
            <a:ext cx="333375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93" name="菱形 92"/>
          <p:cNvSpPr/>
          <p:nvPr/>
        </p:nvSpPr>
        <p:spPr>
          <a:xfrm>
            <a:off x="3458210" y="3060700"/>
            <a:ext cx="1287145" cy="861695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ym typeface="+mn-ea"/>
              </a:rPr>
              <a:t>find</a:t>
            </a:r>
            <a:endParaRPr lang="en-US" altLang="zh-CN" sz="1200"/>
          </a:p>
          <a:p>
            <a:pPr algn="ctr"/>
            <a:r>
              <a:rPr lang="en-US" altLang="zh-CN" sz="1200">
                <a:sym typeface="+mn-ea"/>
              </a:rPr>
              <a:t>Class</a:t>
            </a:r>
            <a:endParaRPr lang="en-US" altLang="zh-CN" sz="1200"/>
          </a:p>
          <a:p>
            <a:pPr algn="ctr"/>
            <a:r>
              <a:rPr lang="zh-CN" altLang="en-US" sz="1200">
                <a:sym typeface="+mn-ea"/>
              </a:rPr>
              <a:t>并加载</a:t>
            </a:r>
            <a:endParaRPr lang="en-US" sz="1200"/>
          </a:p>
        </p:txBody>
      </p:sp>
      <p:cxnSp>
        <p:nvCxnSpPr>
          <p:cNvPr id="94" name="直接箭头连接符 93"/>
          <p:cNvCxnSpPr>
            <a:stCxn id="21" idx="1"/>
            <a:endCxn id="93" idx="3"/>
          </p:cNvCxnSpPr>
          <p:nvPr/>
        </p:nvCxnSpPr>
        <p:spPr>
          <a:xfrm flipH="1">
            <a:off x="4745355" y="3479800"/>
            <a:ext cx="49784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93" idx="2"/>
            <a:endCxn id="10" idx="6"/>
          </p:cNvCxnSpPr>
          <p:nvPr/>
        </p:nvCxnSpPr>
        <p:spPr>
          <a:xfrm rot="5400000">
            <a:off x="2502535" y="4267835"/>
            <a:ext cx="1956435" cy="124269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93" idx="0"/>
            <a:endCxn id="25" idx="2"/>
          </p:cNvCxnSpPr>
          <p:nvPr/>
        </p:nvCxnSpPr>
        <p:spPr>
          <a:xfrm flipH="1" flipV="1">
            <a:off x="4096385" y="2461895"/>
            <a:ext cx="5715" cy="5873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4208145" y="2717165"/>
            <a:ext cx="333375" cy="310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N</a:t>
            </a:r>
            <a:endParaRPr lang="en-US" altLang="zh-CN">
              <a:sym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208145" y="3928745"/>
            <a:ext cx="333375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Y</a:t>
            </a:r>
            <a:endParaRPr lang="en-US" altLang="zh-CN"/>
          </a:p>
        </p:txBody>
      </p:sp>
      <p:cxnSp>
        <p:nvCxnSpPr>
          <p:cNvPr id="99" name="直接箭头连接符 98"/>
          <p:cNvCxnSpPr>
            <a:stCxn id="27" idx="2"/>
            <a:endCxn id="10" idx="0"/>
          </p:cNvCxnSpPr>
          <p:nvPr/>
        </p:nvCxnSpPr>
        <p:spPr>
          <a:xfrm flipH="1">
            <a:off x="2266950" y="2604135"/>
            <a:ext cx="635" cy="26936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2350135" y="2717165"/>
            <a:ext cx="333375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101" name="矩形 100"/>
          <p:cNvSpPr/>
          <p:nvPr/>
        </p:nvSpPr>
        <p:spPr>
          <a:xfrm>
            <a:off x="1318260" y="1776730"/>
            <a:ext cx="333375" cy="310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N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7671435" y="5141595"/>
            <a:ext cx="2369820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BootClassPathHolder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518160" y="5141595"/>
            <a:ext cx="2369820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AppClassLoader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4095115" y="5141595"/>
            <a:ext cx="2369820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ExtClassLoader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4095115" y="1647825"/>
            <a:ext cx="2369820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ClassLoader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4095115" y="2809240"/>
            <a:ext cx="2369820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SecureClassLoader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095115" y="3971290"/>
            <a:ext cx="2369820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URLClassLoader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5" idx="0"/>
            <a:endCxn id="2" idx="2"/>
          </p:cNvCxnSpPr>
          <p:nvPr/>
        </p:nvCxnSpPr>
        <p:spPr>
          <a:xfrm flipV="1">
            <a:off x="5280025" y="2223770"/>
            <a:ext cx="0" cy="585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5273040" y="3392170"/>
            <a:ext cx="6985" cy="579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0"/>
            <a:endCxn id="7" idx="2"/>
          </p:cNvCxnSpPr>
          <p:nvPr/>
        </p:nvCxnSpPr>
        <p:spPr>
          <a:xfrm flipV="1">
            <a:off x="5280025" y="4547235"/>
            <a:ext cx="0" cy="59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4" idx="0"/>
            <a:endCxn id="7" idx="2"/>
          </p:cNvCxnSpPr>
          <p:nvPr/>
        </p:nvCxnSpPr>
        <p:spPr>
          <a:xfrm rot="16200000">
            <a:off x="3194368" y="3055938"/>
            <a:ext cx="594360" cy="3576955"/>
          </a:xfrm>
          <a:prstGeom prst="bentConnector3">
            <a:avLst>
              <a:gd name="adj1" fmla="val 500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3" idx="0"/>
            <a:endCxn id="7" idx="2"/>
          </p:cNvCxnSpPr>
          <p:nvPr/>
        </p:nvCxnSpPr>
        <p:spPr>
          <a:xfrm rot="16200000" flipV="1">
            <a:off x="6771005" y="3056255"/>
            <a:ext cx="594360" cy="35763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1835</Words>
  <Application>WPS 演示</Application>
  <PresentationFormat>宽屏</PresentationFormat>
  <Paragraphs>535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周跃</dc:creator>
  <cp:lastModifiedBy>yue_zhou</cp:lastModifiedBy>
  <cp:revision>129</cp:revision>
  <dcterms:created xsi:type="dcterms:W3CDTF">2020-05-14T14:18:00Z</dcterms:created>
  <dcterms:modified xsi:type="dcterms:W3CDTF">2020-05-26T23:34:56Z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