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2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8" r:id="rId14"/>
    <p:sldId id="275" r:id="rId15"/>
    <p:sldId id="282" r:id="rId16"/>
    <p:sldId id="276" r:id="rId17"/>
    <p:sldId id="277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222"/>
        <p:guide pos="3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24840" y="1089660"/>
            <a:ext cx="2415540" cy="3977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52500" y="136144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X.java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57300" y="2693035"/>
            <a:ext cx="982345" cy="9378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javac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952500" y="431038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X.class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45280" y="1089660"/>
            <a:ext cx="3824605" cy="3038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63720" y="1361440"/>
            <a:ext cx="159258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ClassLoader</a:t>
            </a:r>
            <a:endParaRPr lang="en-US" altLang="zh-CN"/>
          </a:p>
        </p:txBody>
      </p:sp>
      <p:sp>
        <p:nvSpPr>
          <p:cNvPr id="30" name="单圆角矩形 29"/>
          <p:cNvSpPr/>
          <p:nvPr/>
        </p:nvSpPr>
        <p:spPr>
          <a:xfrm>
            <a:off x="6446520" y="1380490"/>
            <a:ext cx="1303020" cy="4953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类库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98060" y="2282825"/>
            <a:ext cx="967740" cy="83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字节码</a:t>
            </a:r>
            <a:br>
              <a:rPr lang="zh-CN" altLang="en-US"/>
            </a:br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14160" y="2282825"/>
            <a:ext cx="967740" cy="83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JIT</a:t>
            </a:r>
            <a:br>
              <a:rPr lang="en-US" altLang="zh-CN"/>
            </a:br>
            <a:r>
              <a:rPr lang="zh-CN" altLang="en-US" sz="1200"/>
              <a:t>即时编译器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5322570" y="350774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执行引擎</a:t>
            </a:r>
            <a:endParaRPr lang="zh-CN" altLang="en-US"/>
          </a:p>
        </p:txBody>
      </p:sp>
      <p:sp>
        <p:nvSpPr>
          <p:cNvPr id="35" name="剪去对角的矩形 34"/>
          <p:cNvSpPr/>
          <p:nvPr/>
        </p:nvSpPr>
        <p:spPr>
          <a:xfrm>
            <a:off x="6614160" y="4312285"/>
            <a:ext cx="822960" cy="755015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br>
              <a:rPr lang="en-US" altLang="zh-CN"/>
            </a:br>
            <a:r>
              <a:rPr lang="en-US" altLang="zh-CN"/>
              <a:t>硬</a:t>
            </a:r>
            <a:r>
              <a:rPr lang="zh-CN" altLang="en-US"/>
              <a:t>件</a:t>
            </a:r>
            <a:endParaRPr lang="zh-CN" altLang="en-US"/>
          </a:p>
        </p:txBody>
      </p:sp>
      <p:cxnSp>
        <p:nvCxnSpPr>
          <p:cNvPr id="36" name="曲线连接符 35"/>
          <p:cNvCxnSpPr>
            <a:stCxn id="19" idx="3"/>
            <a:endCxn id="21" idx="1"/>
          </p:cNvCxnSpPr>
          <p:nvPr/>
        </p:nvCxnSpPr>
        <p:spPr>
          <a:xfrm flipV="1">
            <a:off x="2552700" y="1628140"/>
            <a:ext cx="1818640" cy="294894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1"/>
            <a:endCxn id="21" idx="3"/>
          </p:cNvCxnSpPr>
          <p:nvPr/>
        </p:nvCxnSpPr>
        <p:spPr>
          <a:xfrm flipH="1">
            <a:off x="5963920" y="1628140"/>
            <a:ext cx="4902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2"/>
            <a:endCxn id="31" idx="0"/>
          </p:cNvCxnSpPr>
          <p:nvPr/>
        </p:nvCxnSpPr>
        <p:spPr>
          <a:xfrm>
            <a:off x="5167630" y="1894840"/>
            <a:ext cx="121920" cy="387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0"/>
          </p:cNvCxnSpPr>
          <p:nvPr/>
        </p:nvCxnSpPr>
        <p:spPr>
          <a:xfrm>
            <a:off x="5166360" y="1897380"/>
            <a:ext cx="1939290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3" idx="0"/>
          </p:cNvCxnSpPr>
          <p:nvPr/>
        </p:nvCxnSpPr>
        <p:spPr>
          <a:xfrm>
            <a:off x="5289550" y="3120390"/>
            <a:ext cx="836930" cy="387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3" idx="2"/>
            <a:endCxn id="35" idx="2"/>
          </p:cNvCxnSpPr>
          <p:nvPr/>
        </p:nvCxnSpPr>
        <p:spPr>
          <a:xfrm rot="5400000" flipV="1">
            <a:off x="6049645" y="4117975"/>
            <a:ext cx="648970" cy="49530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/>
          <p:cNvSpPr/>
          <p:nvPr/>
        </p:nvSpPr>
        <p:spPr>
          <a:xfrm>
            <a:off x="7969885" y="1576705"/>
            <a:ext cx="156845" cy="21507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176260" y="2468245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JVM</a:t>
            </a:r>
            <a:endParaRPr lang="en-US" altLang="zh-CN">
              <a:ln w="10160">
                <a:noFill/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16605" y="1710690"/>
            <a:ext cx="55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java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1991995" y="1385570"/>
            <a:ext cx="3229610" cy="46316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29940" y="184213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</a:rPr>
              <a:t>寄存器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34055" y="2282825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L1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16275" y="2891790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L2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15640" y="3517265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L3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  <a:endParaRPr lang="zh-CN" altLang="en-US" sz="1000">
              <a:solidFill>
                <a:schemeClr val="bg1"/>
              </a:solidFill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78163" y="4318635"/>
            <a:ext cx="10204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主存（</a:t>
            </a:r>
            <a:r>
              <a:rPr lang="en-US" altLang="zh-CN" sz="1000">
                <a:solidFill>
                  <a:schemeClr val="bg1"/>
                </a:solidFill>
              </a:rPr>
              <a:t>DRAM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58441" y="4943475"/>
            <a:ext cx="170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000">
                <a:solidFill>
                  <a:schemeClr val="bg1"/>
                </a:solidFill>
              </a:rPr>
              <a:t>本地二级存储（本地磁盘）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35556" y="5507355"/>
            <a:ext cx="21056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000">
                <a:solidFill>
                  <a:schemeClr val="bg1"/>
                </a:solidFill>
              </a:rPr>
              <a:t>远程二级存储</a:t>
            </a:r>
            <a:endParaRPr lang="zh-CN" sz="1000">
              <a:solidFill>
                <a:schemeClr val="bg1"/>
              </a:solidFill>
            </a:endParaRPr>
          </a:p>
          <a:p>
            <a:pPr algn="ctr"/>
            <a:r>
              <a:rPr lang="zh-CN" sz="1000">
                <a:solidFill>
                  <a:schemeClr val="bg1"/>
                </a:solidFill>
              </a:rPr>
              <a:t>（分布式文件系统、</a:t>
            </a:r>
            <a:r>
              <a:rPr lang="en-US" altLang="zh-CN" sz="1000">
                <a:solidFill>
                  <a:schemeClr val="bg1"/>
                </a:solidFill>
              </a:rPr>
              <a:t>Web </a:t>
            </a:r>
            <a:r>
              <a:rPr lang="zh-CN" altLang="en-US" sz="1000">
                <a:solidFill>
                  <a:schemeClr val="bg1"/>
                </a:solidFill>
              </a:rPr>
              <a:t>服务器</a:t>
            </a:r>
            <a:r>
              <a:rPr lang="zh-CN" sz="1000">
                <a:solidFill>
                  <a:schemeClr val="bg1"/>
                </a:solidFill>
              </a:rPr>
              <a:t>）</a:t>
            </a:r>
            <a:endParaRPr lang="zh-CN" sz="100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314700" y="2231390"/>
            <a:ext cx="586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86100" y="2840990"/>
            <a:ext cx="1036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865120" y="3481070"/>
            <a:ext cx="14554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36520" y="4128770"/>
            <a:ext cx="1927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423160" y="475361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202180" y="5378450"/>
            <a:ext cx="27889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11170" y="1842135"/>
            <a:ext cx="3003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L0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85745" y="240157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4765" y="30454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69820" y="358711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L3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122805" y="422338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L4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01825" y="48615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L5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01470" y="550735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L6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1181100" y="1355090"/>
            <a:ext cx="7620" cy="2308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181100" y="3832225"/>
            <a:ext cx="7620" cy="2186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9720" y="2799715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更小</a:t>
            </a:r>
            <a:br>
              <a:rPr lang="zh-CN" altLang="en-US" sz="1200"/>
            </a:br>
            <a:r>
              <a:rPr lang="zh-CN" altLang="en-US" sz="1200"/>
              <a:t>更快</a:t>
            </a:r>
            <a:br>
              <a:rPr lang="zh-CN" altLang="en-US" sz="1200"/>
            </a:br>
            <a:r>
              <a:rPr lang="zh-CN" altLang="en-US" sz="1200"/>
              <a:t>成本更高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299720" y="4108450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更大</a:t>
            </a:r>
            <a:br>
              <a:rPr lang="zh-CN" altLang="en-US" sz="1200"/>
            </a:br>
            <a:r>
              <a:rPr lang="zh-CN" altLang="en-US" sz="1200"/>
              <a:t>更慢</a:t>
            </a:r>
            <a:br>
              <a:rPr lang="zh-CN" altLang="en-US" sz="1200"/>
            </a:br>
            <a:r>
              <a:rPr lang="zh-CN" altLang="en-US" sz="1200"/>
              <a:t>成本更低</a:t>
            </a:r>
            <a:endParaRPr lang="zh-CN" altLang="en-US" sz="1200"/>
          </a:p>
        </p:txBody>
      </p:sp>
      <p:sp>
        <p:nvSpPr>
          <p:cNvPr id="47" name="右大括号 46"/>
          <p:cNvSpPr/>
          <p:nvPr/>
        </p:nvSpPr>
        <p:spPr>
          <a:xfrm rot="10800000">
            <a:off x="1601470" y="1384935"/>
            <a:ext cx="76200" cy="2059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大括号 47"/>
          <p:cNvSpPr/>
          <p:nvPr/>
        </p:nvSpPr>
        <p:spPr>
          <a:xfrm rot="10800000">
            <a:off x="1601470" y="3517265"/>
            <a:ext cx="76200" cy="2440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231390" y="146685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CPU </a:t>
            </a:r>
            <a:r>
              <a:rPr lang="zh-CN" altLang="en-US" sz="1200"/>
              <a:t>内部</a:t>
            </a:r>
            <a:endParaRPr lang="zh-CN" altLang="en-US" sz="1200"/>
          </a:p>
        </p:txBody>
      </p:sp>
      <p:sp>
        <p:nvSpPr>
          <p:cNvPr id="2" name="右大括号 1"/>
          <p:cNvSpPr/>
          <p:nvPr/>
        </p:nvSpPr>
        <p:spPr>
          <a:xfrm>
            <a:off x="4022725" y="198755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8620" y="2087245"/>
            <a:ext cx="27120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CPU </a:t>
            </a:r>
            <a:r>
              <a:rPr lang="zh-CN" altLang="en-US" sz="1000"/>
              <a:t>寄存器保存着从高速缓存行存取器取出的</a:t>
            </a:r>
            <a:endParaRPr lang="zh-CN" altLang="en-US" sz="1000"/>
          </a:p>
          <a:p>
            <a:r>
              <a:rPr lang="zh-CN" altLang="en-US" sz="1000"/>
              <a:t>字节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1211580" y="4182110"/>
            <a:ext cx="367030" cy="750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CPU </a:t>
            </a:r>
            <a:r>
              <a:rPr lang="zh-CN" altLang="en-US" sz="1200">
                <a:latin typeface="+mn-ea"/>
                <a:cs typeface="+mn-ea"/>
                <a:sym typeface="+mn-ea"/>
              </a:rPr>
              <a:t>共享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720" y="2294890"/>
            <a:ext cx="367030" cy="750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CPU </a:t>
            </a:r>
            <a:r>
              <a:rPr lang="zh-CN" altLang="en-US" sz="1200">
                <a:latin typeface="+mn-ea"/>
                <a:cs typeface="+mn-ea"/>
                <a:sym typeface="+mn-ea"/>
              </a:rPr>
              <a:t>内部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289425" y="261874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5320" y="2718435"/>
            <a:ext cx="2535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L1 </a:t>
            </a:r>
            <a:r>
              <a:rPr lang="zh-CN" altLang="en-US" sz="1000"/>
              <a:t>高速缓存保存着从 </a:t>
            </a:r>
            <a:r>
              <a:rPr lang="en-US" altLang="zh-CN" sz="1000"/>
              <a:t>L2 </a:t>
            </a:r>
            <a:r>
              <a:rPr lang="zh-CN" altLang="en-US" sz="1000"/>
              <a:t>高速缓存取出的缓</a:t>
            </a:r>
            <a:endParaRPr lang="zh-CN" altLang="en-US" sz="1000"/>
          </a:p>
          <a:p>
            <a:r>
              <a:rPr lang="zh-CN" altLang="en-US" sz="1000"/>
              <a:t>存行</a:t>
            </a:r>
            <a:endParaRPr lang="zh-CN" altLang="en-US" sz="1000"/>
          </a:p>
        </p:txBody>
      </p:sp>
      <p:sp>
        <p:nvSpPr>
          <p:cNvPr id="11" name="右大括号 10"/>
          <p:cNvSpPr/>
          <p:nvPr/>
        </p:nvSpPr>
        <p:spPr>
          <a:xfrm>
            <a:off x="4465320" y="322707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41215" y="3326765"/>
            <a:ext cx="2408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L2 </a:t>
            </a:r>
            <a:r>
              <a:rPr lang="zh-CN" altLang="en-US" sz="1000"/>
              <a:t>高速缓存保存着从 </a:t>
            </a:r>
            <a:r>
              <a:rPr lang="en-US" altLang="zh-CN" sz="1000"/>
              <a:t>L3 </a:t>
            </a:r>
            <a:r>
              <a:rPr lang="zh-CN" altLang="en-US" sz="1000"/>
              <a:t>高速缓存取出的</a:t>
            </a:r>
            <a:endParaRPr lang="zh-CN" altLang="en-US" sz="1000"/>
          </a:p>
          <a:p>
            <a:r>
              <a:rPr lang="zh-CN" altLang="en-US" sz="1000"/>
              <a:t>缓存行</a:t>
            </a:r>
            <a:endParaRPr lang="zh-CN" altLang="en-US" sz="1000"/>
          </a:p>
        </p:txBody>
      </p:sp>
      <p:sp>
        <p:nvSpPr>
          <p:cNvPr id="13" name="右大括号 12"/>
          <p:cNvSpPr/>
          <p:nvPr/>
        </p:nvSpPr>
        <p:spPr>
          <a:xfrm>
            <a:off x="4935220" y="453136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11115" y="4631055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00"/>
              <a:t>主存保存着从本地磁盘取出的</a:t>
            </a:r>
            <a:endParaRPr lang="zh-CN" sz="1000"/>
          </a:p>
          <a:p>
            <a:r>
              <a:rPr lang="zh-CN" sz="1000"/>
              <a:t>磁盘块</a:t>
            </a:r>
            <a:endParaRPr lang="zh-CN" sz="1000"/>
          </a:p>
        </p:txBody>
      </p:sp>
      <p:sp>
        <p:nvSpPr>
          <p:cNvPr id="15" name="右大括号 14"/>
          <p:cNvSpPr/>
          <p:nvPr/>
        </p:nvSpPr>
        <p:spPr>
          <a:xfrm>
            <a:off x="4706620" y="387858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82515" y="3978275"/>
            <a:ext cx="2106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L3 </a:t>
            </a:r>
            <a:r>
              <a:rPr lang="zh-CN" altLang="en-US" sz="1000"/>
              <a:t>高速缓存保存着从</a:t>
            </a:r>
            <a:r>
              <a:rPr lang="zh-CN" sz="1000"/>
              <a:t>主存</a:t>
            </a:r>
            <a:r>
              <a:rPr lang="zh-CN" altLang="en-US" sz="1000"/>
              <a:t>高速缓存</a:t>
            </a:r>
            <a:endParaRPr lang="zh-CN" altLang="en-US" sz="1000"/>
          </a:p>
          <a:p>
            <a:r>
              <a:rPr lang="zh-CN" altLang="en-US" sz="1000"/>
              <a:t>取出的缓存行</a:t>
            </a:r>
            <a:endParaRPr lang="zh-CN" altLang="en-US" sz="1000"/>
          </a:p>
        </p:txBody>
      </p:sp>
      <p:sp>
        <p:nvSpPr>
          <p:cNvPr id="17" name="右大括号 16"/>
          <p:cNvSpPr/>
          <p:nvPr/>
        </p:nvSpPr>
        <p:spPr>
          <a:xfrm>
            <a:off x="5130800" y="516001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06695" y="52597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00"/>
              <a:t>本地磁盘保存着从远程网络</a:t>
            </a:r>
            <a:endParaRPr lang="zh-CN" sz="1000"/>
          </a:p>
          <a:p>
            <a:r>
              <a:rPr lang="zh-CN" sz="1000"/>
              <a:t>服务器磁盘取出的文件</a:t>
            </a:r>
            <a:endParaRPr lang="zh-CN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970" y="2186305"/>
            <a:ext cx="4610735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44880" y="22701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054860" y="22701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68140" y="2270760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970" y="2938145"/>
            <a:ext cx="461010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44880" y="30219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4860" y="30219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2800" y="302069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9290" y="37890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38200" y="38728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490980" y="38741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15820" y="3874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9290" y="46399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38200" y="47237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490980" y="47250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15820" y="47250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51890" y="55746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计算单元</a:t>
            </a:r>
            <a:br>
              <a:rPr lang="zh-CN" altLang="en-US" sz="1200"/>
            </a:br>
            <a:r>
              <a:rPr lang="zh-CN" altLang="en-US" sz="1200"/>
              <a:t>与寄存器</a:t>
            </a:r>
            <a:endParaRPr lang="zh-CN" altLang="en-US" sz="1200"/>
          </a:p>
        </p:txBody>
      </p:sp>
      <p:sp>
        <p:nvSpPr>
          <p:cNvPr id="41" name="圆角矩形 40"/>
          <p:cNvSpPr/>
          <p:nvPr/>
        </p:nvSpPr>
        <p:spPr>
          <a:xfrm>
            <a:off x="449580" y="3563620"/>
            <a:ext cx="2491740" cy="2705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32810" y="37890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601720" y="38728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254500" y="38741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79340" y="3874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32810" y="46399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601720" y="47237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254500" y="47250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79340" y="47250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915410" y="55746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计算单元</a:t>
            </a:r>
            <a:br>
              <a:rPr lang="zh-CN" altLang="en-US" sz="1200"/>
            </a:br>
            <a:r>
              <a:rPr lang="zh-CN" altLang="en-US" sz="1200"/>
              <a:t>与寄存器</a:t>
            </a:r>
            <a:endParaRPr lang="zh-CN" altLang="en-US" sz="1200"/>
          </a:p>
        </p:txBody>
      </p:sp>
      <p:sp>
        <p:nvSpPr>
          <p:cNvPr id="51" name="圆角矩形 50"/>
          <p:cNvSpPr/>
          <p:nvPr/>
        </p:nvSpPr>
        <p:spPr>
          <a:xfrm>
            <a:off x="3213100" y="3563620"/>
            <a:ext cx="2491740" cy="2705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曲线连接符 52"/>
          <p:cNvCxnSpPr>
            <a:stCxn id="14" idx="1"/>
            <a:endCxn id="31" idx="1"/>
          </p:cNvCxnSpPr>
          <p:nvPr/>
        </p:nvCxnSpPr>
        <p:spPr>
          <a:xfrm rot="10800000" flipV="1">
            <a:off x="838200" y="2407285"/>
            <a:ext cx="106680" cy="2453640"/>
          </a:xfrm>
          <a:prstGeom prst="curvedConnector3">
            <a:avLst>
              <a:gd name="adj1" fmla="val 32321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0800000" flipV="1">
            <a:off x="1776730" y="2406015"/>
            <a:ext cx="278130" cy="2317750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5" idx="3"/>
            <a:endCxn id="48" idx="0"/>
          </p:cNvCxnSpPr>
          <p:nvPr/>
        </p:nvCxnSpPr>
        <p:spPr>
          <a:xfrm>
            <a:off x="2626360" y="2407285"/>
            <a:ext cx="1913890" cy="2317750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14" idx="3"/>
            <a:endCxn id="47" idx="0"/>
          </p:cNvCxnSpPr>
          <p:nvPr/>
        </p:nvCxnSpPr>
        <p:spPr>
          <a:xfrm>
            <a:off x="1516380" y="2407285"/>
            <a:ext cx="2371090" cy="2316480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66725" y="5485130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CPU1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240405" y="5485130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CPU2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3045" y="684530"/>
            <a:ext cx="6828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03165" y="921385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2447290"/>
            <a:ext cx="5378450" cy="74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3460" y="2529840"/>
            <a:ext cx="1647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  <a:r>
              <a:rPr lang="zh-CN" altLang="en-US" sz="1200">
                <a:solidFill>
                  <a:schemeClr val="bg1"/>
                </a:solidFill>
              </a:rPr>
              <a:t>（多核共享）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0570" y="377888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19480" y="386270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572260" y="386397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97100" y="386397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9775" y="4417695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65505" y="450151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518285" y="450278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96465" y="4509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51890" y="514350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41" name="圆角矩形 40"/>
          <p:cNvSpPr/>
          <p:nvPr/>
        </p:nvSpPr>
        <p:spPr>
          <a:xfrm>
            <a:off x="396240" y="3563620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0370" y="527177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Core0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66445" y="443992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45540" y="268414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98320" y="268541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480" y="262255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88260" y="261937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260" y="379857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21" idx="2"/>
          </p:cNvCxnSpPr>
          <p:nvPr/>
        </p:nvCxnSpPr>
        <p:spPr>
          <a:xfrm>
            <a:off x="1840230" y="4222750"/>
            <a:ext cx="5080" cy="204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38" idx="0"/>
          </p:cNvCxnSpPr>
          <p:nvPr/>
        </p:nvCxnSpPr>
        <p:spPr>
          <a:xfrm>
            <a:off x="1774190" y="4873625"/>
            <a:ext cx="2540" cy="269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24045" y="377825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592955" y="3862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45735" y="386334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70575" y="386334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3250" y="441706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38980" y="450088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91760" y="45021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69940" y="450850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25365" y="51428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36" name="圆角矩形 35"/>
          <p:cNvSpPr/>
          <p:nvPr/>
        </p:nvSpPr>
        <p:spPr>
          <a:xfrm>
            <a:off x="4069715" y="356298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93845" y="527113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Core3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4439920" y="443928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83735" y="379793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18" idx="2"/>
          </p:cNvCxnSpPr>
          <p:nvPr/>
        </p:nvCxnSpPr>
        <p:spPr>
          <a:xfrm>
            <a:off x="5513705" y="4222115"/>
            <a:ext cx="5080" cy="204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5" idx="0"/>
          </p:cNvCxnSpPr>
          <p:nvPr/>
        </p:nvCxnSpPr>
        <p:spPr>
          <a:xfrm>
            <a:off x="5447665" y="4872990"/>
            <a:ext cx="2540" cy="269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33045" y="2123440"/>
            <a:ext cx="6828790" cy="3863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488690" y="446214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233045" y="6158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处理器封装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198245" y="9207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51025" y="9220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99185" y="8591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640965" y="85598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cxnSp>
        <p:nvCxnSpPr>
          <p:cNvPr id="67" name="直接连接符 66"/>
          <p:cNvCxnSpPr>
            <a:stCxn id="9" idx="2"/>
          </p:cNvCxnSpPr>
          <p:nvPr/>
        </p:nvCxnSpPr>
        <p:spPr>
          <a:xfrm>
            <a:off x="3647440" y="1431925"/>
            <a:ext cx="3175" cy="100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845310" y="3195320"/>
            <a:ext cx="0" cy="59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447665" y="3180080"/>
            <a:ext cx="0" cy="59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229600" y="261175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8398510" y="269557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051290" y="269684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676130" y="269684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21980" y="1868805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347710" y="19526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9000490" y="195389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78670" y="196024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8691880" y="10280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79" name="圆角矩形 78"/>
          <p:cNvSpPr/>
          <p:nvPr/>
        </p:nvSpPr>
        <p:spPr>
          <a:xfrm>
            <a:off x="8024495" y="920750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147935" y="115633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Core3</a:t>
            </a:r>
            <a:endParaRPr lang="en-US" altLang="zh-CN"/>
          </a:p>
        </p:txBody>
      </p:sp>
      <p:sp>
        <p:nvSpPr>
          <p:cNvPr id="81" name="矩形 80"/>
          <p:cNvSpPr/>
          <p:nvPr/>
        </p:nvSpPr>
        <p:spPr>
          <a:xfrm>
            <a:off x="8248650" y="189103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289290" y="263144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stCxn id="70" idx="0"/>
            <a:endCxn id="74" idx="2"/>
          </p:cNvCxnSpPr>
          <p:nvPr/>
        </p:nvCxnSpPr>
        <p:spPr>
          <a:xfrm flipH="1" flipV="1">
            <a:off x="9316720" y="2312670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8" idx="2"/>
            <a:endCxn id="74" idx="0"/>
          </p:cNvCxnSpPr>
          <p:nvPr/>
        </p:nvCxnSpPr>
        <p:spPr>
          <a:xfrm>
            <a:off x="9316720" y="165290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348105" y="237998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517015" y="246380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169795" y="2465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794635" y="24650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40485" y="163703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1466215" y="17208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118995" y="17221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797175" y="17284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810385" y="79629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寄存器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>
                <a:sym typeface="+mn-ea"/>
              </a:rPr>
              <a:t>Regs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9" name="圆角矩形 78"/>
          <p:cNvSpPr/>
          <p:nvPr/>
        </p:nvSpPr>
        <p:spPr>
          <a:xfrm>
            <a:off x="1143000" y="68897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266440" y="92456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Core0</a:t>
            </a:r>
            <a:endParaRPr lang="en-US" altLang="zh-CN"/>
          </a:p>
        </p:txBody>
      </p:sp>
      <p:sp>
        <p:nvSpPr>
          <p:cNvPr id="81" name="矩形 80"/>
          <p:cNvSpPr/>
          <p:nvPr/>
        </p:nvSpPr>
        <p:spPr>
          <a:xfrm>
            <a:off x="1367155" y="16592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407795" y="23996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stCxn id="70" idx="0"/>
            <a:endCxn id="74" idx="2"/>
          </p:cNvCxnSpPr>
          <p:nvPr/>
        </p:nvCxnSpPr>
        <p:spPr>
          <a:xfrm flipH="1" flipV="1">
            <a:off x="2435225" y="2080895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8" idx="2"/>
            <a:endCxn id="74" idx="0"/>
          </p:cNvCxnSpPr>
          <p:nvPr/>
        </p:nvCxnSpPr>
        <p:spPr>
          <a:xfrm>
            <a:off x="2435225" y="142113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37100" y="237998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06010" y="246380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58790" y="2465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3630" y="24650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9480" y="163703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855210" y="17208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07990" y="17221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6170" y="17284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99380" y="79629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寄存器（</a:t>
            </a:r>
            <a:r>
              <a:rPr lang="en-US" altLang="zh-CN" sz="1200" dirty="0" err="1">
                <a:sym typeface="+mn-ea"/>
              </a:rPr>
              <a:t>Regs</a:t>
            </a:r>
            <a:r>
              <a:rPr lang="zh-CN" altLang="en-US" sz="1200" dirty="0"/>
              <a:t>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4531995" y="68897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55435" y="92456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756150" y="16592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96790" y="23996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1" idx="2"/>
          </p:cNvCxnSpPr>
          <p:nvPr/>
        </p:nvCxnSpPr>
        <p:spPr>
          <a:xfrm flipH="1" flipV="1">
            <a:off x="5824220" y="2080895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2"/>
            <a:endCxn id="11" idx="0"/>
          </p:cNvCxnSpPr>
          <p:nvPr/>
        </p:nvCxnSpPr>
        <p:spPr>
          <a:xfrm>
            <a:off x="5824220" y="142113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086860" y="162496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44245" y="5055870"/>
            <a:ext cx="6829425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55335" y="5291772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主存（</a:t>
            </a:r>
            <a:r>
              <a:rPr lang="en-US" altLang="zh-CN" sz="1200" dirty="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 dirty="0">
                <a:solidFill>
                  <a:schemeClr val="bg1"/>
                </a:solidFill>
              </a:rPr>
              <a:t>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1" y="3406140"/>
            <a:ext cx="6243954" cy="74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83580" y="3642360"/>
            <a:ext cx="1532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L3 Cache</a:t>
            </a:r>
            <a:r>
              <a:rPr lang="zh-CN" altLang="en-US" sz="1200" dirty="0">
                <a:solidFill>
                  <a:schemeClr val="bg1"/>
                </a:solidFill>
              </a:rPr>
              <a:t>（多核共享）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48105" y="361696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00885" y="361823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49045" y="35553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97175" y="35553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 dirty="0">
                <a:sym typeface="+mn-ea"/>
              </a:rPr>
              <a:t>cache line</a:t>
            </a:r>
            <a:endParaRPr lang="zh-CN" altLang="en-US" sz="1200" dirty="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44245" y="479425"/>
            <a:ext cx="6828790" cy="3863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90376" y="11112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处理器封装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567305" y="2929890"/>
            <a:ext cx="6985" cy="462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55030" y="2935605"/>
            <a:ext cx="7620" cy="456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259580" y="4154170"/>
            <a:ext cx="8255" cy="902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267835" y="355346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348105" y="5278528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  <a:endParaRPr lang="en-US" altLang="zh-CN">
              <a:sym typeface="+mn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000885" y="5279798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9045" y="5216933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797175" y="5216933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267835" y="5215028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0205" y="3096260"/>
            <a:ext cx="1945005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主存（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7680" y="229997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87680" y="316992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87680" y="404368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28775" y="3238500"/>
            <a:ext cx="208788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32460" y="264287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Modied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387600" y="264287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Exclusive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632460" y="417703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Shared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387600" y="417703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Invalid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030980" y="3176270"/>
            <a:ext cx="1478280" cy="142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48640" y="2020570"/>
            <a:ext cx="678180" cy="2576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26820" y="267335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80260" y="235458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地址线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1223010" y="329057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223010" y="392938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080260" y="30073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控制线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2087880" y="36423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数据线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2369820" y="3316605"/>
            <a:ext cx="1149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</a:rPr>
              <a:t>3</a:t>
            </a:r>
            <a:r>
              <a:rPr lang="zh-CN" altLang="en-US" sz="1000">
                <a:solidFill>
                  <a:schemeClr val="bg1"/>
                </a:solidFill>
              </a:rPr>
              <a:t>条指令（</a:t>
            </a:r>
            <a:r>
              <a:rPr lang="en-US" altLang="zh-CN" sz="1000">
                <a:solidFill>
                  <a:schemeClr val="bg1"/>
                </a:solidFill>
              </a:rPr>
              <a:t>A B C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3250" y="2117725"/>
            <a:ext cx="569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CPU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endCxn id="44" idx="1"/>
          </p:cNvCxnSpPr>
          <p:nvPr/>
        </p:nvCxnSpPr>
        <p:spPr>
          <a:xfrm flipV="1">
            <a:off x="1005840" y="4058920"/>
            <a:ext cx="2872105" cy="9525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2" idx="1"/>
            <a:endCxn id="25" idx="0"/>
          </p:cNvCxnSpPr>
          <p:nvPr/>
        </p:nvCxnSpPr>
        <p:spPr>
          <a:xfrm rot="10800000" flipV="1">
            <a:off x="856615" y="3439160"/>
            <a:ext cx="1513205" cy="520700"/>
          </a:xfrm>
          <a:prstGeom prst="bentConnector2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6285" y="3995420"/>
            <a:ext cx="165735" cy="165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</a:t>
            </a:r>
            <a:endParaRPr lang="en-US" altLang="zh-CN" sz="900"/>
          </a:p>
        </p:txBody>
      </p:sp>
      <p:sp>
        <p:nvSpPr>
          <p:cNvPr id="34" name="矩形 33"/>
          <p:cNvSpPr/>
          <p:nvPr/>
        </p:nvSpPr>
        <p:spPr>
          <a:xfrm>
            <a:off x="756285" y="4203700"/>
            <a:ext cx="165735" cy="1657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</a:t>
            </a:r>
            <a:endParaRPr lang="en-US" altLang="zh-CN" sz="900"/>
          </a:p>
        </p:txBody>
      </p:sp>
      <p:sp>
        <p:nvSpPr>
          <p:cNvPr id="35" name="矩形 34"/>
          <p:cNvSpPr/>
          <p:nvPr/>
        </p:nvSpPr>
        <p:spPr>
          <a:xfrm>
            <a:off x="756285" y="4408805"/>
            <a:ext cx="165735" cy="165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C</a:t>
            </a:r>
            <a:endParaRPr lang="en-US" altLang="zh-CN" sz="900"/>
          </a:p>
        </p:txBody>
      </p:sp>
      <p:sp>
        <p:nvSpPr>
          <p:cNvPr id="36" name="矩形 35"/>
          <p:cNvSpPr/>
          <p:nvPr/>
        </p:nvSpPr>
        <p:spPr>
          <a:xfrm>
            <a:off x="534670" y="1216025"/>
            <a:ext cx="165735" cy="165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534670" y="1508125"/>
            <a:ext cx="165735" cy="1657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534670" y="1766570"/>
            <a:ext cx="165735" cy="165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/>
          </a:p>
        </p:txBody>
      </p:sp>
      <p:sp>
        <p:nvSpPr>
          <p:cNvPr id="39" name="文本框 38"/>
          <p:cNvSpPr txBox="1"/>
          <p:nvPr/>
        </p:nvSpPr>
        <p:spPr>
          <a:xfrm>
            <a:off x="756285" y="117602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执行中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756285" y="146875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执行完毕</a:t>
            </a:r>
            <a:endParaRPr lang="zh-CN" altLang="en-US" sz="1000"/>
          </a:p>
        </p:txBody>
      </p:sp>
      <p:sp>
        <p:nvSpPr>
          <p:cNvPr id="41" name="文本框 40"/>
          <p:cNvSpPr txBox="1"/>
          <p:nvPr/>
        </p:nvSpPr>
        <p:spPr>
          <a:xfrm>
            <a:off x="756285" y="172656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未执行</a:t>
            </a:r>
            <a:endParaRPr lang="zh-CN" altLang="en-US" sz="1000"/>
          </a:p>
        </p:txBody>
      </p:sp>
      <p:sp>
        <p:nvSpPr>
          <p:cNvPr id="42" name="圆角矩形 41"/>
          <p:cNvSpPr/>
          <p:nvPr/>
        </p:nvSpPr>
        <p:spPr>
          <a:xfrm>
            <a:off x="3877945" y="2020570"/>
            <a:ext cx="1511935" cy="2577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877945" y="323342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指令</a:t>
            </a:r>
            <a:endParaRPr lang="zh-CN" altLang="en-US" sz="1200"/>
          </a:p>
        </p:txBody>
      </p:sp>
      <p:sp>
        <p:nvSpPr>
          <p:cNvPr id="44" name="圆角矩形 43"/>
          <p:cNvSpPr/>
          <p:nvPr/>
        </p:nvSpPr>
        <p:spPr>
          <a:xfrm>
            <a:off x="3877945" y="389128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3877945" y="263525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地址信息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4312285" y="2098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内存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448310" y="2399665"/>
            <a:ext cx="871855" cy="452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洗水壶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20165" y="2399665"/>
            <a:ext cx="1997075" cy="4521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烧开水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317240" y="2399665"/>
            <a:ext cx="871855" cy="4521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洗茶壶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189095" y="2399665"/>
            <a:ext cx="871855" cy="452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洗茶杯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60950" y="2399665"/>
            <a:ext cx="871855" cy="452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拿茶叶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32805" y="2399665"/>
            <a:ext cx="871855" cy="4521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泡茶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48310" y="3312160"/>
            <a:ext cx="871855" cy="452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洗水壶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20165" y="3312160"/>
            <a:ext cx="1997075" cy="4521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烧开水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320165" y="3764280"/>
            <a:ext cx="871855" cy="4521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洗茶壶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192020" y="3764280"/>
            <a:ext cx="871855" cy="452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洗茶杯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317240" y="3312160"/>
            <a:ext cx="871855" cy="452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拿茶叶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189095" y="3312160"/>
            <a:ext cx="871855" cy="4521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泡茶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9120" y="1379220"/>
            <a:ext cx="1097280" cy="434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9120" y="2298700"/>
            <a:ext cx="1097280" cy="434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9120" y="3210560"/>
            <a:ext cx="1097280" cy="434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78760" y="1379220"/>
            <a:ext cx="1097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工作内存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2778760" y="2298700"/>
            <a:ext cx="1097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工作内存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2778760" y="3210560"/>
            <a:ext cx="109728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工作内存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5019675" y="1148715"/>
            <a:ext cx="1029970" cy="2735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Save</a:t>
            </a:r>
            <a:br>
              <a:rPr lang="en-US" altLang="zh-CN"/>
            </a:br>
            <a:r>
              <a:rPr lang="zh-CN" altLang="en-US"/>
              <a:t>和 </a:t>
            </a:r>
            <a:br>
              <a:rPr lang="zh-CN" altLang="en-US"/>
            </a:br>
            <a:r>
              <a:rPr lang="en-US" altLang="zh-CN"/>
              <a:t>Load</a:t>
            </a:r>
            <a:br>
              <a:rPr lang="en-US" altLang="zh-CN"/>
            </a:b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14160" y="1517650"/>
            <a:ext cx="702310" cy="1996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</a:t>
            </a:r>
            <a:br>
              <a:rPr lang="zh-CN" altLang="en-US"/>
            </a:br>
            <a:r>
              <a:rPr lang="zh-CN" altLang="en-US"/>
              <a:t>内</a:t>
            </a:r>
            <a:br>
              <a:rPr lang="zh-CN" altLang="en-US"/>
            </a:br>
            <a:r>
              <a:rPr lang="zh-CN" altLang="en-US"/>
              <a:t>存</a:t>
            </a:r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1722120" y="1546860"/>
            <a:ext cx="998220" cy="75565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1722120" y="2478405"/>
            <a:ext cx="998220" cy="75565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1722120" y="3389630"/>
            <a:ext cx="998220" cy="75565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3945255" y="1558925"/>
            <a:ext cx="998220" cy="75565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3945255" y="2478405"/>
            <a:ext cx="998220" cy="75565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3945255" y="3389630"/>
            <a:ext cx="998220" cy="75565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6126480" y="2440305"/>
            <a:ext cx="403860" cy="152400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3785" y="1607820"/>
            <a:ext cx="1471295" cy="700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</a:t>
            </a:r>
            <a:b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本地变量表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8650" y="1617980"/>
            <a:ext cx="5720080" cy="180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68650" y="3855085"/>
            <a:ext cx="5719445" cy="180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71465" y="3855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方法区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43650" y="2684145"/>
            <a:ext cx="2282190" cy="619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对象实例数据</a:t>
            </a:r>
            <a:endParaRPr lang="zh-CN" altLang="en-US" sz="1600"/>
          </a:p>
        </p:txBody>
      </p:sp>
      <p:cxnSp>
        <p:nvCxnSpPr>
          <p:cNvPr id="25" name="直接连接符 24"/>
          <p:cNvCxnSpPr/>
          <p:nvPr/>
        </p:nvCxnSpPr>
        <p:spPr>
          <a:xfrm>
            <a:off x="6025515" y="2148840"/>
            <a:ext cx="5715" cy="1287145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03240" y="1684655"/>
            <a:ext cx="85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Java </a:t>
            </a:r>
            <a:r>
              <a:rPr lang="zh-CN" altLang="en-US">
                <a:solidFill>
                  <a:schemeClr val="tx1"/>
                </a:solidFill>
              </a:rPr>
              <a:t>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50405" y="16846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chemeClr val="tx1"/>
                </a:solidFill>
              </a:rPr>
              <a:t>实例池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50665" y="16846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chemeClr val="tx1"/>
                </a:solidFill>
              </a:rPr>
              <a:t>句柄池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26130" y="2409190"/>
            <a:ext cx="2501265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到对象实例数据的指针</a:t>
            </a:r>
            <a:endParaRPr lang="zh-CN" altLang="en-US" sz="1600"/>
          </a:p>
        </p:txBody>
      </p:sp>
      <p:sp>
        <p:nvSpPr>
          <p:cNvPr id="31" name="椭圆 30"/>
          <p:cNvSpPr/>
          <p:nvPr/>
        </p:nvSpPr>
        <p:spPr>
          <a:xfrm>
            <a:off x="6343650" y="4356100"/>
            <a:ext cx="2282190" cy="619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对象类型数据</a:t>
            </a:r>
            <a:endParaRPr lang="zh-CN" altLang="en-US" sz="1600"/>
          </a:p>
        </p:txBody>
      </p:sp>
      <p:sp>
        <p:nvSpPr>
          <p:cNvPr id="32" name="矩形 31"/>
          <p:cNvSpPr/>
          <p:nvPr/>
        </p:nvSpPr>
        <p:spPr>
          <a:xfrm>
            <a:off x="3326130" y="2774315"/>
            <a:ext cx="2501265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到对象类型数据的指针</a:t>
            </a:r>
            <a:endParaRPr lang="zh-CN" altLang="en-US" sz="1600"/>
          </a:p>
        </p:txBody>
      </p:sp>
      <p:sp>
        <p:nvSpPr>
          <p:cNvPr id="33" name="矩形 32"/>
          <p:cNvSpPr/>
          <p:nvPr/>
        </p:nvSpPr>
        <p:spPr>
          <a:xfrm>
            <a:off x="1073785" y="230822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3785" y="268414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short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3785" y="306006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3785" y="343598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3785" y="3811905"/>
            <a:ext cx="1471295" cy="720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5360" y="3987800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------double------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73785" y="453199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float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3785" y="490791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73785" y="528383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35" idx="3"/>
          </p:cNvCxnSpPr>
          <p:nvPr/>
        </p:nvCxnSpPr>
        <p:spPr>
          <a:xfrm flipV="1">
            <a:off x="2545080" y="2591435"/>
            <a:ext cx="720090" cy="6565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0" idx="3"/>
            <a:endCxn id="24" idx="1"/>
          </p:cNvCxnSpPr>
          <p:nvPr/>
        </p:nvCxnSpPr>
        <p:spPr>
          <a:xfrm>
            <a:off x="5827395" y="2592070"/>
            <a:ext cx="850265" cy="18288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2" idx="3"/>
            <a:endCxn id="31" idx="0"/>
          </p:cNvCxnSpPr>
          <p:nvPr/>
        </p:nvCxnSpPr>
        <p:spPr>
          <a:xfrm>
            <a:off x="5827395" y="2957195"/>
            <a:ext cx="1657350" cy="13989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38862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148336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scala</a:t>
            </a:r>
            <a:endParaRPr lang="en-US" altLang="zh-CN"/>
          </a:p>
        </p:txBody>
      </p:sp>
      <p:sp>
        <p:nvSpPr>
          <p:cNvPr id="48" name="圆角矩形 47"/>
          <p:cNvSpPr/>
          <p:nvPr/>
        </p:nvSpPr>
        <p:spPr>
          <a:xfrm>
            <a:off x="25704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kotlin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365887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groovy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475361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clojure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8216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jython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80187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689610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jruby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366395" y="2548890"/>
            <a:ext cx="8592185" cy="6934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 Virtual Machine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601980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1070610" y="366522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333625" y="377698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unix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2802255" y="366268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015105" y="377190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windows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483735" y="365760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643245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62" name="圆角矩形 61"/>
          <p:cNvSpPr/>
          <p:nvPr/>
        </p:nvSpPr>
        <p:spPr>
          <a:xfrm>
            <a:off x="6111875" y="366268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56145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7724775" y="366522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3785" y="1607820"/>
            <a:ext cx="1471295" cy="700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</a:t>
            </a:r>
            <a:b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本地变量表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8650" y="1617980"/>
            <a:ext cx="5720080" cy="180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68650" y="3855085"/>
            <a:ext cx="5719445" cy="180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94350" y="3926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方法区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855" y="2252345"/>
            <a:ext cx="3179445" cy="9956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5603240" y="1684655"/>
            <a:ext cx="850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Java </a:t>
            </a:r>
            <a:r>
              <a:rPr lang="zh-CN" altLang="en-US">
                <a:solidFill>
                  <a:schemeClr val="tx1"/>
                </a:solidFill>
              </a:rPr>
              <a:t>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353810" y="4531995"/>
            <a:ext cx="2282190" cy="6191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sym typeface="+mn-ea"/>
              </a:rPr>
              <a:t>对象类型数据</a:t>
            </a:r>
            <a:endParaRPr lang="zh-CN" altLang="en-US" sz="1600"/>
          </a:p>
        </p:txBody>
      </p:sp>
      <p:sp>
        <p:nvSpPr>
          <p:cNvPr id="32" name="矩形 31"/>
          <p:cNvSpPr/>
          <p:nvPr/>
        </p:nvSpPr>
        <p:spPr>
          <a:xfrm>
            <a:off x="4004945" y="2444750"/>
            <a:ext cx="2501265" cy="3651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到对象类型数据的指针</a:t>
            </a:r>
            <a:endParaRPr lang="zh-CN" altLang="en-US" sz="1600"/>
          </a:p>
        </p:txBody>
      </p:sp>
      <p:sp>
        <p:nvSpPr>
          <p:cNvPr id="33" name="矩形 32"/>
          <p:cNvSpPr/>
          <p:nvPr/>
        </p:nvSpPr>
        <p:spPr>
          <a:xfrm>
            <a:off x="1073785" y="230822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3785" y="268414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short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3785" y="306006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3785" y="343598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3785" y="3811905"/>
            <a:ext cx="1471295" cy="720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5360" y="3987800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------double------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73785" y="453199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float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3785" y="490791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73785" y="5283835"/>
            <a:ext cx="1471295" cy="375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35" idx="3"/>
          </p:cNvCxnSpPr>
          <p:nvPr/>
        </p:nvCxnSpPr>
        <p:spPr>
          <a:xfrm flipV="1">
            <a:off x="2545080" y="2591435"/>
            <a:ext cx="720090" cy="6565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2" idx="3"/>
            <a:endCxn id="31" idx="0"/>
          </p:cNvCxnSpPr>
          <p:nvPr/>
        </p:nvCxnSpPr>
        <p:spPr>
          <a:xfrm>
            <a:off x="6506210" y="2627630"/>
            <a:ext cx="988695" cy="190436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54855" y="280987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  <a:sym typeface="+mn-ea"/>
              </a:rPr>
              <a:t>对象实例数据</a:t>
            </a:r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740" y="638175"/>
            <a:ext cx="165735" cy="165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6" name="矩形 5"/>
          <p:cNvSpPr/>
          <p:nvPr/>
        </p:nvSpPr>
        <p:spPr>
          <a:xfrm>
            <a:off x="586740" y="930275"/>
            <a:ext cx="165735" cy="1657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7" name="圆角矩形 6"/>
          <p:cNvSpPr/>
          <p:nvPr/>
        </p:nvSpPr>
        <p:spPr>
          <a:xfrm>
            <a:off x="387985" y="1301115"/>
            <a:ext cx="7110730" cy="3628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1210" y="3210560"/>
            <a:ext cx="1866265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br>
              <a:rPr lang="zh-CN" altLang="en-US"/>
            </a:br>
            <a:r>
              <a:rPr lang="en-US" altLang="zh-CN"/>
              <a:t>Method Area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078480" y="3210560"/>
            <a:ext cx="1866265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虚拟机栈</a:t>
            </a:r>
            <a:br>
              <a:rPr lang="zh-CN"/>
            </a:br>
            <a:r>
              <a:rPr lang="en-US" altLang="zh-CN"/>
              <a:t>VM Stack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589270" y="3210560"/>
            <a:ext cx="1825625" cy="780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本地方法栈</a:t>
            </a:r>
            <a:br>
              <a:rPr lang="zh-CN"/>
            </a:br>
            <a:r>
              <a:rPr lang="en-US" altLang="zh-CN"/>
              <a:t>Native Method Stack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91210" y="4108450"/>
            <a:ext cx="1866265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堆</a:t>
            </a:r>
            <a:br>
              <a:rPr lang="zh-CN"/>
            </a:br>
            <a:r>
              <a:rPr lang="en-US" altLang="zh-CN"/>
              <a:t>Heap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078480" y="4108450"/>
            <a:ext cx="4336415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程序计数器</a:t>
            </a:r>
            <a:br>
              <a:rPr lang="zh-CN"/>
            </a:br>
            <a:r>
              <a:rPr lang="en-US" altLang="zh-CN"/>
              <a:t>Program Counter Register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188970" y="137858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运行时数据区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1210" y="5685790"/>
            <a:ext cx="1866265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执行引擎</a:t>
            </a:r>
            <a:endParaRPr lang="zh-CN"/>
          </a:p>
        </p:txBody>
      </p:sp>
      <p:sp>
        <p:nvSpPr>
          <p:cNvPr id="16" name="圆角矩形 15"/>
          <p:cNvSpPr/>
          <p:nvPr/>
        </p:nvSpPr>
        <p:spPr>
          <a:xfrm>
            <a:off x="3524885" y="5685790"/>
            <a:ext cx="1866265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本地库接口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6200775" y="57753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本地方法库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140" y="58293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由所有线程共享的数据区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6140" y="85852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线程隔离的数据区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1855470" y="5013325"/>
            <a:ext cx="344805" cy="60896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 rot="10800000">
            <a:off x="1343660" y="5013325"/>
            <a:ext cx="344805" cy="60896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4533900" y="5013325"/>
            <a:ext cx="344805" cy="60896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 rot="10800000">
            <a:off x="4022090" y="5013325"/>
            <a:ext cx="344805" cy="60896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078480" y="1926590"/>
            <a:ext cx="1866265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栈帧</a:t>
            </a:r>
            <a:br>
              <a:rPr lang="zh-CN" altLang="en-US"/>
            </a:br>
            <a:r>
              <a:rPr lang="en-US"/>
              <a:t>Stack Frame</a:t>
            </a:r>
            <a:endParaRPr lang="en-US"/>
          </a:p>
        </p:txBody>
      </p:sp>
      <p:sp>
        <p:nvSpPr>
          <p:cNvPr id="38" name="圆角矩形 37"/>
          <p:cNvSpPr/>
          <p:nvPr/>
        </p:nvSpPr>
        <p:spPr>
          <a:xfrm>
            <a:off x="456565" y="1926590"/>
            <a:ext cx="2536190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运行时常量池</a:t>
            </a:r>
            <a:br>
              <a:rPr lang="zh-CN"/>
            </a:br>
            <a:r>
              <a:rPr lang="en-US" altLang="zh-CN"/>
              <a:t>Run-Time Constant Pool</a:t>
            </a:r>
            <a:endParaRPr lang="en-US" altLang="zh-CN"/>
          </a:p>
        </p:txBody>
      </p:sp>
      <p:cxnSp>
        <p:nvCxnSpPr>
          <p:cNvPr id="39" name="直接箭头连接符 38"/>
          <p:cNvCxnSpPr>
            <a:stCxn id="8" idx="0"/>
            <a:endCxn id="38" idx="2"/>
          </p:cNvCxnSpPr>
          <p:nvPr/>
        </p:nvCxnSpPr>
        <p:spPr>
          <a:xfrm flipV="1">
            <a:off x="1724660" y="2474595"/>
            <a:ext cx="0" cy="7359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66140" y="2658745"/>
            <a:ext cx="858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include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4022090" y="2473960"/>
            <a:ext cx="0" cy="7359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163570" y="2658110"/>
            <a:ext cx="858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include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上箭头 48"/>
          <p:cNvSpPr/>
          <p:nvPr/>
        </p:nvSpPr>
        <p:spPr>
          <a:xfrm rot="5400000">
            <a:off x="5644515" y="5655310"/>
            <a:ext cx="344805" cy="60896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325745" y="582930"/>
            <a:ext cx="1866265" cy="548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>
                <a:sym typeface="+mn-ea"/>
              </a:rPr>
              <a:t>直接内存</a:t>
            </a:r>
            <a:br>
              <a:rPr lang="zh-CN">
                <a:sym typeface="+mn-ea"/>
              </a:rPr>
            </a:br>
            <a:r>
              <a:rPr lang="zh-CN">
                <a:sym typeface="+mn-ea"/>
              </a:rPr>
              <a:t>Direct Memory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881380" y="543560"/>
            <a:ext cx="2769235" cy="619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002665" y="1423035"/>
            <a:ext cx="2546350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局部变量表</a:t>
            </a:r>
            <a:br>
              <a:rPr lang="zh-CN" altLang="en-US"/>
            </a:br>
            <a:r>
              <a:rPr lang="en-US" altLang="zh-CN"/>
              <a:t>Local Variable Table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1002665" y="2185035"/>
            <a:ext cx="2546350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操作栈</a:t>
            </a:r>
            <a:br>
              <a:rPr lang="zh-CN"/>
            </a:br>
            <a:r>
              <a:rPr lang="en-US" altLang="zh-CN"/>
              <a:t>Operand Stack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1002665" y="2980055"/>
            <a:ext cx="2546350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动态连接</a:t>
            </a:r>
            <a:br>
              <a:rPr lang="zh-CN"/>
            </a:br>
            <a:r>
              <a:rPr lang="en-US" altLang="zh-CN"/>
              <a:t>Dynamic Linking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92505" y="3784600"/>
            <a:ext cx="2546350" cy="5480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返回地址</a:t>
            </a:r>
            <a:br>
              <a:rPr lang="zh-CN" altLang="en-US"/>
            </a:br>
            <a:r>
              <a:rPr lang="en-US" altLang="zh-CN"/>
              <a:t>Return Address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233170" y="543560"/>
            <a:ext cx="2066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当前栈帧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Current Stack Frame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81380" y="1243330"/>
            <a:ext cx="27584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96620" y="4819015"/>
            <a:ext cx="27584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773555" y="4332605"/>
            <a:ext cx="98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...... .......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96620" y="5464175"/>
            <a:ext cx="27584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536065" y="4819015"/>
            <a:ext cx="1479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栈帧 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Stack Frame 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23048" y="5464175"/>
            <a:ext cx="1475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栈帧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Stack Frame 2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96620" y="6109335"/>
            <a:ext cx="27584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522413" y="6109335"/>
            <a:ext cx="1475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栈帧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Stack Frame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838575" y="558165"/>
            <a:ext cx="974725" cy="619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727200" y="806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当前线程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22078" y="80645"/>
            <a:ext cx="807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线程 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340985" y="558165"/>
            <a:ext cx="974725" cy="619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422265" y="80645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</a:rPr>
              <a:t>线程 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3300" y="3457575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00845" y="11614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栈帧的概念结构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982345" y="2729230"/>
            <a:ext cx="2769235" cy="2606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70965" y="28473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操作数栈共享区域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982345" y="3428365"/>
            <a:ext cx="4666615" cy="635"/>
          </a:xfrm>
          <a:prstGeom prst="line">
            <a:avLst/>
          </a:prstGeom>
          <a:ln w="12700" cmpd="sng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0845" y="11614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两个栈帧之间的数据共享</a:t>
            </a:r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97585" y="4083685"/>
            <a:ext cx="2758440" cy="0"/>
          </a:xfrm>
          <a:prstGeom prst="line">
            <a:avLst/>
          </a:prstGeom>
          <a:ln w="12700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28165" y="35718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操作数栈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97585" y="4737735"/>
            <a:ext cx="2758440" cy="0"/>
          </a:xfrm>
          <a:prstGeom prst="line">
            <a:avLst/>
          </a:prstGeom>
          <a:ln w="12700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99565" y="42265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其他栈帧信息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3865" y="48710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局部变量表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67325" y="859155"/>
            <a:ext cx="2769235" cy="2569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55945" y="29184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操作数栈共享区域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282565" y="1452880"/>
            <a:ext cx="2758440" cy="0"/>
          </a:xfrm>
          <a:prstGeom prst="line">
            <a:avLst/>
          </a:prstGeom>
          <a:ln w="12700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13145" y="9410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操作数栈</a:t>
            </a:r>
            <a:endParaRPr lang="zh-CN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282565" y="2106930"/>
            <a:ext cx="2758440" cy="0"/>
          </a:xfrm>
          <a:prstGeom prst="line">
            <a:avLst/>
          </a:prstGeom>
          <a:ln w="12700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84545" y="159575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其他栈帧信息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98845" y="22402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局部变量表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305810" y="2729230"/>
            <a:ext cx="4735195" cy="9525"/>
          </a:xfrm>
          <a:prstGeom prst="line">
            <a:avLst/>
          </a:prstGeom>
          <a:ln w="12700" cmpd="sng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60495" y="2918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重叠区域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115" y="2720340"/>
            <a:ext cx="784860" cy="617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任何语言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93445" y="3829050"/>
            <a:ext cx="838200" cy="51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5460" y="4853940"/>
            <a:ext cx="1614805" cy="52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JVM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312545" y="3337560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1312545" y="4347210"/>
            <a:ext cx="635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140" y="3117215"/>
            <a:ext cx="5168900" cy="308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5140" y="4154170"/>
            <a:ext cx="4027170" cy="204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140" y="5118735"/>
            <a:ext cx="2574925" cy="1083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6755" y="3417570"/>
            <a:ext cx="3684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JDK = JRE + Development Kit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755" y="4429760"/>
            <a:ext cx="2132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JRE =  JVM + Lib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120" y="5365750"/>
            <a:ext cx="7131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JVM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025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0238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7452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44665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30136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87350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00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44563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00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01777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835650" y="1434465"/>
            <a:ext cx="572135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407150" y="1434465"/>
            <a:ext cx="572135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375525" y="1434465"/>
            <a:ext cx="902970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456295" y="142113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0965" y="1421130"/>
            <a:ext cx="902970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30250" y="265303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2385" y="265303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209165" y="265303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446145" y="2653030"/>
            <a:ext cx="572135" cy="340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018280" y="2653030"/>
            <a:ext cx="572135" cy="340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95744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2958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47763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04977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34834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92048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807325" y="262572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250" y="3888740"/>
            <a:ext cx="572135" cy="340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302385" y="3888740"/>
            <a:ext cx="572135" cy="340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2209165" y="388874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446145" y="387477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54475" y="388874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459730" y="3888105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6031865" y="3888105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115175" y="38874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7687310" y="38874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564245" y="387413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086215" y="38747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9658350" y="38747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30250" y="5134610"/>
            <a:ext cx="572135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1302385" y="5134610"/>
            <a:ext cx="572135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209165" y="5134610"/>
            <a:ext cx="902970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6145" y="510730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54475" y="5134610"/>
            <a:ext cx="902970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8" name="左大括号 57"/>
          <p:cNvSpPr/>
          <p:nvPr/>
        </p:nvSpPr>
        <p:spPr>
          <a:xfrm rot="5400000">
            <a:off x="1812925" y="264795"/>
            <a:ext cx="154305" cy="1945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129983" y="79184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magic number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左大括号 61"/>
          <p:cNvSpPr/>
          <p:nvPr/>
        </p:nvSpPr>
        <p:spPr>
          <a:xfrm rot="5400000">
            <a:off x="379666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968943" y="791845"/>
            <a:ext cx="152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minor_version</a:t>
            </a:r>
            <a:endParaRPr lang="en-US" altLang="zh-CN"/>
          </a:p>
        </p:txBody>
      </p:sp>
      <p:sp>
        <p:nvSpPr>
          <p:cNvPr id="64" name="左大括号 63"/>
          <p:cNvSpPr/>
          <p:nvPr/>
        </p:nvSpPr>
        <p:spPr>
          <a:xfrm rot="5400000">
            <a:off x="494093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6420" y="791845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major_version</a:t>
            </a:r>
            <a:endParaRPr lang="en-US" altLang="zh-CN"/>
          </a:p>
        </p:txBody>
      </p:sp>
      <p:sp>
        <p:nvSpPr>
          <p:cNvPr id="68" name="左大括号 67"/>
          <p:cNvSpPr/>
          <p:nvPr/>
        </p:nvSpPr>
        <p:spPr>
          <a:xfrm rot="5400000">
            <a:off x="632015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693410" y="791845"/>
            <a:ext cx="239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constant_pool_count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左大括号 69"/>
          <p:cNvSpPr/>
          <p:nvPr/>
        </p:nvSpPr>
        <p:spPr>
          <a:xfrm rot="5400000">
            <a:off x="863917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101840" y="514985"/>
            <a:ext cx="4208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constant_pool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[constant_pool_count-1]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左大括号 73"/>
          <p:cNvSpPr/>
          <p:nvPr/>
        </p:nvSpPr>
        <p:spPr>
          <a:xfrm rot="5400000">
            <a:off x="1212850" y="20466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06120" y="2045335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access_flags</a:t>
            </a:r>
            <a:endParaRPr lang="en-US" altLang="zh-CN"/>
          </a:p>
        </p:txBody>
      </p:sp>
      <p:sp>
        <p:nvSpPr>
          <p:cNvPr id="76" name="左大括号 75"/>
          <p:cNvSpPr/>
          <p:nvPr/>
        </p:nvSpPr>
        <p:spPr>
          <a:xfrm rot="5400000">
            <a:off x="2577465" y="203327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124076" y="2045335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this_class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0" name="左大括号 79"/>
          <p:cNvSpPr/>
          <p:nvPr/>
        </p:nvSpPr>
        <p:spPr>
          <a:xfrm rot="5400000">
            <a:off x="3947160" y="20466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416936" y="2045335"/>
            <a:ext cx="1195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super class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5" name="左大括号 84"/>
          <p:cNvSpPr/>
          <p:nvPr/>
        </p:nvSpPr>
        <p:spPr>
          <a:xfrm rot="5400000">
            <a:off x="5426710" y="204597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710749" y="2058670"/>
            <a:ext cx="173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interfaces_count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8" name="左大括号 87"/>
          <p:cNvSpPr/>
          <p:nvPr/>
        </p:nvSpPr>
        <p:spPr>
          <a:xfrm rot="5400000">
            <a:off x="7891780" y="1228090"/>
            <a:ext cx="181610" cy="2524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528119" y="2058670"/>
            <a:ext cx="278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interfaces[interfaces_count]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0" name="左大括号 89"/>
          <p:cNvSpPr/>
          <p:nvPr/>
        </p:nvSpPr>
        <p:spPr>
          <a:xfrm rot="5400000">
            <a:off x="1252220" y="326644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98805" y="327850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fields_count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rot="5400000">
            <a:off x="3469640" y="255905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2783840" y="3278505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fields[fields_count]</a:t>
            </a:r>
            <a:endParaRPr lang="en-US" altLang="zh-CN">
              <a:sym typeface="+mn-ea"/>
            </a:endParaRPr>
          </a:p>
        </p:txBody>
      </p:sp>
      <p:sp>
        <p:nvSpPr>
          <p:cNvPr id="98" name="左大括号 97"/>
          <p:cNvSpPr/>
          <p:nvPr/>
        </p:nvSpPr>
        <p:spPr>
          <a:xfrm rot="5400000">
            <a:off x="5916930" y="326644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63515" y="3278505"/>
            <a:ext cx="171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methods_count</a:t>
            </a:r>
            <a:endParaRPr lang="en-US" altLang="zh-CN">
              <a:sym typeface="+mn-ea"/>
            </a:endParaRPr>
          </a:p>
        </p:txBody>
      </p:sp>
      <p:sp>
        <p:nvSpPr>
          <p:cNvPr id="100" name="左大括号 99"/>
          <p:cNvSpPr/>
          <p:nvPr/>
        </p:nvSpPr>
        <p:spPr>
          <a:xfrm rot="5400000">
            <a:off x="8134350" y="255905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448550" y="3278505"/>
            <a:ext cx="264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methods[methods_count]</a:t>
            </a:r>
            <a:endParaRPr lang="en-US" altLang="zh-CN">
              <a:sym typeface="+mn-ea"/>
            </a:endParaRPr>
          </a:p>
        </p:txBody>
      </p:sp>
      <p:sp>
        <p:nvSpPr>
          <p:cNvPr id="102" name="左大括号 101"/>
          <p:cNvSpPr/>
          <p:nvPr/>
        </p:nvSpPr>
        <p:spPr>
          <a:xfrm rot="5400000">
            <a:off x="1252220" y="448818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98805" y="450024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attributes_count</a:t>
            </a:r>
            <a:endParaRPr lang="en-US" altLang="zh-CN">
              <a:sym typeface="+mn-ea"/>
            </a:endParaRPr>
          </a:p>
        </p:txBody>
      </p:sp>
      <p:sp>
        <p:nvSpPr>
          <p:cNvPr id="104" name="左大括号 103"/>
          <p:cNvSpPr/>
          <p:nvPr/>
        </p:nvSpPr>
        <p:spPr>
          <a:xfrm rot="5400000">
            <a:off x="3469640" y="378079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2783840" y="4500245"/>
            <a:ext cx="305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attributes[attributes_count]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27070" y="557530"/>
            <a:ext cx="6289040" cy="1945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03375" y="3284220"/>
            <a:ext cx="965835" cy="734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0253980" y="3284220"/>
            <a:ext cx="965835" cy="734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GC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10070465" y="1168400"/>
            <a:ext cx="1333500" cy="701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initializing</a:t>
            </a:r>
            <a:endParaRPr lang="zh-CN" altLang="en-US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419860" y="1174115"/>
            <a:ext cx="1333500" cy="701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loading</a:t>
            </a:r>
            <a:endParaRPr lang="zh-CN" altLang="en-US"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26815" y="1174115"/>
            <a:ext cx="1333500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verification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64835" y="1174115"/>
            <a:ext cx="1414145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preparation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694930" y="1162050"/>
            <a:ext cx="1414145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resolution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75350" y="204787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linking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22" idx="3"/>
            <a:endCxn id="25" idx="1"/>
          </p:cNvCxnSpPr>
          <p:nvPr/>
        </p:nvCxnSpPr>
        <p:spPr>
          <a:xfrm>
            <a:off x="5060315" y="1525270"/>
            <a:ext cx="604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" idx="3"/>
            <a:endCxn id="27" idx="1"/>
          </p:cNvCxnSpPr>
          <p:nvPr/>
        </p:nvCxnSpPr>
        <p:spPr>
          <a:xfrm flipV="1">
            <a:off x="7078980" y="1513205"/>
            <a:ext cx="6159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0"/>
            <a:endCxn id="21" idx="2"/>
          </p:cNvCxnSpPr>
          <p:nvPr/>
        </p:nvCxnSpPr>
        <p:spPr>
          <a:xfrm flipV="1">
            <a:off x="2086610" y="1875790"/>
            <a:ext cx="0" cy="1408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10" idx="1"/>
          </p:cNvCxnSpPr>
          <p:nvPr/>
        </p:nvCxnSpPr>
        <p:spPr>
          <a:xfrm>
            <a:off x="2753360" y="1525270"/>
            <a:ext cx="47371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0" idx="3"/>
            <a:endCxn id="13" idx="1"/>
          </p:cNvCxnSpPr>
          <p:nvPr/>
        </p:nvCxnSpPr>
        <p:spPr>
          <a:xfrm flipV="1">
            <a:off x="9516110" y="1519555"/>
            <a:ext cx="55435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3" idx="2"/>
            <a:endCxn id="12" idx="0"/>
          </p:cNvCxnSpPr>
          <p:nvPr/>
        </p:nvCxnSpPr>
        <p:spPr>
          <a:xfrm>
            <a:off x="10737215" y="1870075"/>
            <a:ext cx="0" cy="1414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03550" y="2915920"/>
            <a:ext cx="2780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class  </a:t>
            </a:r>
            <a:r>
              <a:rPr lang="zh-CN" altLang="en-US"/>
              <a:t>的静态变量赋默认值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41235" y="2915920"/>
            <a:ext cx="272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class </a:t>
            </a:r>
            <a:r>
              <a:rPr lang="zh-CN" altLang="en-US"/>
              <a:t>的静态变量赋初始值</a:t>
            </a:r>
            <a:endParaRPr lang="zh-CN" altLang="en-US"/>
          </a:p>
        </p:txBody>
      </p:sp>
      <p:cxnSp>
        <p:nvCxnSpPr>
          <p:cNvPr id="73" name="直接箭头连接符 72"/>
          <p:cNvCxnSpPr>
            <a:stCxn id="67" idx="0"/>
            <a:endCxn id="25" idx="2"/>
          </p:cNvCxnSpPr>
          <p:nvPr/>
        </p:nvCxnSpPr>
        <p:spPr>
          <a:xfrm flipV="1">
            <a:off x="4394200" y="1875790"/>
            <a:ext cx="1978025" cy="1040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2" idx="0"/>
            <a:endCxn id="13" idx="2"/>
          </p:cNvCxnSpPr>
          <p:nvPr/>
        </p:nvCxnSpPr>
        <p:spPr>
          <a:xfrm flipV="1">
            <a:off x="8705850" y="1870075"/>
            <a:ext cx="2031365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9025" y="1144905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6" name="上箭头 5"/>
          <p:cNvSpPr/>
          <p:nvPr/>
        </p:nvSpPr>
        <p:spPr>
          <a:xfrm>
            <a:off x="1542415" y="1144905"/>
            <a:ext cx="276225" cy="4625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rot="10800000">
            <a:off x="5062855" y="1144905"/>
            <a:ext cx="276225" cy="4625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9" idx="1"/>
          </p:cNvCxnSpPr>
          <p:nvPr/>
        </p:nvCxnSpPr>
        <p:spPr>
          <a:xfrm flipV="1">
            <a:off x="4533265" y="1467485"/>
            <a:ext cx="2373630" cy="222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95" y="1144905"/>
            <a:ext cx="3753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加载 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lib/rt.jar charset.jar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等核心类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C++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实现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9110" y="12700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  <a:latin typeface="+mn-ea"/>
                <a:cs typeface="+mn-ea"/>
              </a:rPr>
              <a:t>自顶向下</a:t>
            </a:r>
            <a:br>
              <a:rPr lang="zh-CN" altLang="en-US">
                <a:solidFill>
                  <a:srgbClr val="00B050"/>
                </a:solidFill>
                <a:latin typeface="+mn-ea"/>
                <a:cs typeface="+mn-ea"/>
              </a:rPr>
            </a:b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实际查找和加载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child 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方向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405" y="5866765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自底向上</a:t>
            </a:r>
            <a:br>
              <a:rPr lang="zh-CN" altLang="en-US">
                <a:solidFill>
                  <a:srgbClr val="00B050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检查该类是否已经加载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parent </a:t>
            </a:r>
            <a:r>
              <a:rPr lang="zh-CN" altLang="en-US">
                <a:solidFill>
                  <a:schemeClr val="tx1"/>
                </a:solidFill>
              </a:rPr>
              <a:t>方向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533265" y="2882265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33265" y="4154170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33265" y="5321935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59025" y="2537460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Extension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359025" y="3809365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359025" y="5081270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Custom ClassLodaer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06895" y="2581910"/>
            <a:ext cx="3563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+mn-ea"/>
                <a:cs typeface="+mn-ea"/>
              </a:rPr>
              <a:t>加载扩展 </a:t>
            </a:r>
            <a:r>
              <a:rPr lang="en-US" altLang="zh-CN">
                <a:latin typeface="+mn-ea"/>
                <a:cs typeface="+mn-ea"/>
              </a:rPr>
              <a:t>jar </a:t>
            </a:r>
            <a:r>
              <a:rPr lang="zh-CN" altLang="en-US">
                <a:latin typeface="+mn-ea"/>
                <a:cs typeface="+mn-ea"/>
              </a:rPr>
              <a:t>包，</a:t>
            </a:r>
            <a:r>
              <a:rPr lang="en-US" altLang="zh-CN">
                <a:latin typeface="+mn-ea"/>
                <a:cs typeface="+mn-ea"/>
              </a:rPr>
              <a:t>jre/lib/ext/*.jar</a:t>
            </a:r>
            <a:endParaRPr lang="en-US" altLang="zh-CN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，或由 </a:t>
            </a:r>
            <a:r>
              <a:rPr lang="en-US" altLang="zh-CN">
                <a:latin typeface="+mn-ea"/>
                <a:cs typeface="+mn-ea"/>
              </a:rPr>
              <a:t>-Djava.ext.dirs </a:t>
            </a:r>
            <a:r>
              <a:rPr lang="zh-CN" altLang="en-US">
                <a:latin typeface="+mn-ea"/>
                <a:cs typeface="+mn-ea"/>
              </a:rPr>
              <a:t>指定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7680" y="3970020"/>
            <a:ext cx="269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+mn-ea"/>
                <a:cs typeface="+mn-ea"/>
              </a:rPr>
              <a:t>加载 </a:t>
            </a:r>
            <a:r>
              <a:rPr lang="en-US" altLang="zh-CN">
                <a:latin typeface="+mn-ea"/>
                <a:cs typeface="+mn-ea"/>
              </a:rPr>
              <a:t>classpath </a:t>
            </a:r>
            <a:r>
              <a:rPr lang="zh-CN" altLang="en-US">
                <a:latin typeface="+mn-ea"/>
                <a:cs typeface="+mn-ea"/>
              </a:rPr>
              <a:t>指定内容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06895" y="5137785"/>
            <a:ext cx="223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latin typeface="+mn-ea"/>
                <a:cs typeface="+mn-ea"/>
              </a:rPr>
              <a:t>自定义 </a:t>
            </a:r>
            <a:r>
              <a:rPr lang="en-US" altLang="zh-CN">
                <a:latin typeface="+mn-ea"/>
                <a:cs typeface="+mn-ea"/>
              </a:rPr>
              <a:t>ClassLoader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8320" y="2468880"/>
            <a:ext cx="736600" cy="192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>
                <a:ln>
                  <a:noFill/>
                </a:ln>
                <a:solidFill>
                  <a:schemeClr val="accent6"/>
                </a:solidFill>
                <a:sym typeface="+mn-ea"/>
              </a:rPr>
              <a:t>双亲委派机制</a:t>
            </a:r>
            <a:endParaRPr lang="en-US" altLang="zh-CN">
              <a:ln>
                <a:noFill/>
              </a:ln>
              <a:solidFill>
                <a:schemeClr val="accent6"/>
              </a:solidFill>
            </a:endParaRPr>
          </a:p>
          <a:p>
            <a:pPr algn="ctr"/>
            <a:r>
              <a:rPr lang="zh-CN" altLang="en-US">
                <a:ln>
                  <a:noFill/>
                </a:ln>
                <a:solidFill>
                  <a:schemeClr val="accent6"/>
                </a:solidFill>
                <a:sym typeface="+mn-ea"/>
              </a:rPr>
              <a:t>按需动态加载</a:t>
            </a:r>
            <a:endParaRPr lang="zh-CN" altLang="en-US">
              <a:ln>
                <a:noFill/>
              </a:ln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503930" y="78740"/>
            <a:ext cx="1184910" cy="1138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.class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674495" y="5309235"/>
            <a:ext cx="1184910" cy="113855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返回结果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43195" y="320230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447415" y="189547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Custom</a:t>
            </a:r>
            <a:endParaRPr lang="en-US" altLang="zh-CN"/>
          </a:p>
        </p:txBody>
      </p:sp>
      <p:sp>
        <p:nvSpPr>
          <p:cNvPr id="27" name="菱形 26"/>
          <p:cNvSpPr/>
          <p:nvPr/>
        </p:nvSpPr>
        <p:spPr>
          <a:xfrm>
            <a:off x="1623695" y="175387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28" name="直接箭头连接符 27"/>
          <p:cNvCxnSpPr>
            <a:stCxn id="3" idx="4"/>
            <a:endCxn id="25" idx="0"/>
          </p:cNvCxnSpPr>
          <p:nvPr/>
        </p:nvCxnSpPr>
        <p:spPr>
          <a:xfrm>
            <a:off x="4096385" y="1205865"/>
            <a:ext cx="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58820" y="1360805"/>
            <a:ext cx="1812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Custom.loadClass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001385" y="271716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788015" y="1615440"/>
            <a:ext cx="1184910" cy="113855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返回结果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直接箭头连接符 35"/>
          <p:cNvCxnSpPr>
            <a:stCxn id="25" idx="3"/>
            <a:endCxn id="44" idx="1"/>
          </p:cNvCxnSpPr>
          <p:nvPr/>
        </p:nvCxnSpPr>
        <p:spPr>
          <a:xfrm>
            <a:off x="4745355" y="2184400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4" idx="3"/>
            <a:endCxn id="35" idx="2"/>
          </p:cNvCxnSpPr>
          <p:nvPr/>
        </p:nvCxnSpPr>
        <p:spPr>
          <a:xfrm>
            <a:off x="6541135" y="2184400"/>
            <a:ext cx="42468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21" idx="0"/>
          </p:cNvCxnSpPr>
          <p:nvPr/>
        </p:nvCxnSpPr>
        <p:spPr>
          <a:xfrm flipH="1">
            <a:off x="5892165" y="2614930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63055" y="175323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21" idx="3"/>
            <a:endCxn id="45" idx="1"/>
          </p:cNvCxnSpPr>
          <p:nvPr/>
        </p:nvCxnSpPr>
        <p:spPr>
          <a:xfrm>
            <a:off x="6541135" y="3491230"/>
            <a:ext cx="5772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菱形 43"/>
          <p:cNvSpPr/>
          <p:nvPr/>
        </p:nvSpPr>
        <p:spPr>
          <a:xfrm>
            <a:off x="5253990" y="1753235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45" name="菱形 44"/>
          <p:cNvSpPr/>
          <p:nvPr/>
        </p:nvSpPr>
        <p:spPr>
          <a:xfrm>
            <a:off x="7118350" y="3060700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7118350" y="4447540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Ext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7876540" y="392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64" name="直接箭头连接符 63"/>
          <p:cNvCxnSpPr>
            <a:endCxn id="62" idx="0"/>
          </p:cNvCxnSpPr>
          <p:nvPr/>
        </p:nvCxnSpPr>
        <p:spPr>
          <a:xfrm flipH="1">
            <a:off x="7767320" y="3908425"/>
            <a:ext cx="635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3"/>
            <a:endCxn id="66" idx="1"/>
          </p:cNvCxnSpPr>
          <p:nvPr/>
        </p:nvCxnSpPr>
        <p:spPr>
          <a:xfrm>
            <a:off x="8416290" y="4736465"/>
            <a:ext cx="5772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8993505" y="4305935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71" name="圆角矩形 70"/>
          <p:cNvSpPr/>
          <p:nvPr/>
        </p:nvSpPr>
        <p:spPr>
          <a:xfrm>
            <a:off x="8993505" y="576135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BootStrap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9737725" y="519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cxnSp>
        <p:nvCxnSpPr>
          <p:cNvPr id="73" name="直接箭头连接符 72"/>
          <p:cNvCxnSpPr>
            <a:endCxn id="71" idx="0"/>
          </p:cNvCxnSpPr>
          <p:nvPr/>
        </p:nvCxnSpPr>
        <p:spPr>
          <a:xfrm flipH="1">
            <a:off x="9642475" y="5162550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3"/>
            <a:endCxn id="75" idx="1"/>
          </p:cNvCxnSpPr>
          <p:nvPr/>
        </p:nvCxnSpPr>
        <p:spPr>
          <a:xfrm>
            <a:off x="10291445" y="6050280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菱形 74"/>
          <p:cNvSpPr/>
          <p:nvPr/>
        </p:nvSpPr>
        <p:spPr>
          <a:xfrm>
            <a:off x="10736580" y="5619750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cxnSp>
        <p:nvCxnSpPr>
          <p:cNvPr id="76" name="直接箭头连接符 75"/>
          <p:cNvCxnSpPr>
            <a:stCxn id="75" idx="0"/>
            <a:endCxn id="35" idx="4"/>
          </p:cNvCxnSpPr>
          <p:nvPr/>
        </p:nvCxnSpPr>
        <p:spPr>
          <a:xfrm flipV="1">
            <a:off x="11380470" y="2742565"/>
            <a:ext cx="0" cy="28657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45" idx="3"/>
            <a:endCxn id="35" idx="4"/>
          </p:cNvCxnSpPr>
          <p:nvPr/>
        </p:nvCxnSpPr>
        <p:spPr>
          <a:xfrm flipV="1">
            <a:off x="8405495" y="2742565"/>
            <a:ext cx="2974975" cy="73787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6" idx="3"/>
            <a:endCxn id="35" idx="4"/>
          </p:cNvCxnSpPr>
          <p:nvPr/>
        </p:nvCxnSpPr>
        <p:spPr>
          <a:xfrm flipV="1">
            <a:off x="10280650" y="2742565"/>
            <a:ext cx="1099820" cy="198310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498205" y="3094990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10347325" y="434022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81" name="直接箭头连接符 80"/>
          <p:cNvCxnSpPr>
            <a:stCxn id="25" idx="1"/>
            <a:endCxn id="27" idx="3"/>
          </p:cNvCxnSpPr>
          <p:nvPr/>
        </p:nvCxnSpPr>
        <p:spPr>
          <a:xfrm flipH="1">
            <a:off x="2910840" y="2184400"/>
            <a:ext cx="5365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15570" y="1615440"/>
            <a:ext cx="1125855" cy="11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  <a:br>
              <a:rPr lang="en-US" altLang="zh-CN"/>
            </a:br>
            <a:r>
              <a:rPr lang="en-US" altLang="zh-CN"/>
              <a:t>Not</a:t>
            </a:r>
            <a:br>
              <a:rPr lang="en-US" altLang="zh-CN"/>
            </a:br>
            <a:r>
              <a:rPr lang="en-US" altLang="zh-CN"/>
              <a:t>Found</a:t>
            </a:r>
            <a:br>
              <a:rPr lang="en-US" altLang="zh-CN"/>
            </a:br>
            <a:r>
              <a:rPr lang="en-US" altLang="zh-CN"/>
              <a:t>Exception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27" idx="1"/>
          </p:cNvCxnSpPr>
          <p:nvPr/>
        </p:nvCxnSpPr>
        <p:spPr>
          <a:xfrm flipH="1" flipV="1">
            <a:off x="1241425" y="2163445"/>
            <a:ext cx="3822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5" idx="2"/>
            <a:endCxn id="62" idx="2"/>
          </p:cNvCxnSpPr>
          <p:nvPr/>
        </p:nvCxnSpPr>
        <p:spPr>
          <a:xfrm rot="5400000" flipH="1">
            <a:off x="8845868" y="3935413"/>
            <a:ext cx="1456055" cy="3613150"/>
          </a:xfrm>
          <a:prstGeom prst="bentConnector3">
            <a:avLst>
              <a:gd name="adj1" fmla="val -1633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902950" y="519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86" name="矩形 85"/>
          <p:cNvSpPr/>
          <p:nvPr/>
        </p:nvSpPr>
        <p:spPr>
          <a:xfrm>
            <a:off x="10788015" y="633920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87" name="菱形 86"/>
          <p:cNvSpPr/>
          <p:nvPr/>
        </p:nvSpPr>
        <p:spPr>
          <a:xfrm>
            <a:off x="5243195" y="430530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88" name="直接箭头连接符 87"/>
          <p:cNvCxnSpPr>
            <a:stCxn id="62" idx="1"/>
            <a:endCxn id="87" idx="3"/>
          </p:cNvCxnSpPr>
          <p:nvPr/>
        </p:nvCxnSpPr>
        <p:spPr>
          <a:xfrm flipH="1">
            <a:off x="6530340" y="4725035"/>
            <a:ext cx="5880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0"/>
            <a:endCxn id="21" idx="2"/>
          </p:cNvCxnSpPr>
          <p:nvPr/>
        </p:nvCxnSpPr>
        <p:spPr>
          <a:xfrm flipV="1">
            <a:off x="5887085" y="3768725"/>
            <a:ext cx="5080" cy="525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979795" y="392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cxnSp>
        <p:nvCxnSpPr>
          <p:cNvPr id="91" name="肘形连接符 90"/>
          <p:cNvCxnSpPr>
            <a:stCxn id="87" idx="2"/>
            <a:endCxn id="10" idx="6"/>
          </p:cNvCxnSpPr>
          <p:nvPr/>
        </p:nvCxnSpPr>
        <p:spPr>
          <a:xfrm rot="5400000">
            <a:off x="4017328" y="3997643"/>
            <a:ext cx="711835" cy="30276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979795" y="519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93" name="菱形 92"/>
          <p:cNvSpPr/>
          <p:nvPr/>
        </p:nvSpPr>
        <p:spPr>
          <a:xfrm>
            <a:off x="3458210" y="306070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94" name="直接箭头连接符 93"/>
          <p:cNvCxnSpPr>
            <a:stCxn id="21" idx="1"/>
            <a:endCxn id="93" idx="3"/>
          </p:cNvCxnSpPr>
          <p:nvPr/>
        </p:nvCxnSpPr>
        <p:spPr>
          <a:xfrm flipH="1">
            <a:off x="4745355" y="3479800"/>
            <a:ext cx="4978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93" idx="2"/>
            <a:endCxn id="10" idx="6"/>
          </p:cNvCxnSpPr>
          <p:nvPr/>
        </p:nvCxnSpPr>
        <p:spPr>
          <a:xfrm rot="5400000">
            <a:off x="2502535" y="4267835"/>
            <a:ext cx="1956435" cy="12426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3" idx="0"/>
            <a:endCxn id="25" idx="2"/>
          </p:cNvCxnSpPr>
          <p:nvPr/>
        </p:nvCxnSpPr>
        <p:spPr>
          <a:xfrm flipH="1" flipV="1">
            <a:off x="4096385" y="2461895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208145" y="271716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208145" y="392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cxnSp>
        <p:nvCxnSpPr>
          <p:cNvPr id="99" name="直接箭头连接符 98"/>
          <p:cNvCxnSpPr>
            <a:stCxn id="27" idx="2"/>
            <a:endCxn id="10" idx="0"/>
          </p:cNvCxnSpPr>
          <p:nvPr/>
        </p:nvCxnSpPr>
        <p:spPr>
          <a:xfrm flipH="1">
            <a:off x="2266950" y="2604135"/>
            <a:ext cx="635" cy="2693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350135" y="271716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01" name="矩形 100"/>
          <p:cNvSpPr/>
          <p:nvPr/>
        </p:nvSpPr>
        <p:spPr>
          <a:xfrm>
            <a:off x="1318260" y="1776730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671435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BootClassPathHolder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18160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AppClassLoader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095115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ExtClassLoader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4095115" y="164782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ClassLoader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095115" y="2809240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SecureClassLoader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95115" y="3971290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URLClassLoader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0"/>
            <a:endCxn id="2" idx="2"/>
          </p:cNvCxnSpPr>
          <p:nvPr/>
        </p:nvCxnSpPr>
        <p:spPr>
          <a:xfrm flipV="1">
            <a:off x="5280025" y="2223770"/>
            <a:ext cx="0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273040" y="3392170"/>
            <a:ext cx="698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5280025" y="4547235"/>
            <a:ext cx="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0"/>
            <a:endCxn id="7" idx="2"/>
          </p:cNvCxnSpPr>
          <p:nvPr/>
        </p:nvCxnSpPr>
        <p:spPr>
          <a:xfrm rot="16200000">
            <a:off x="3194368" y="3055938"/>
            <a:ext cx="594360" cy="357695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0"/>
            <a:endCxn id="7" idx="2"/>
          </p:cNvCxnSpPr>
          <p:nvPr/>
        </p:nvCxnSpPr>
        <p:spPr>
          <a:xfrm rot="16200000" flipV="1">
            <a:off x="6771005" y="3056255"/>
            <a:ext cx="594360" cy="3576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2599</Words>
  <Application>WPS 演示</Application>
  <PresentationFormat>自定义</PresentationFormat>
  <Paragraphs>717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周跃</dc:creator>
  <cp:lastModifiedBy>yue_zhou</cp:lastModifiedBy>
  <cp:revision>180</cp:revision>
  <dcterms:created xsi:type="dcterms:W3CDTF">2020-05-14T14:18:00Z</dcterms:created>
  <dcterms:modified xsi:type="dcterms:W3CDTF">2020-06-07T01:39:46Z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