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73" r:id="rId25"/>
    <p:sldId id="281" r:id="rId26"/>
    <p:sldId id="274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4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8" name="Top left">
            <a:extLst>
              <a:ext uri="{FF2B5EF4-FFF2-40B4-BE49-F238E27FC236}">
                <a16:creationId xmlns:a16="http://schemas.microsoft.com/office/drawing/2014/main" id="{C50DF086-D867-4966-82BB-79736A06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89" name="Freeform: Shape 45">
              <a:extLst>
                <a:ext uri="{FF2B5EF4-FFF2-40B4-BE49-F238E27FC236}">
                  <a16:creationId xmlns:a16="http://schemas.microsoft.com/office/drawing/2014/main" id="{68B61F42-1C0F-40DC-87CD-417F6D046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0" name="Freeform: Shape 46">
              <a:extLst>
                <a:ext uri="{FF2B5EF4-FFF2-40B4-BE49-F238E27FC236}">
                  <a16:creationId xmlns:a16="http://schemas.microsoft.com/office/drawing/2014/main" id="{6AB422A3-C71A-4D17-87A1-AF58B928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: Shape 47">
              <a:extLst>
                <a:ext uri="{FF2B5EF4-FFF2-40B4-BE49-F238E27FC236}">
                  <a16:creationId xmlns:a16="http://schemas.microsoft.com/office/drawing/2014/main" id="{2A7EDF93-6D10-4283-A864-13EE4FB0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: Shape 48">
              <a:extLst>
                <a:ext uri="{FF2B5EF4-FFF2-40B4-BE49-F238E27FC236}">
                  <a16:creationId xmlns:a16="http://schemas.microsoft.com/office/drawing/2014/main" id="{29CC2B41-EAF9-40FE-B250-3BE3C7660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: Shape 49">
              <a:extLst>
                <a:ext uri="{FF2B5EF4-FFF2-40B4-BE49-F238E27FC236}">
                  <a16:creationId xmlns:a16="http://schemas.microsoft.com/office/drawing/2014/main" id="{CF62E74A-F0B7-426A-9551-6007F1FA3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: Shape 50">
              <a:extLst>
                <a:ext uri="{FF2B5EF4-FFF2-40B4-BE49-F238E27FC236}">
                  <a16:creationId xmlns:a16="http://schemas.microsoft.com/office/drawing/2014/main" id="{8F7F93D8-6141-4833-B877-181713E61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: Shape 51">
              <a:extLst>
                <a:ext uri="{FF2B5EF4-FFF2-40B4-BE49-F238E27FC236}">
                  <a16:creationId xmlns:a16="http://schemas.microsoft.com/office/drawing/2014/main" id="{229CF9FB-E68D-4144-B723-73655DC5A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: Shape 52">
              <a:extLst>
                <a:ext uri="{FF2B5EF4-FFF2-40B4-BE49-F238E27FC236}">
                  <a16:creationId xmlns:a16="http://schemas.microsoft.com/office/drawing/2014/main" id="{04F5A112-6487-41AB-87BE-E3A7EA300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470F78C-CEA4-E604-C860-0CEE8F93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488" y="665444"/>
            <a:ext cx="10193751" cy="206550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200" b="1" dirty="0">
                <a:latin typeface="Verdana Pro" panose="020B0604030504040204" pitchFamily="34" charset="0"/>
              </a:rPr>
              <a:t>Classificazione delle varianti di coronavirus attraverso l’uso di </a:t>
            </a:r>
            <a:r>
              <a:rPr lang="it-IT" sz="4200" b="1" dirty="0" err="1">
                <a:solidFill>
                  <a:srgbClr val="7030A0"/>
                </a:solidFill>
                <a:latin typeface="Verdana Pro" panose="020B0604030504040204" pitchFamily="34" charset="0"/>
              </a:rPr>
              <a:t>convolutional</a:t>
            </a:r>
            <a:r>
              <a:rPr lang="it-IT" sz="4200" b="1" dirty="0">
                <a:solidFill>
                  <a:srgbClr val="7030A0"/>
                </a:solidFill>
                <a:latin typeface="Verdana Pro" panose="020B0604030504040204" pitchFamily="34" charset="0"/>
              </a:rPr>
              <a:t> </a:t>
            </a:r>
            <a:r>
              <a:rPr lang="it-IT" sz="4200" b="1" dirty="0" err="1">
                <a:solidFill>
                  <a:srgbClr val="7030A0"/>
                </a:solidFill>
                <a:latin typeface="Verdana Pro" panose="020B0604030504040204" pitchFamily="34" charset="0"/>
              </a:rPr>
              <a:t>neural</a:t>
            </a:r>
            <a:r>
              <a:rPr lang="it-IT" sz="4200" b="1" dirty="0">
                <a:solidFill>
                  <a:srgbClr val="7030A0"/>
                </a:solidFill>
                <a:latin typeface="Verdana Pro" panose="020B0604030504040204" pitchFamily="34" charset="0"/>
              </a:rPr>
              <a:t> network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A5AE00-5CFE-0B2E-CA02-4A046879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584" y="3076673"/>
            <a:ext cx="7999018" cy="1103902"/>
          </a:xfrm>
        </p:spPr>
        <p:txBody>
          <a:bodyPr anchor="t">
            <a:normAutofit/>
          </a:bodyPr>
          <a:lstStyle/>
          <a:p>
            <a:r>
              <a:rPr lang="it-IT" sz="2200" dirty="0"/>
              <a:t>Professore: Rocco Zaccagnino</a:t>
            </a:r>
          </a:p>
          <a:p>
            <a:r>
              <a:rPr lang="it-IT" sz="2200" dirty="0"/>
              <a:t>Studente: Luigi Emanuele Sica</a:t>
            </a:r>
          </a:p>
        </p:txBody>
      </p:sp>
      <p:grpSp>
        <p:nvGrpSpPr>
          <p:cNvPr id="97" name="Cross">
            <a:extLst>
              <a:ext uri="{FF2B5EF4-FFF2-40B4-BE49-F238E27FC236}">
                <a16:creationId xmlns:a16="http://schemas.microsoft.com/office/drawing/2014/main" id="{96A0174C-8375-4D35-9B20-4A83C965E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63B723-465F-4E0F-9619-7BC4B6B8A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372173-84EE-451E-960D-2E61E2871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EDB561D-C6EF-3958-3CA6-FA8F7DC8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3701" y="4835469"/>
            <a:ext cx="1427574" cy="14275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3E1312-6F6A-CCDD-3BDB-ECCBE39B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27" y="4547389"/>
            <a:ext cx="1948683" cy="1948683"/>
          </a:xfrm>
          <a:prstGeom prst="rect">
            <a:avLst/>
          </a:prstGeom>
        </p:spPr>
      </p:pic>
      <p:grpSp>
        <p:nvGrpSpPr>
          <p:cNvPr id="98" name="Bottom Right">
            <a:extLst>
              <a:ext uri="{FF2B5EF4-FFF2-40B4-BE49-F238E27FC236}">
                <a16:creationId xmlns:a16="http://schemas.microsoft.com/office/drawing/2014/main" id="{B122AAAE-8B9B-4479-A6C8-1E36DACB8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0" name="Graphic 157">
              <a:extLst>
                <a:ext uri="{FF2B5EF4-FFF2-40B4-BE49-F238E27FC236}">
                  <a16:creationId xmlns:a16="http://schemas.microsoft.com/office/drawing/2014/main" id="{5F0045BC-F191-4E9B-AA19-A843731C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99" name="Freeform: Shape 61">
                <a:extLst>
                  <a:ext uri="{FF2B5EF4-FFF2-40B4-BE49-F238E27FC236}">
                    <a16:creationId xmlns:a16="http://schemas.microsoft.com/office/drawing/2014/main" id="{AD66C601-BE5C-4E1C-8234-C0F8B473E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Freeform: Shape 62">
                <a:extLst>
                  <a:ext uri="{FF2B5EF4-FFF2-40B4-BE49-F238E27FC236}">
                    <a16:creationId xmlns:a16="http://schemas.microsoft.com/office/drawing/2014/main" id="{752EE8A7-8006-4688-914F-6EC02084C4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Freeform: Shape 63">
                <a:extLst>
                  <a:ext uri="{FF2B5EF4-FFF2-40B4-BE49-F238E27FC236}">
                    <a16:creationId xmlns:a16="http://schemas.microsoft.com/office/drawing/2014/main" id="{73B4B315-34E7-49AD-8E4D-B9FFEEAF3B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Freeform: Shape 64">
                <a:extLst>
                  <a:ext uri="{FF2B5EF4-FFF2-40B4-BE49-F238E27FC236}">
                    <a16:creationId xmlns:a16="http://schemas.microsoft.com/office/drawing/2014/main" id="{928EBE48-B0B7-4DE7-A097-C1A01CE49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Freeform: Shape 65">
                <a:extLst>
                  <a:ext uri="{FF2B5EF4-FFF2-40B4-BE49-F238E27FC236}">
                    <a16:creationId xmlns:a16="http://schemas.microsoft.com/office/drawing/2014/main" id="{D1A9BBD3-2CB3-49B2-B8FC-495FBCE3D5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Freeform: Shape 66">
                <a:extLst>
                  <a:ext uri="{FF2B5EF4-FFF2-40B4-BE49-F238E27FC236}">
                    <a16:creationId xmlns:a16="http://schemas.microsoft.com/office/drawing/2014/main" id="{FD86C9E0-A752-4898-BFA3-E91BAB5A5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Freeform: Shape 67">
                <a:extLst>
                  <a:ext uri="{FF2B5EF4-FFF2-40B4-BE49-F238E27FC236}">
                    <a16:creationId xmlns:a16="http://schemas.microsoft.com/office/drawing/2014/main" id="{60EF4DD1-A8EF-4722-8D92-F9FC9A6D9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6" name="Freeform: Shape 60">
              <a:extLst>
                <a:ext uri="{FF2B5EF4-FFF2-40B4-BE49-F238E27FC236}">
                  <a16:creationId xmlns:a16="http://schemas.microsoft.com/office/drawing/2014/main" id="{B1D071ED-53A1-4706-B65F-5D4C977A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42" name="Immagine 41">
            <a:extLst>
              <a:ext uri="{FF2B5EF4-FFF2-40B4-BE49-F238E27FC236}">
                <a16:creationId xmlns:a16="http://schemas.microsoft.com/office/drawing/2014/main" id="{0115FCDA-14AC-088A-111D-7FB4E53F4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11" y="4577795"/>
            <a:ext cx="1887870" cy="1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3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881" y="80884"/>
            <a:ext cx="5579082" cy="186846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55" y="2128775"/>
            <a:ext cx="4955225" cy="3765741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>
                <a:solidFill>
                  <a:srgbClr val="00B050"/>
                </a:solidFill>
              </a:rPr>
              <a:t>Adesso che abbimao portato i nostri dati in un formato numerico, quello che possiamo fare è dare una visone diversa di queste sequenze numeriche traforandole in segnali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it-IT" sz="1700" b="1">
                <a:solidFill>
                  <a:srgbClr val="00B050"/>
                </a:solidFill>
              </a:rPr>
              <a:t>Questa trasformazione è stata effettuata attraverso la somma cumulata di ogni numero della sequenza.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it-IT" sz="1700" b="1">
                <a:solidFill>
                  <a:srgbClr val="00B050"/>
                </a:solidFill>
              </a:rPr>
              <a:t> Portando cosi anche a poter rappresentare tale somma attraverso un grafico 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finestra, edificio&#10;&#10;Descrizione generata automaticamente">
            <a:extLst>
              <a:ext uri="{FF2B5EF4-FFF2-40B4-BE49-F238E27FC236}">
                <a16:creationId xmlns:a16="http://schemas.microsoft.com/office/drawing/2014/main" id="{E7512E59-17B6-CA25-31C9-8B6C7770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84" y="1611376"/>
            <a:ext cx="7089627" cy="4711740"/>
          </a:xfrm>
          <a:prstGeom prst="rect">
            <a:avLst/>
          </a:prstGeom>
          <a:effectLst>
            <a:outerShdw blurRad="50800" dist="50800" dir="5400000" algn="ctr" rotWithShape="0">
              <a:schemeClr val="accent5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5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881" y="80884"/>
            <a:ext cx="5579082" cy="186846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63" y="2097844"/>
            <a:ext cx="4890195" cy="140346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it-IT" sz="1800" dirty="0"/>
              <a:t>Una volta ottenuto tale segnale, esso può essere trasformata in un'immagine, che può essere così sottoposta all'esame della rete neurale </a:t>
            </a:r>
            <a:r>
              <a:rPr lang="it-IT" sz="1800" dirty="0" err="1"/>
              <a:t>convoluzionale</a:t>
            </a:r>
            <a:r>
              <a:rPr lang="it-IT" sz="1800" dirty="0"/>
              <a:t>.</a:t>
            </a: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439EBA-BF81-03A6-9BE0-6027E4A4F41D}"/>
              </a:ext>
            </a:extLst>
          </p:cNvPr>
          <p:cNvSpPr txBox="1"/>
          <p:nvPr/>
        </p:nvSpPr>
        <p:spPr>
          <a:xfrm>
            <a:off x="5701943" y="1015118"/>
            <a:ext cx="6265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it-IT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it-IT" dirty="0"/>
          </a:p>
        </p:txBody>
      </p:sp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DB684AD5-CF07-5BF8-016B-D96FA3CE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1" y="3224341"/>
            <a:ext cx="6172200" cy="3739362"/>
          </a:xfrm>
          <a:prstGeom prst="rect">
            <a:avLst/>
          </a:prstGeom>
          <a:effectLst>
            <a:outerShdw blurRad="596900" dir="16620000" sx="102000" sy="102000" algn="ctr" rotWithShape="0">
              <a:schemeClr val="accent2">
                <a:alpha val="7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1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534845" y="1942725"/>
            <a:ext cx="39323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>
                    <a:lumMod val="50000"/>
                  </a:schemeClr>
                </a:solidFill>
              </a:rPr>
              <a:t>TSToPlot</a:t>
            </a:r>
            <a:endParaRPr lang="it-IT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it-IT" dirty="0"/>
          </a:p>
          <a:p>
            <a:r>
              <a:rPr lang="it-IT" dirty="0"/>
              <a:t>Trasforma un batch di serie temporali in una immagine creando un grafico </a:t>
            </a:r>
            <a:r>
              <a:rPr lang="it-IT" dirty="0" err="1"/>
              <a:t>matplotlib</a:t>
            </a:r>
            <a:r>
              <a:rPr lang="it-IT" dirty="0"/>
              <a:t>. Il metodo "plot" prende in input una sequenza di valori che rappresentano i punti della serie temporale e li disegna su un grafico utilizzando una linea continua. In questo modo, è possibile visualizzare come i valori della serie temporale cambiano nel tempo, vedere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1203CA-3766-DCAB-152D-9D3475FF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1" y="2510417"/>
            <a:ext cx="2767658" cy="2849060"/>
          </a:xfrm>
          <a:prstGeom prst="rect">
            <a:avLst/>
          </a:prstGeom>
          <a:effectLst>
            <a:outerShdw blurRad="444500" dist="50800" dir="5400000" algn="ctr" rotWithShape="0">
              <a:srgbClr val="FF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0016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56866" y="1638945"/>
            <a:ext cx="67544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TSToMat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-Trasforma un batch di serie temporali in immagini creando una matrice </a:t>
            </a:r>
            <a:r>
              <a:rPr lang="it-IT" dirty="0" err="1"/>
              <a:t>matplotlib</a:t>
            </a:r>
            <a:r>
              <a:rPr lang="it-IT" dirty="0"/>
              <a:t>.</a:t>
            </a:r>
          </a:p>
          <a:p>
            <a:r>
              <a:rPr lang="it-IT" dirty="0"/>
              <a:t>I dati di input devono essere normalizzati con un intervallo (-1, 1)</a:t>
            </a:r>
          </a:p>
          <a:p>
            <a:r>
              <a:rPr lang="it-IT" dirty="0"/>
              <a:t>-Il primo passo è trasformare la serie temporale in una matrice di valori. </a:t>
            </a:r>
          </a:p>
          <a:p>
            <a:r>
              <a:rPr lang="it-IT" dirty="0"/>
              <a:t>-Consiste nell’assegnare un colore in corrispondenza di un determinato valore assunto, e in base ai valori assunti assegnare il colore corrispondente</a:t>
            </a:r>
          </a:p>
          <a:p>
            <a:r>
              <a:rPr lang="it-IT" dirty="0"/>
              <a:t>Ad esempio, se viene specificato "</a:t>
            </a:r>
            <a:r>
              <a:rPr lang="it-IT" dirty="0" err="1"/>
              <a:t>cmap</a:t>
            </a:r>
            <a:r>
              <a:rPr lang="it-IT" dirty="0"/>
              <a:t>=‘verde'" e il valore dei dati in una determinata posizione è -1, il pixel verrà assegnato una luminosità di -1 (verde). Se invece il valore dei dati è 0, il pixel verrà assegnato una luminosità di 0.5 (verde medio). Se infine il valore dei dati è 1, il pixel verrà assegnato una luminosità di 1 (giallo),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4ADA28-2867-7C66-6F28-F7789E395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61" y="2049966"/>
            <a:ext cx="3348917" cy="3047211"/>
          </a:xfrm>
          <a:prstGeom prst="rect">
            <a:avLst/>
          </a:prstGeom>
          <a:effectLst>
            <a:outerShdw blurRad="736600" dist="50800" dir="5400000" algn="ctr" rotWithShape="0">
              <a:schemeClr val="accent6"/>
            </a:outerShdw>
          </a:effectLst>
        </p:spPr>
      </p:pic>
    </p:spTree>
    <p:extLst>
      <p:ext uri="{BB962C8B-B14F-4D97-AF65-F5344CB8AC3E}">
        <p14:creationId xmlns:p14="http://schemas.microsoft.com/office/powerpoint/2010/main" val="251031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56866" y="1638946"/>
            <a:ext cx="68349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TSToGADF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-Trasforma un batch di serie temporali in una immagine applicando </a:t>
            </a:r>
            <a:r>
              <a:rPr lang="it-IT" dirty="0" err="1"/>
              <a:t>Gramian</a:t>
            </a:r>
            <a:r>
              <a:rPr lang="it-IT" dirty="0"/>
              <a:t> </a:t>
            </a:r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Field. </a:t>
            </a:r>
          </a:p>
          <a:p>
            <a:r>
              <a:rPr lang="it-IT" dirty="0"/>
              <a:t>-Richiede che l'input sia stato preventivamente normalizzato tra -1 e 1.</a:t>
            </a:r>
          </a:p>
          <a:p>
            <a:r>
              <a:rPr lang="it-IT" dirty="0"/>
              <a:t>-Per ogni coppia di dati (xi , </a:t>
            </a:r>
            <a:r>
              <a:rPr lang="it-IT" dirty="0" err="1"/>
              <a:t>xj</a:t>
            </a:r>
            <a:r>
              <a:rPr lang="it-IT" dirty="0"/>
              <a:t> ) del segnale, questa tecnica calcola la correlazione temporale e forma una matrice di queste correlazioni.</a:t>
            </a:r>
          </a:p>
          <a:p>
            <a:r>
              <a:rPr lang="it-IT" dirty="0"/>
              <a:t>-In particolare, la trasformazione GADF utilizza una finestra mobile che scorre lungo la serie temporale e calcola l'angolo(angolo = </a:t>
            </a:r>
            <a:r>
              <a:rPr lang="it-IT" dirty="0" err="1"/>
              <a:t>arccos</a:t>
            </a:r>
            <a:r>
              <a:rPr lang="it-IT" dirty="0"/>
              <a:t>(v1 * v2 / (||v1|| * ||v2||))) tra ogni coppia di vettori all'interno della finestra. Questi angoli vengono poi sottratti l'uno dall'altro e il risultato viene utilizzato per assegnare un valore al pixel corrispondente sull'immagine (se la differenza è 0 associa il viola se è 1 associa l'arancio e a valori intermedi colori intermedi a 0 e 1)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4BA34E-C2C1-5E38-2D8B-5253FA5A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70" y="2377042"/>
            <a:ext cx="3265442" cy="3486827"/>
          </a:xfrm>
          <a:prstGeom prst="rect">
            <a:avLst/>
          </a:prstGeom>
          <a:effectLst>
            <a:outerShdw blurRad="736600" dist="50800" dir="5400000" algn="ctr" rotWithShape="0">
              <a:srgbClr val="7030A0"/>
            </a:outerShdw>
          </a:effectLst>
        </p:spPr>
      </p:pic>
    </p:spTree>
    <p:extLst>
      <p:ext uri="{BB962C8B-B14F-4D97-AF65-F5344CB8AC3E}">
        <p14:creationId xmlns:p14="http://schemas.microsoft.com/office/powerpoint/2010/main" val="343028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49709" y="1451618"/>
            <a:ext cx="72972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TSToGADF</a:t>
            </a:r>
            <a:endParaRPr lang="it-IT" b="1" dirty="0">
              <a:solidFill>
                <a:schemeClr val="accent6"/>
              </a:solidFill>
            </a:endParaRPr>
          </a:p>
          <a:p>
            <a:endParaRPr lang="it-IT" dirty="0"/>
          </a:p>
          <a:p>
            <a:r>
              <a:rPr lang="it-IT" dirty="0"/>
              <a:t>Trasforma un batch di serie temporali in una immagine </a:t>
            </a:r>
            <a:r>
              <a:rPr lang="it-IT" dirty="0" err="1"/>
              <a:t>TSImage</a:t>
            </a:r>
            <a:r>
              <a:rPr lang="it-IT" dirty="0"/>
              <a:t>, applicando il campo di sommatoria angolare di </a:t>
            </a:r>
            <a:r>
              <a:rPr lang="it-IT" dirty="0" err="1"/>
              <a:t>Gramian</a:t>
            </a:r>
            <a:r>
              <a:rPr lang="it-IT" dirty="0"/>
              <a:t>. Simile alla trasformazione </a:t>
            </a:r>
            <a:r>
              <a:rPr lang="it-IT" dirty="0" err="1"/>
              <a:t>Gramian</a:t>
            </a:r>
            <a:r>
              <a:rPr lang="it-IT" dirty="0"/>
              <a:t> </a:t>
            </a:r>
            <a:r>
              <a:rPr lang="it-IT" dirty="0" err="1"/>
              <a:t>Angular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Field (GADF), ma invece di calcolare la differenza angolare tra coppie di vettori nella serie temporale, calcola la somma degli angoli. </a:t>
            </a:r>
          </a:p>
          <a:p>
            <a:r>
              <a:rPr lang="it-IT" dirty="0"/>
              <a:t>-Richiede che l'input sia stato preventivamente normalizzato tra -1 e 1.</a:t>
            </a:r>
          </a:p>
          <a:p>
            <a:r>
              <a:rPr lang="it-IT" dirty="0"/>
              <a:t>-Per ogni coppia di dati (xi , </a:t>
            </a:r>
            <a:r>
              <a:rPr lang="it-IT" dirty="0" err="1"/>
              <a:t>xj</a:t>
            </a:r>
            <a:r>
              <a:rPr lang="it-IT" dirty="0"/>
              <a:t> ) del segnale, questa tecnica calcola la correlazione temporale e forma una matrice di queste correlazioni.</a:t>
            </a:r>
          </a:p>
          <a:p>
            <a:r>
              <a:rPr lang="it-IT" dirty="0"/>
              <a:t>-In particolare, la trasformazione GADF utilizza una finestra mobile che scorre lungo la serie temporale e calcola l'angolo(angolo = </a:t>
            </a:r>
            <a:r>
              <a:rPr lang="it-IT" dirty="0" err="1"/>
              <a:t>arccos</a:t>
            </a:r>
            <a:r>
              <a:rPr lang="it-IT" dirty="0"/>
              <a:t>(v1 * v2 / (||v1|| * ||v2||))) tra ogni coppia di vettori all'interno della finestra. Questi angoli vengono poi sommati l'uno dall'altro e il risultato viene utilizzato per assegnare un valore al pixel corrispondente sull'immagine (se la somma è -1 associa il verde se è 1 associa giallo e ai valori intermedi tra -1 è 1 associa i colori intermedi</a:t>
            </a:r>
          </a:p>
          <a:p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57423B-7C8F-26ED-6675-0C53BE81E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505" y="2393560"/>
            <a:ext cx="3265442" cy="3334919"/>
          </a:xfrm>
          <a:prstGeom prst="rect">
            <a:avLst/>
          </a:prstGeom>
          <a:effectLst>
            <a:outerShdw blurRad="673100" dist="50800" dir="5400000" algn="ctr" rotWithShape="0">
              <a:schemeClr val="accent6"/>
            </a:outerShdw>
          </a:effectLst>
        </p:spPr>
      </p:pic>
    </p:spTree>
    <p:extLst>
      <p:ext uri="{BB962C8B-B14F-4D97-AF65-F5344CB8AC3E}">
        <p14:creationId xmlns:p14="http://schemas.microsoft.com/office/powerpoint/2010/main" val="332508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249709" y="1451618"/>
            <a:ext cx="81454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TSToMTF</a:t>
            </a:r>
            <a:endParaRPr lang="it-IT" dirty="0"/>
          </a:p>
          <a:p>
            <a:r>
              <a:rPr lang="it-IT" dirty="0"/>
              <a:t>Trasforma un batch di serie temporali in una immagine applicando Markov </a:t>
            </a:r>
            <a:r>
              <a:rPr lang="it-IT" dirty="0" err="1"/>
              <a:t>Transition</a:t>
            </a:r>
            <a:r>
              <a:rPr lang="it-IT" dirty="0"/>
              <a:t> Field. </a:t>
            </a:r>
          </a:p>
          <a:p>
            <a:r>
              <a:rPr lang="it-IT" dirty="0"/>
              <a:t>-Questo metodo calcolare la matrice di transizione di Markov per la serie temporale. </a:t>
            </a:r>
          </a:p>
          <a:p>
            <a:r>
              <a:rPr lang="it-IT" dirty="0"/>
              <a:t>-La matrice di transizione di Markov è una matrice quadrata che rappresenta le probabilità di transizione tra gli stati di un sistema.</a:t>
            </a:r>
          </a:p>
          <a:p>
            <a:r>
              <a:rPr lang="it-IT" dirty="0"/>
              <a:t>Nel caso delle serie temporali, gli stati possono essere i valori della serie stessa.</a:t>
            </a:r>
          </a:p>
          <a:p>
            <a:r>
              <a:rPr lang="it-IT" dirty="0"/>
              <a:t>-La cella (i, j) della matrice contiene il valore della probabilità che il sistema passi dallo stato i allo stato j in un certo intervallo di tempo.</a:t>
            </a:r>
          </a:p>
          <a:p>
            <a:r>
              <a:rPr lang="it-IT" dirty="0"/>
              <a:t>-Una volta calcolate le probabilità di transizione per ogni coppia di stati, è possibile costruire la matrice di transizione di Markov assegnando ogni probabilità alla cella (i, j) della matrice corrispondente.</a:t>
            </a:r>
          </a:p>
          <a:p>
            <a:r>
              <a:rPr lang="it-IT" dirty="0"/>
              <a:t>Se il valore della matrice di transizione di Markov in una determinata posizione è 0, il pixel verrà assegnato una luminosità di 0 (nero). Se invece il valore della matrice è 0.5, il pixel verrà assegnato una luminosità di 0.5 (grigio medio). Se infine il valore della matrice è 1, il pixel verrà assegnato una luminosità di 1 (bianco).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9EE2075-4922-E33A-C0AC-379D4429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61" y="3192408"/>
            <a:ext cx="4218739" cy="1327575"/>
          </a:xfrm>
          <a:prstGeom prst="rect">
            <a:avLst/>
          </a:prstGeom>
        </p:spPr>
      </p:pic>
      <p:pic>
        <p:nvPicPr>
          <p:cNvPr id="39" name="Immagine 38" descr="Immagine che contiene testo, silhouette, screenshot&#10;&#10;Descrizione generata automaticamente">
            <a:extLst>
              <a:ext uri="{FF2B5EF4-FFF2-40B4-BE49-F238E27FC236}">
                <a16:creationId xmlns:a16="http://schemas.microsoft.com/office/drawing/2014/main" id="{20793B54-237B-76BB-725C-6A0F4039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950" y="3182799"/>
            <a:ext cx="1164250" cy="12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66F56F-B1F5-7549-CF7F-942BB486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025" y="97229"/>
            <a:ext cx="10902887" cy="1536780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it-IT" sz="5400" dirty="0"/>
              <a:t>Come avvengono le trasformazioni del segnale in immagine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B1CC9E-F62C-7EAB-C282-65364937A496}"/>
              </a:ext>
            </a:extLst>
          </p:cNvPr>
          <p:cNvSpPr txBox="1"/>
          <p:nvPr/>
        </p:nvSpPr>
        <p:spPr>
          <a:xfrm>
            <a:off x="396680" y="1893888"/>
            <a:ext cx="56902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TSToRP</a:t>
            </a:r>
            <a:endParaRPr lang="it-IT" dirty="0"/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Trasforma un batch di serie temporali in una immagine applicando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Recurrence</a:t>
            </a:r>
            <a:r>
              <a:rPr lang="it-IT" b="0" i="0" dirty="0">
                <a:effectLst/>
                <a:latin typeface="Arial" panose="020B0604020202020204" pitchFamily="34" charset="0"/>
              </a:rPr>
              <a:t> Plot.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-Richiede che l’input sia precedentemente normalizzato tra -1 e 1.</a:t>
            </a:r>
            <a:br>
              <a:rPr lang="it-IT" dirty="0"/>
            </a:br>
            <a:r>
              <a:rPr lang="it-IT" dirty="0"/>
              <a:t>-</a:t>
            </a:r>
            <a:r>
              <a:rPr lang="it-IT" b="0" i="0" dirty="0">
                <a:effectLst/>
                <a:latin typeface="Arial" panose="020B0604020202020204" pitchFamily="34" charset="0"/>
              </a:rPr>
              <a:t>Il 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recurrent</a:t>
            </a:r>
            <a:r>
              <a:rPr lang="it-IT" b="0" i="0" dirty="0">
                <a:effectLst/>
                <a:latin typeface="Arial" panose="020B0604020202020204" pitchFamily="34" charset="0"/>
              </a:rPr>
              <a:t> plot genera un’</a:t>
            </a:r>
            <a:r>
              <a:rPr lang="it-IT" b="0" i="0" dirty="0" err="1">
                <a:effectLst/>
                <a:latin typeface="Arial" panose="020B0604020202020204" pitchFamily="34" charset="0"/>
              </a:rPr>
              <a:t>immagineche</a:t>
            </a:r>
            <a:r>
              <a:rPr lang="it-IT" b="0" i="0" dirty="0">
                <a:effectLst/>
                <a:latin typeface="Arial" panose="020B0604020202020204" pitchFamily="34" charset="0"/>
              </a:rPr>
              <a:t> rappresenta le distanze tra le traiettorie. </a:t>
            </a:r>
            <a:endParaRPr lang="it-IT" dirty="0">
              <a:latin typeface="Arial" panose="020B0604020202020204" pitchFamily="34" charset="0"/>
            </a:endParaRP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-Le traiettorie vengono estratte dalla rappresentazione basata sul segnale, quindi va a calcolare la distanza tra ogni coppia di punti della serie temporale. 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Se la distanza tra due punti è inferiore al parametro di soglia(scelto), assegna il valore 1(colore blu scuro) alla cella corrispondente dell’immagine. Altrimenti, assegnare il valore 0(blu chiaro) e varianti del blu per colori intermedi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2326E8-FC1C-2460-76A2-20343F7CE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24" y="2294028"/>
            <a:ext cx="3058943" cy="33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9144000" cy="1852613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677318"/>
            <a:ext cx="7200900" cy="222329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modelli utilizzati sono due </a:t>
            </a:r>
          </a:p>
          <a:p>
            <a:pPr marL="457200" indent="-457200" algn="l">
              <a:buAutoNum type="arabicParenR"/>
            </a:pPr>
            <a:r>
              <a:rPr lang="it-IT" dirty="0" err="1"/>
              <a:t>Inception</a:t>
            </a:r>
            <a:r>
              <a:rPr lang="it-IT" dirty="0"/>
              <a:t> Time </a:t>
            </a:r>
          </a:p>
          <a:p>
            <a:pPr marL="457200" indent="-457200" algn="l">
              <a:buAutoNum type="arabicParenR"/>
            </a:pPr>
            <a:r>
              <a:rPr lang="it-IT" dirty="0"/>
              <a:t>2) ResNet34</a:t>
            </a:r>
          </a:p>
          <a:p>
            <a:pPr algn="l"/>
            <a:r>
              <a:rPr lang="it-IT" dirty="0"/>
              <a:t>Entrambi modelli </a:t>
            </a:r>
            <a:r>
              <a:rPr lang="it-IT" dirty="0" err="1"/>
              <a:t>pre</a:t>
            </a:r>
            <a:r>
              <a:rPr lang="it-IT" dirty="0"/>
              <a:t>-addestrati:</a:t>
            </a:r>
          </a:p>
        </p:txBody>
      </p:sp>
    </p:spTree>
    <p:extLst>
      <p:ext uri="{BB962C8B-B14F-4D97-AF65-F5344CB8AC3E}">
        <p14:creationId xmlns:p14="http://schemas.microsoft.com/office/powerpoint/2010/main" val="351835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5619750" cy="2057401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19" y="2363568"/>
            <a:ext cx="6076950" cy="46265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it-IT" dirty="0" err="1"/>
              <a:t>Inception</a:t>
            </a:r>
            <a:r>
              <a:rPr lang="it-IT" dirty="0"/>
              <a:t> Time:</a:t>
            </a:r>
          </a:p>
          <a:p>
            <a:pPr algn="l"/>
            <a:r>
              <a:rPr lang="it-IT" dirty="0"/>
              <a:t>-</a:t>
            </a:r>
            <a:r>
              <a:rPr lang="it-IT" dirty="0" err="1"/>
              <a:t>Inception</a:t>
            </a:r>
            <a:r>
              <a:rPr lang="it-IT" dirty="0"/>
              <a:t> time è un approccio basato su una architettura che applica convoluzioni con filtri di diverse lunghezze e i vari livelli </a:t>
            </a:r>
            <a:r>
              <a:rPr lang="it-IT" dirty="0" err="1"/>
              <a:t>convoluzionali</a:t>
            </a:r>
            <a:r>
              <a:rPr lang="it-IT" dirty="0"/>
              <a:t> e di max-pooling vengono sviluppati tutti contemporaneamente</a:t>
            </a:r>
          </a:p>
          <a:p>
            <a:pPr algn="l"/>
            <a:r>
              <a:rPr lang="it-IT" dirty="0"/>
              <a:t>-Per tali reti ogni blocco è composto da moduli di avvio (</a:t>
            </a:r>
            <a:r>
              <a:rPr lang="it-IT" dirty="0" err="1"/>
              <a:t>inception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) piuttosto che da strati </a:t>
            </a:r>
            <a:r>
              <a:rPr lang="it-IT" dirty="0" err="1"/>
              <a:t>convoluzionali</a:t>
            </a:r>
            <a:r>
              <a:rPr lang="it-IT" dirty="0"/>
              <a:t> tradizionali</a:t>
            </a:r>
          </a:p>
          <a:p>
            <a:pPr algn="l"/>
            <a:r>
              <a:rPr lang="it-IT" dirty="0"/>
              <a:t>Tuttavia l’esecuzione di questo modello, poiché comporta lo svolgimento di tutte le operazioni in contemporanea, ha un costo computazionale molto alto. </a:t>
            </a:r>
          </a:p>
          <a:p>
            <a:pPr algn="l"/>
            <a:r>
              <a:rPr lang="it-IT" dirty="0"/>
              <a:t>Per questo motivo il primo componente principale del modulo </a:t>
            </a:r>
            <a:r>
              <a:rPr lang="it-IT" dirty="0" err="1"/>
              <a:t>Inception</a:t>
            </a:r>
            <a:r>
              <a:rPr lang="it-IT" dirty="0"/>
              <a:t> è chiamato collo di bottiglia. Questo strato esegue un’operazione di scorrimento di m filtri di lunghezza 1 con un passo pari a 1, riducendo in modo significativo la </a:t>
            </a:r>
            <a:r>
              <a:rPr lang="it-IT" dirty="0" err="1"/>
              <a:t>dimensionalità</a:t>
            </a:r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A07A4E-399B-7864-4866-92490C3E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5" y="839673"/>
            <a:ext cx="5524622" cy="2254046"/>
          </a:xfrm>
          <a:prstGeom prst="rect">
            <a:avLst/>
          </a:prstGeom>
          <a:effectLst>
            <a:outerShdw blurRad="584200" dist="50800" dir="5400000" algn="ctr" rotWithShape="0">
              <a:schemeClr val="accent6">
                <a:lumMod val="60000"/>
                <a:lumOff val="40000"/>
              </a:scheme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0FBE2FC-CFEF-05E5-9476-F280E8DF8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74" t="4163" r="32658" b="2410"/>
          <a:stretch/>
        </p:blipFill>
        <p:spPr>
          <a:xfrm>
            <a:off x="3205010" y="3188384"/>
            <a:ext cx="8858101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6F410C21-CD43-45A5-A726-CF8B01FD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0EA9A-BC9B-4A24-8288-BD332A6A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C02E7B-E3A7-4649-B0DF-7111FC4D9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466D70-407D-4A6C-887C-F213B7662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419DCF-E52E-4774-921F-1A9E589C0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6887A1-BF5F-455B-B3D0-A0FA7B7D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76C740-196E-47D9-97DD-FA626C70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7BFC62-FABD-4718-9C08-C31EF1745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8C2B3B-42DE-4307-A7F5-3C51DD2D9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C6FE7A-5F50-46A9-B473-A40F60CF9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2BF817-B70D-4687-9A70-09C0C6CF8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CAC004-4B7F-45C4-834A-116FD2D03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93C743-6F98-4322-B366-AD0353B10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C2310-33DE-4B73-A297-67D5721A8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8B8B6B-A236-4752-937C-83AF1C4EC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6B9790-C202-4F5D-8BEC-130557782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0884AE-BEEF-4D8B-B59B-1EFC91429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C19431-34DB-4F62-A4D8-ED38ECCB9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F5735E-2BC7-4236-B830-616EBBBC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83664CB5-2BA0-493E-BEC5-BACF868A1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DC3445-FC3D-4F90-BC75-AD8EDD18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4" name="Graphic 157">
              <a:extLst>
                <a:ext uri="{FF2B5EF4-FFF2-40B4-BE49-F238E27FC236}">
                  <a16:creationId xmlns:a16="http://schemas.microsoft.com/office/drawing/2014/main" id="{70D6C503-0ABE-48A7-BA0B-D5A26B558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DEB1DC4-C3A0-4645-B456-02A9FFA2C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ECF4175-31D6-4A9B-87A4-4C2966749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08D2906-75CA-4435-A320-08EBBA06B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B8B373-782A-4568-BDF3-093F398F1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07C3AD9-7FDD-480C-91FF-0D3A977DF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EF16B5-D539-41A0-9FDE-164CE88FE8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FFF8CB-E294-4944-A954-FC2866B25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CD3167-A8E1-4652-8AFE-0E5D9A90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4E084C7-AC2F-C38B-FFB7-1A8CA0F4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297" y="356713"/>
            <a:ext cx="8132458" cy="1652953"/>
          </a:xfrm>
        </p:spPr>
        <p:txBody>
          <a:bodyPr anchor="b">
            <a:normAutofit/>
          </a:bodyPr>
          <a:lstStyle/>
          <a:p>
            <a:pPr algn="ctr"/>
            <a:r>
              <a:rPr lang="it-IT" sz="6000" dirty="0">
                <a:solidFill>
                  <a:srgbClr val="FFC000"/>
                </a:solidFill>
                <a:latin typeface="+mn-lt"/>
              </a:rPr>
              <a:t>SARS-CoV-2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61B3F-38B3-E032-6BF3-D948D3F6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84" y="2674452"/>
            <a:ext cx="7950166" cy="6860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1800" b="1" dirty="0"/>
              <a:t>Come sappiamo, negli ultimi anni abbiamo dovuto far fronte al virus SARS cov-2, che, durante la sua diffusione, ha comportato molti decessi</a:t>
            </a:r>
          </a:p>
          <a:p>
            <a:pPr marL="0" indent="0">
              <a:buNone/>
            </a:pP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B17187-F384-D96A-7091-167B95D7F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0" y="4036440"/>
            <a:ext cx="830958" cy="83095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58C8DA-692D-8308-F7E1-60B99835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64" y="3757103"/>
            <a:ext cx="1159459" cy="11594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CD2A860-669C-F7C0-6857-01440EBC8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74" y="2609850"/>
            <a:ext cx="855520" cy="85552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877173B-AB45-1B56-9B34-706EBFB7B99F}"/>
              </a:ext>
            </a:extLst>
          </p:cNvPr>
          <p:cNvSpPr txBox="1">
            <a:spLocks/>
          </p:cNvSpPr>
          <p:nvPr/>
        </p:nvSpPr>
        <p:spPr>
          <a:xfrm>
            <a:off x="1547413" y="4087499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it-IT" sz="1800" b="1" dirty="0">
                <a:solidFill>
                  <a:schemeClr val="accent5">
                    <a:lumMod val="75000"/>
                  </a:schemeClr>
                </a:solidFill>
              </a:rPr>
              <a:t>Grazie alla medicina moderna e l'urgenza di intervenire al più presto, si è  riusciti a proporre subito soluzioni efficienti. Così, come subito dopo le prime somministrazioni di vaccino alla popolazione, sono emerse presenze di varianti derivanti da tale virus.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81894EE-553E-EC07-A564-08DDDD9552BE}"/>
              </a:ext>
            </a:extLst>
          </p:cNvPr>
          <p:cNvSpPr txBox="1">
            <a:spLocks/>
          </p:cNvSpPr>
          <p:nvPr/>
        </p:nvSpPr>
        <p:spPr>
          <a:xfrm>
            <a:off x="2453483" y="5130766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it-IT" sz="1800" b="1" dirty="0">
                <a:solidFill>
                  <a:schemeClr val="accent5">
                    <a:lumMod val="75000"/>
                  </a:schemeClr>
                </a:solidFill>
              </a:rPr>
              <a:t>Tra le varie regioni del genoma del SARS CoV-2 vi quella a punta ha una struttura simile a una corona, per questo prende in nome di corna Corona Virus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3B22F9F7-0FB0-A420-B26D-1E231993B8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0" r="44907" b="18509"/>
          <a:stretch/>
        </p:blipFill>
        <p:spPr>
          <a:xfrm>
            <a:off x="5942418" y="5684557"/>
            <a:ext cx="638779" cy="6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85642-B76C-4367-B664-7C04C61FB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80999"/>
            <a:ext cx="9144000" cy="1852613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Modelli usati per addestrare i segnali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9B9D0-F7BD-2642-AB49-D2E1E7B8A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35" y="2231488"/>
            <a:ext cx="6076950" cy="462651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it-IT" dirty="0"/>
              <a:t> </a:t>
            </a:r>
            <a:r>
              <a:rPr lang="it-IT" dirty="0" err="1"/>
              <a:t>ResNet</a:t>
            </a:r>
            <a:r>
              <a:rPr lang="it-IT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l’architettura di </a:t>
            </a:r>
            <a:r>
              <a:rPr lang="it-IT" dirty="0" err="1"/>
              <a:t>ResNet</a:t>
            </a:r>
            <a:r>
              <a:rPr lang="it-IT" dirty="0"/>
              <a:t> si basa sull’utilizzo di blocchi uno sotto l’altro.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 A differenza di una rete neurale </a:t>
            </a:r>
            <a:r>
              <a:rPr lang="it-IT" dirty="0" err="1"/>
              <a:t>convoluzionale</a:t>
            </a:r>
            <a:r>
              <a:rPr lang="it-IT" dirty="0"/>
              <a:t> standard, dove all’aumentare della profondità della rete, la precisione si satura e quindi si degrada rapidamente, l’architettura nel </a:t>
            </a:r>
            <a:r>
              <a:rPr lang="it-IT" dirty="0" err="1"/>
              <a:t>ResNetper</a:t>
            </a:r>
            <a:r>
              <a:rPr lang="it-IT" dirty="0"/>
              <a:t> si basa su un blocco residuo. Un blocco residuo è una pila di livelli impostati in modo tale che l’output di un livello venga preso e aggiunto a un altro livello più in profondità nel blocco.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Questa connessione by-pass è nota come scorciatoia o skip-connection. Per la trasformazione Spike2Signal, usiamo uno </a:t>
            </a:r>
            <a:r>
              <a:rPr lang="it-IT" dirty="0" err="1"/>
              <a:t>stack</a:t>
            </a:r>
            <a:r>
              <a:rPr lang="it-IT" dirty="0"/>
              <a:t> di 3 moduli residui seguito da uno strato di pooling medio globale e uno strato </a:t>
            </a:r>
            <a:r>
              <a:rPr lang="it-IT" dirty="0" err="1"/>
              <a:t>softmax</a:t>
            </a:r>
            <a:r>
              <a:rPr lang="it-IT" dirty="0"/>
              <a:t>. Il numero di filtri e la dimensione del kernel per le convoluzioni sono altri due </a:t>
            </a:r>
            <a:r>
              <a:rPr lang="it-IT" dirty="0" err="1"/>
              <a:t>iperparametri</a:t>
            </a:r>
            <a:r>
              <a:rPr lang="it-IT" dirty="0"/>
              <a:t> critici. Seguendo il progetto </a:t>
            </a:r>
            <a:r>
              <a:rPr lang="it-IT" dirty="0" err="1"/>
              <a:t>ResNet</a:t>
            </a:r>
            <a:r>
              <a:rPr lang="it-IT" dirty="0"/>
              <a:t> per la classificazione delle serie temporali, il numero di filtri utilizzati è </a:t>
            </a:r>
            <a:r>
              <a:rPr lang="it-IT" dirty="0" err="1"/>
              <a:t>ki</a:t>
            </a:r>
            <a:r>
              <a:rPr lang="it-IT" dirty="0"/>
              <a:t> = 64, 128, 128. Usiamo i kernel di dimensione 8, 5, 3 per 3 moduli residui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78418D-519D-D301-7A40-0EE03818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67" y="326198"/>
            <a:ext cx="2539173" cy="62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9" y="322263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senza modificare </a:t>
            </a:r>
            <a:r>
              <a:rPr lang="it-IT" dirty="0" err="1"/>
              <a:t>cmap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F837622-30AE-B365-36DC-4AAEF831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35" y="1251474"/>
            <a:ext cx="8771380" cy="254530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491431" y="215479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TSToPlot</a:t>
            </a: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56C8CB8D-FBC6-BA02-E50C-B9D830A87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86" y="4142696"/>
            <a:ext cx="8987387" cy="250330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1121C9-E030-EABE-8607-3419DB6CC34C}"/>
              </a:ext>
            </a:extLst>
          </p:cNvPr>
          <p:cNvSpPr txBox="1"/>
          <p:nvPr/>
        </p:nvSpPr>
        <p:spPr>
          <a:xfrm>
            <a:off x="565355" y="5209680"/>
            <a:ext cx="779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TSToGADF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1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9" y="322263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</a:t>
            </a:r>
            <a:r>
              <a:rPr lang="it-IT"/>
              <a:t>senza modificare cmap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491431" y="215479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TSToGASF</a:t>
            </a:r>
            <a:endParaRPr lang="it-IT" b="1" dirty="0">
              <a:solidFill>
                <a:schemeClr val="accent6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A1121C9-E030-EABE-8607-3419DB6CC34C}"/>
              </a:ext>
            </a:extLst>
          </p:cNvPr>
          <p:cNvSpPr txBox="1"/>
          <p:nvPr/>
        </p:nvSpPr>
        <p:spPr>
          <a:xfrm>
            <a:off x="565355" y="5209680"/>
            <a:ext cx="7796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TSToMTF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B545027-36B2-8B1C-67E5-8C2FAAE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5" y="1105902"/>
            <a:ext cx="8750415" cy="25033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4F2E82-3D43-FF28-4279-3741D458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32" y="3841955"/>
            <a:ext cx="8984565" cy="25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2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B9AC3-6792-3E12-77A9-652EB38A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9" y="322263"/>
            <a:ext cx="10067925" cy="715962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ottenuti </a:t>
            </a:r>
            <a:r>
              <a:rPr lang="it-IT"/>
              <a:t>senza modificare cmap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FE8EF6-A213-E710-DC46-D2586FDAE879}"/>
              </a:ext>
            </a:extLst>
          </p:cNvPr>
          <p:cNvSpPr txBox="1"/>
          <p:nvPr/>
        </p:nvSpPr>
        <p:spPr>
          <a:xfrm>
            <a:off x="9491431" y="215479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accent6"/>
                </a:solidFill>
              </a:rPr>
              <a:t>TSToRP</a:t>
            </a:r>
            <a:endParaRPr lang="it-IT" b="1" dirty="0">
              <a:solidFill>
                <a:schemeClr val="accent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EA8B15-811E-FF0A-38A1-1E8D44C6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6" y="1126904"/>
            <a:ext cx="8670676" cy="2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97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738262B-3960-4D04-92F3-C363584E9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657100-BDC2-4335-865E-8B822BC9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7C44F7A2-EC4A-484B-BE71-8B23C0F60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590F86-76CD-4EB9-8741-34B0E1941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6089F4-CD95-4D48-A805-34EA5F848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DB60A2-B18C-4F65-B0E6-66ED9CEFA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048C6F4-614B-45FA-AB8F-25347B5441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25FD66F-3D7B-4850-B481-5D51840D4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393D591-D719-4C28-B8E5-334636358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0E41FB1-38F3-4037-B5F2-E4E353110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A8B4BF-5D23-4610-AD0E-B290C8D6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4C2957-6958-6EC8-AC93-618F5AA29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13" b="22193"/>
          <a:stretch/>
        </p:blipFill>
        <p:spPr>
          <a:xfrm>
            <a:off x="198741" y="10"/>
            <a:ext cx="11812017" cy="3919684"/>
          </a:xfrm>
          <a:prstGeom prst="rect">
            <a:avLst/>
          </a:pr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345A4508-88A7-4C04-9603-4F8CCFCDC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BEBA10-A14A-4AE6-9F5B-84BDE565C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C86399-9706-4DD7-8917-E6DB39242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DA7BC8-3D83-4235-80B9-97CB95E3D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9C08E3-DA34-4386-990E-1CB4F68E7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CFB05D-200F-4880-92F6-8730C6DE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B4525A-595A-4728-9298-A4DFEE991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0A4D64-630B-47EB-9255-66DEFA42D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2E2A24AE-1C03-4337-8529-C4233C56F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" y="3919728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213D2F-99EA-48EA-AD3A-A55DC4F5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ADACBA-0EE9-4E11-B79A-F39D15CFE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C07C20-FD7C-B6DC-22D7-B25987762A6E}"/>
              </a:ext>
            </a:extLst>
          </p:cNvPr>
          <p:cNvSpPr txBox="1"/>
          <p:nvPr/>
        </p:nvSpPr>
        <p:spPr>
          <a:xfrm>
            <a:off x="463765" y="4136477"/>
            <a:ext cx="9884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effectLst/>
                <a:latin typeface="Arial" panose="020B0604020202020204" pitchFamily="34" charset="0"/>
              </a:rPr>
              <a:t>Studiando il caso in esame abbiamo quindi scoperto che a ogni trasformazione possiamo assegnare un </a:t>
            </a:r>
            <a:r>
              <a:rPr lang="it-IT" b="1" dirty="0">
                <a:latin typeface="Arial" panose="020B0604020202020204" pitchFamily="34" charset="0"/>
              </a:rPr>
              <a:t>parametro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matplotlib</a:t>
            </a:r>
            <a:r>
              <a:rPr lang="it-IT" b="1" i="0" dirty="0">
                <a:effectLst/>
                <a:latin typeface="Arial" panose="020B0604020202020204" pitchFamily="34" charset="0"/>
              </a:rPr>
              <a:t> che permette di aggiungere varie tonalità di colore alla trasformazione (tutti tranne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TSToPlot</a:t>
            </a:r>
            <a:r>
              <a:rPr lang="it-IT" b="1" i="0" dirty="0">
                <a:effectLst/>
                <a:latin typeface="Arial" panose="020B0604020202020204" pitchFamily="34" charset="0"/>
              </a:rPr>
              <a:t>). Tutte le trasformazioni viste in precedenza svolte nel lavoro precedente creano un’immagine di 1 canale per ogni variabile </a:t>
            </a:r>
            <a:r>
              <a:rPr lang="it-IT" b="1" dirty="0">
                <a:latin typeface="Arial" panose="020B0604020202020204" pitchFamily="34" charset="0"/>
              </a:rPr>
              <a:t>questo perché non vi è un addestramento su trasformazioni contenente </a:t>
            </a:r>
            <a:r>
              <a:rPr lang="it-IT" b="1" dirty="0" err="1"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. Questo può essere convertito in un’immagine a 3 canali applicando un </a:t>
            </a:r>
            <a:r>
              <a:rPr lang="it-IT" b="1" i="0" dirty="0" err="1">
                <a:effectLst/>
                <a:latin typeface="Arial" panose="020B0604020202020204" pitchFamily="34" charset="0"/>
              </a:rPr>
              <a:t>cmap</a:t>
            </a:r>
            <a:r>
              <a:rPr lang="it-IT" b="1" i="0" dirty="0">
                <a:effectLst/>
                <a:latin typeface="Arial" panose="020B0604020202020204" pitchFamily="34" charset="0"/>
              </a:rPr>
              <a:t>. Ciò aggiungerà più tempo al processo di creazione del batch, ma in alcuni casi migliora le prestazioni.</a:t>
            </a:r>
            <a:endParaRPr lang="it-IT" b="1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F587704-2B73-BC7C-4505-4E570781C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175076"/>
            <a:ext cx="5425910" cy="22862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6D94B357-6670-7990-3427-E889D560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86" y="3462282"/>
            <a:ext cx="540304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B080CC-21C7-58BA-E763-7A20F5CE4B4F}"/>
              </a:ext>
            </a:extLst>
          </p:cNvPr>
          <p:cNvSpPr txBox="1"/>
          <p:nvPr/>
        </p:nvSpPr>
        <p:spPr>
          <a:xfrm>
            <a:off x="2371955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658A713-4D2D-7231-508D-4EA493EE4917}"/>
              </a:ext>
            </a:extLst>
          </p:cNvPr>
          <p:cNvSpPr txBox="1">
            <a:spLocks/>
          </p:cNvSpPr>
          <p:nvPr/>
        </p:nvSpPr>
        <p:spPr>
          <a:xfrm>
            <a:off x="323850" y="111031"/>
            <a:ext cx="9144000" cy="185261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Prove per trasformare i segnali in nuovi tipi di immagini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ACDEE1-C3D1-1EB9-5714-0CB9A229439C}"/>
              </a:ext>
            </a:extLst>
          </p:cNvPr>
          <p:cNvSpPr txBox="1"/>
          <p:nvPr/>
        </p:nvSpPr>
        <p:spPr>
          <a:xfrm>
            <a:off x="323850" y="1480632"/>
            <a:ext cx="590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Nel caso della MTF abbiamo deciso di applicare un </a:t>
            </a:r>
            <a:r>
              <a:rPr lang="it-IT" dirty="0" err="1"/>
              <a:t>cmap</a:t>
            </a:r>
            <a:r>
              <a:rPr lang="it-IT" dirty="0"/>
              <a:t>(COLORE)= TAB20B avendo risultati addirittura inferiore rispetto a senza </a:t>
            </a:r>
            <a:r>
              <a:rPr lang="it-IT" dirty="0" err="1"/>
              <a:t>cmap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9DE489-6E83-12B4-D1F0-1FDB6C83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38" y="1460716"/>
            <a:ext cx="2143424" cy="21529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7938A3C-C687-05FC-E408-1D629B4D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3" y="3773563"/>
            <a:ext cx="9582737" cy="28047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9A2F8B-A3E6-DA30-C00A-E3E7030F8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2" y="918600"/>
            <a:ext cx="5403048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B080CC-21C7-58BA-E763-7A20F5CE4B4F}"/>
              </a:ext>
            </a:extLst>
          </p:cNvPr>
          <p:cNvSpPr txBox="1"/>
          <p:nvPr/>
        </p:nvSpPr>
        <p:spPr>
          <a:xfrm>
            <a:off x="2371955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658A713-4D2D-7231-508D-4EA493EE4917}"/>
              </a:ext>
            </a:extLst>
          </p:cNvPr>
          <p:cNvSpPr txBox="1">
            <a:spLocks/>
          </p:cNvSpPr>
          <p:nvPr/>
        </p:nvSpPr>
        <p:spPr>
          <a:xfrm>
            <a:off x="323850" y="111031"/>
            <a:ext cx="11391900" cy="108205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Abbiamo raggiunto un miglioramento trasformando il segnale con una colorazione gray con la trasformazione </a:t>
            </a:r>
            <a:r>
              <a:rPr lang="it-IT" dirty="0" err="1"/>
              <a:t>TSToMat</a:t>
            </a:r>
            <a:r>
              <a:rPr lang="it-IT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ACDEE1-C3D1-1EB9-5714-0CB9A229439C}"/>
              </a:ext>
            </a:extLst>
          </p:cNvPr>
          <p:cNvSpPr txBox="1"/>
          <p:nvPr/>
        </p:nvSpPr>
        <p:spPr>
          <a:xfrm>
            <a:off x="323850" y="1336858"/>
            <a:ext cx="59019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Notando gli addestramenti senza </a:t>
            </a:r>
            <a:r>
              <a:rPr lang="it-IT" dirty="0" err="1"/>
              <a:t>cmap</a:t>
            </a:r>
            <a:r>
              <a:rPr lang="it-IT" dirty="0"/>
              <a:t> notiamo come RP e il migliore quindi tra i vari tentativi abbiamo provando a cambiare la </a:t>
            </a:r>
            <a:r>
              <a:rPr lang="it-IT" b="1" i="0" dirty="0">
                <a:effectLst/>
                <a:latin typeface="Arial" panose="020B0604020202020204" pitchFamily="34" charset="0"/>
              </a:rPr>
              <a:t>tonalità di colore</a:t>
            </a:r>
            <a:r>
              <a:rPr lang="it-IT" dirty="0"/>
              <a:t> per la funzioni </a:t>
            </a:r>
            <a:r>
              <a:rPr lang="it-IT" dirty="0" err="1"/>
              <a:t>TSTOMat</a:t>
            </a:r>
            <a:r>
              <a:rPr lang="it-IT" dirty="0"/>
              <a:t> ottenendo così un nuovo tipo di immagine a 3 canali che risulta aver avuto una predizione migliore rispetto a tutti i tipi di immagini che abbiamo provato ad addestrare(</a:t>
            </a:r>
            <a:r>
              <a:rPr lang="it-IT" dirty="0" err="1"/>
              <a:t>cmap</a:t>
            </a:r>
            <a:r>
              <a:rPr lang="it-IT" dirty="0"/>
              <a:t> =‘gray’).</a:t>
            </a:r>
          </a:p>
          <a:p>
            <a:r>
              <a:rPr lang="it-IT" dirty="0"/>
              <a:t>Abbiamo eseguito l’addestramento ottenendo come risultato 85% che supera tutti gli altri che abbiamo testato e quelli del lavoro gia svolto.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E250142-BA61-3454-9162-ED3096648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40" y="1591250"/>
            <a:ext cx="5425910" cy="228620"/>
          </a:xfrm>
          <a:prstGeom prst="rect">
            <a:avLst/>
          </a:prstGeom>
        </p:spPr>
      </p:pic>
      <p:pic>
        <p:nvPicPr>
          <p:cNvPr id="21" name="Immagine 20" descr="Immagine che contiene testo, interni&#10;&#10;Descrizione generata automaticamente">
            <a:extLst>
              <a:ext uri="{FF2B5EF4-FFF2-40B4-BE49-F238E27FC236}">
                <a16:creationId xmlns:a16="http://schemas.microsoft.com/office/drawing/2014/main" id="{65B0199A-E7BA-01A5-47EA-11523724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80" y="2107418"/>
            <a:ext cx="1790855" cy="1867062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AF4C1EB6-4FDE-9384-ADF0-C82FF1C66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342954"/>
            <a:ext cx="7740740" cy="2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8E3B7-04F2-7262-F275-6A5548DE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409574"/>
            <a:ext cx="7943850" cy="1057275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D260F3-82BF-B0E4-54CE-EA6CA3AF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38325"/>
            <a:ext cx="9829800" cy="3419475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Nonostante l’implementazione del programma non sia stata facile, in quanto si sono riscontrati problemi con le versioni delle librerie, abbiamo ritenuto opportuno apporre delle modifiche a una parte del codice per il corretto funzionamento finale. Possiamo dire però che dopo aver studiato e capito come è stato svolto il lavoro, siamo riusciti successivamente anche ad eseguire un upgrade, consistente nell’aggiunta di filtri di colori che caratterizzano e aggiungono dettagli alla rappresentazione di immagine del segnale, che come abbiamo visto, ha portato a un miglioramento </a:t>
            </a:r>
            <a:r>
              <a:rPr lang="it-IT"/>
              <a:t>di  </a:t>
            </a:r>
            <a:r>
              <a:rPr lang="it-IT" dirty="0" err="1"/>
              <a:t>performace</a:t>
            </a:r>
            <a:r>
              <a:rPr lang="it-IT" dirty="0"/>
              <a:t> rispetto alle altre strategie analizzare nel lavoro precedente. In più la ricerca rimane sempre aperta per miglioranti attraverso le varie </a:t>
            </a:r>
            <a:r>
              <a:rPr lang="it-IT" dirty="0" err="1"/>
              <a:t>cmap</a:t>
            </a:r>
            <a:r>
              <a:rPr lang="it-IT" dirty="0"/>
              <a:t> o altre possibilità di convertire il segnale in immagine.</a:t>
            </a:r>
          </a:p>
        </p:txBody>
      </p:sp>
    </p:spTree>
    <p:extLst>
      <p:ext uri="{BB962C8B-B14F-4D97-AF65-F5344CB8AC3E}">
        <p14:creationId xmlns:p14="http://schemas.microsoft.com/office/powerpoint/2010/main" val="267971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0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2" name="Freeform: Shape 1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3" name="Freeform: Shape 1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4" name="Freeform: Shape 1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6" name="Freeform: Shape 1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74" name="Freeform: Shape 1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81" name="Rectangle 1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2" name="Rectangle 1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3" name="Top Left">
            <a:extLst>
              <a:ext uri="{FF2B5EF4-FFF2-40B4-BE49-F238E27FC236}">
                <a16:creationId xmlns:a16="http://schemas.microsoft.com/office/drawing/2014/main" id="{14EB9E3B-CE4C-46EA-B8D1-457317C0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4" name="Freeform: Shape 140">
              <a:extLst>
                <a:ext uri="{FF2B5EF4-FFF2-40B4-BE49-F238E27FC236}">
                  <a16:creationId xmlns:a16="http://schemas.microsoft.com/office/drawing/2014/main" id="{4CB367B6-341F-47A1-9AE3-03CDEA57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CDB48FD-56C1-4CEE-9116-55FC83D9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42">
              <a:extLst>
                <a:ext uri="{FF2B5EF4-FFF2-40B4-BE49-F238E27FC236}">
                  <a16:creationId xmlns:a16="http://schemas.microsoft.com/office/drawing/2014/main" id="{EE572BE7-B4C1-4594-8834-E91C625D4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43">
              <a:extLst>
                <a:ext uri="{FF2B5EF4-FFF2-40B4-BE49-F238E27FC236}">
                  <a16:creationId xmlns:a16="http://schemas.microsoft.com/office/drawing/2014/main" id="{A5F74776-5590-4693-B9BE-CB2F7780B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44">
              <a:extLst>
                <a:ext uri="{FF2B5EF4-FFF2-40B4-BE49-F238E27FC236}">
                  <a16:creationId xmlns:a16="http://schemas.microsoft.com/office/drawing/2014/main" id="{CABCF0F9-7EE2-4024-894D-8778AAABC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45">
              <a:extLst>
                <a:ext uri="{FF2B5EF4-FFF2-40B4-BE49-F238E27FC236}">
                  <a16:creationId xmlns:a16="http://schemas.microsoft.com/office/drawing/2014/main" id="{B211483D-742A-4C7E-919E-36F0AE2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46">
              <a:extLst>
                <a:ext uri="{FF2B5EF4-FFF2-40B4-BE49-F238E27FC236}">
                  <a16:creationId xmlns:a16="http://schemas.microsoft.com/office/drawing/2014/main" id="{35A0B184-15A7-4BC0-AA97-3FE7981D6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47">
              <a:extLst>
                <a:ext uri="{FF2B5EF4-FFF2-40B4-BE49-F238E27FC236}">
                  <a16:creationId xmlns:a16="http://schemas.microsoft.com/office/drawing/2014/main" id="{D6B2FF9B-D612-4819-B6C9-5F67AEB8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6BDAF2E3-042F-9C2B-1E9A-AE12E3DA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7" y="29201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Dove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avvengono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queste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mutazioni</a:t>
            </a:r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15ECEB8-EBA9-6F3E-070A-3CCB482CE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r="-2" b="14267"/>
          <a:stretch/>
        </p:blipFill>
        <p:spPr>
          <a:xfrm>
            <a:off x="19253" y="3560814"/>
            <a:ext cx="9765645" cy="3395565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  <a:effectLst>
            <a:outerShdw blurRad="2159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</p:pic>
      <p:grpSp>
        <p:nvGrpSpPr>
          <p:cNvPr id="191" name="Bottom Right">
            <a:extLst>
              <a:ext uri="{FF2B5EF4-FFF2-40B4-BE49-F238E27FC236}">
                <a16:creationId xmlns:a16="http://schemas.microsoft.com/office/drawing/2014/main" id="{EACEE585-77A5-4267-A020-F2BB70BF5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5D04C1D3-00C8-480B-AE77-351CAC389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92" name="Freeform: Shape 152">
                <a:extLst>
                  <a:ext uri="{FF2B5EF4-FFF2-40B4-BE49-F238E27FC236}">
                    <a16:creationId xmlns:a16="http://schemas.microsoft.com/office/drawing/2014/main" id="{FBB507E8-1FF0-4204-8B01-40EF0555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53">
                <a:extLst>
                  <a:ext uri="{FF2B5EF4-FFF2-40B4-BE49-F238E27FC236}">
                    <a16:creationId xmlns:a16="http://schemas.microsoft.com/office/drawing/2014/main" id="{C1773A54-A61B-4261-A787-8795E4128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54">
                <a:extLst>
                  <a:ext uri="{FF2B5EF4-FFF2-40B4-BE49-F238E27FC236}">
                    <a16:creationId xmlns:a16="http://schemas.microsoft.com/office/drawing/2014/main" id="{E9E3FC2E-7118-4851-9FD0-32AE5588D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55">
                <a:extLst>
                  <a:ext uri="{FF2B5EF4-FFF2-40B4-BE49-F238E27FC236}">
                    <a16:creationId xmlns:a16="http://schemas.microsoft.com/office/drawing/2014/main" id="{D7C69CF4-58E9-4BD7-87A8-6528A4AA2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56">
                <a:extLst>
                  <a:ext uri="{FF2B5EF4-FFF2-40B4-BE49-F238E27FC236}">
                    <a16:creationId xmlns:a16="http://schemas.microsoft.com/office/drawing/2014/main" id="{071E02CB-FAAF-4B47-B5DE-F938C4EF4C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57">
                <a:extLst>
                  <a:ext uri="{FF2B5EF4-FFF2-40B4-BE49-F238E27FC236}">
                    <a16:creationId xmlns:a16="http://schemas.microsoft.com/office/drawing/2014/main" id="{9B039117-4539-49FC-A780-A78AD50B8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58">
                <a:extLst>
                  <a:ext uri="{FF2B5EF4-FFF2-40B4-BE49-F238E27FC236}">
                    <a16:creationId xmlns:a16="http://schemas.microsoft.com/office/drawing/2014/main" id="{BE2BFF77-558E-4891-B9F4-6D5326BB70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9" name="Freeform: Shape 151">
              <a:extLst>
                <a:ext uri="{FF2B5EF4-FFF2-40B4-BE49-F238E27FC236}">
                  <a16:creationId xmlns:a16="http://schemas.microsoft.com/office/drawing/2014/main" id="{3259CE72-AB8F-4DE0-A183-E00F8C701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74EA15E-3883-F6BD-EE75-4BE40D78CD71}"/>
              </a:ext>
            </a:extLst>
          </p:cNvPr>
          <p:cNvSpPr txBox="1">
            <a:spLocks/>
          </p:cNvSpPr>
          <p:nvPr/>
        </p:nvSpPr>
        <p:spPr>
          <a:xfrm>
            <a:off x="5411875" y="1401788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Nel SARS-CoV-2 è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stato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notato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le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mutazioni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verificano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in modo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sproporzionato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proprio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nella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della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punta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rendendo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questa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importante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per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distinguere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diverse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varianti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FB3E8FB-D676-88C0-313C-BC417BCFAA4C}"/>
              </a:ext>
            </a:extLst>
          </p:cNvPr>
          <p:cNvSpPr txBox="1">
            <a:spLocks/>
          </p:cNvSpPr>
          <p:nvPr/>
        </p:nvSpPr>
        <p:spPr>
          <a:xfrm>
            <a:off x="999116" y="3014902"/>
            <a:ext cx="7585414" cy="904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7030A0"/>
                </a:solidFill>
              </a:rPr>
              <a:t>Essa </a:t>
            </a:r>
            <a:r>
              <a:rPr lang="en-US" sz="1800" b="1" dirty="0" err="1">
                <a:solidFill>
                  <a:srgbClr val="7030A0"/>
                </a:solidFill>
              </a:rPr>
              <a:t>può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essere</a:t>
            </a:r>
            <a:r>
              <a:rPr lang="en-US" sz="1800" b="1" dirty="0">
                <a:solidFill>
                  <a:srgbClr val="7030A0"/>
                </a:solidFill>
              </a:rPr>
              <a:t> divisa in due sotto-</a:t>
            </a:r>
            <a:r>
              <a:rPr lang="en-US" sz="1800" b="1" dirty="0" err="1">
                <a:solidFill>
                  <a:srgbClr val="7030A0"/>
                </a:solidFill>
              </a:rPr>
              <a:t>unità</a:t>
            </a:r>
            <a:r>
              <a:rPr lang="en-US" sz="1800" b="1" dirty="0">
                <a:solidFill>
                  <a:srgbClr val="7030A0"/>
                </a:solidFill>
              </a:rPr>
              <a:t>: S1 e S2. Nella prima sotto-</a:t>
            </a:r>
            <a:r>
              <a:rPr lang="en-US" sz="1800" b="1" dirty="0" err="1">
                <a:solidFill>
                  <a:srgbClr val="7030A0"/>
                </a:solidFill>
              </a:rPr>
              <a:t>unità</a:t>
            </a:r>
            <a:r>
              <a:rPr lang="en-US" sz="1800" b="1" dirty="0">
                <a:solidFill>
                  <a:srgbClr val="7030A0"/>
                </a:solidFill>
              </a:rPr>
              <a:t> S1 vi è </a:t>
            </a:r>
            <a:r>
              <a:rPr lang="en-US" sz="1800" b="1" dirty="0" err="1">
                <a:solidFill>
                  <a:srgbClr val="7030A0"/>
                </a:solidFill>
              </a:rPr>
              <a:t>anche</a:t>
            </a:r>
            <a:r>
              <a:rPr lang="en-US" sz="1800" b="1" dirty="0">
                <a:solidFill>
                  <a:srgbClr val="7030A0"/>
                </a:solidFill>
              </a:rPr>
              <a:t> la </a:t>
            </a:r>
            <a:r>
              <a:rPr lang="en-US" sz="1800" b="1" dirty="0" err="1">
                <a:solidFill>
                  <a:srgbClr val="7030A0"/>
                </a:solidFill>
              </a:rPr>
              <a:t>presenza</a:t>
            </a:r>
            <a:r>
              <a:rPr lang="en-US" sz="1800" b="1" dirty="0">
                <a:solidFill>
                  <a:srgbClr val="7030A0"/>
                </a:solidFill>
              </a:rPr>
              <a:t> di un </a:t>
            </a:r>
            <a:r>
              <a:rPr lang="en-US" sz="1800" b="1" dirty="0" err="1">
                <a:solidFill>
                  <a:srgbClr val="7030A0"/>
                </a:solidFill>
              </a:rPr>
              <a:t>dominio</a:t>
            </a:r>
            <a:r>
              <a:rPr lang="en-US" sz="1800" b="1" dirty="0">
                <a:solidFill>
                  <a:srgbClr val="7030A0"/>
                </a:solidFill>
              </a:rPr>
              <a:t> di </a:t>
            </a:r>
            <a:r>
              <a:rPr lang="en-US" sz="1800" b="1" dirty="0" err="1">
                <a:solidFill>
                  <a:srgbClr val="7030A0"/>
                </a:solidFill>
              </a:rPr>
              <a:t>legame</a:t>
            </a:r>
            <a:r>
              <a:rPr lang="en-US" sz="1800" b="1" dirty="0">
                <a:solidFill>
                  <a:srgbClr val="7030A0"/>
                </a:solidFill>
              </a:rPr>
              <a:t> al </a:t>
            </a:r>
            <a:r>
              <a:rPr lang="en-US" sz="1800" b="1" dirty="0" err="1">
                <a:solidFill>
                  <a:srgbClr val="7030A0"/>
                </a:solidFill>
              </a:rPr>
              <a:t>recettore</a:t>
            </a:r>
            <a:r>
              <a:rPr lang="en-US" sz="1800" b="1" dirty="0">
                <a:solidFill>
                  <a:srgbClr val="7030A0"/>
                </a:solidFill>
              </a:rPr>
              <a:t> (RBD) </a:t>
            </a:r>
            <a:r>
              <a:rPr lang="en-US" sz="1800" b="1" dirty="0" err="1">
                <a:solidFill>
                  <a:srgbClr val="7030A0"/>
                </a:solidFill>
              </a:rPr>
              <a:t>che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va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dagli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aminoacidi</a:t>
            </a:r>
            <a:r>
              <a:rPr lang="en-US" sz="1800" b="1" dirty="0">
                <a:solidFill>
                  <a:srgbClr val="7030A0"/>
                </a:solidFill>
              </a:rPr>
              <a:t> 319 a 541 e le </a:t>
            </a:r>
            <a:r>
              <a:rPr lang="en-US" sz="1800" b="1" dirty="0" err="1">
                <a:solidFill>
                  <a:srgbClr val="7030A0"/>
                </a:solidFill>
              </a:rPr>
              <a:t>varianti</a:t>
            </a:r>
            <a:r>
              <a:rPr lang="en-US" sz="1800" b="1" dirty="0">
                <a:solidFill>
                  <a:srgbClr val="7030A0"/>
                </a:solidFill>
              </a:rPr>
              <a:t> di SARS-CoV-2, </a:t>
            </a:r>
            <a:r>
              <a:rPr lang="en-US" sz="1800" b="1" dirty="0" err="1">
                <a:solidFill>
                  <a:srgbClr val="7030A0"/>
                </a:solidFill>
              </a:rPr>
              <a:t>che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sono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apparse</a:t>
            </a:r>
            <a:r>
              <a:rPr lang="en-US" sz="1800" b="1" dirty="0">
                <a:solidFill>
                  <a:srgbClr val="7030A0"/>
                </a:solidFill>
              </a:rPr>
              <a:t> in </a:t>
            </a:r>
            <a:r>
              <a:rPr lang="en-US" sz="1800" b="1" dirty="0" err="1">
                <a:solidFill>
                  <a:srgbClr val="7030A0"/>
                </a:solidFill>
              </a:rPr>
              <a:t>tutto</a:t>
            </a:r>
            <a:r>
              <a:rPr lang="en-US" sz="1800" b="1" dirty="0">
                <a:solidFill>
                  <a:srgbClr val="7030A0"/>
                </a:solidFill>
              </a:rPr>
              <a:t> il mondo, </a:t>
            </a:r>
            <a:r>
              <a:rPr lang="en-US" sz="1800" b="1" dirty="0" err="1">
                <a:solidFill>
                  <a:srgbClr val="7030A0"/>
                </a:solidFill>
              </a:rPr>
              <a:t>presentano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mutazioni</a:t>
            </a:r>
            <a:r>
              <a:rPr lang="en-US" sz="1800" b="1" dirty="0">
                <a:solidFill>
                  <a:srgbClr val="7030A0"/>
                </a:solidFill>
              </a:rPr>
              <a:t> proprio in </a:t>
            </a:r>
            <a:r>
              <a:rPr lang="en-US" sz="1800" b="1" dirty="0" err="1">
                <a:solidFill>
                  <a:srgbClr val="7030A0"/>
                </a:solidFill>
              </a:rPr>
              <a:t>questo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 err="1">
                <a:solidFill>
                  <a:srgbClr val="7030A0"/>
                </a:solidFill>
              </a:rPr>
              <a:t>dominio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36EDEBA-EFD9-7B01-3808-315D39E6BC17}"/>
              </a:ext>
            </a:extLst>
          </p:cNvPr>
          <p:cNvSpPr txBox="1">
            <a:spLocks/>
          </p:cNvSpPr>
          <p:nvPr/>
        </p:nvSpPr>
        <p:spPr>
          <a:xfrm>
            <a:off x="3934956" y="2202143"/>
            <a:ext cx="7950166" cy="68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genoma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SARS-CoV-2 ha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lunghezza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di circa 30 kb. 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noi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interessa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la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regione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della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punta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trova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nell'intervallo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21-25kb,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codifica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proteina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chiamata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"spike"(S) di 1273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aminoacidi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it-IT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57660CA-D7BC-EDB8-C014-BDFB155F4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99" y="1315266"/>
            <a:ext cx="744770" cy="74477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E3A7DAB-9CA9-2389-F6DF-205C5A4FC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9492" y="1398865"/>
            <a:ext cx="599071" cy="599071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1243CFB6-ACD5-FED1-A27F-8FC65F4F6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12" y="2183996"/>
            <a:ext cx="686063" cy="686063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E59249A8-5710-519C-5D65-207E6297B942}"/>
              </a:ext>
            </a:extLst>
          </p:cNvPr>
          <p:cNvCxnSpPr>
            <a:endCxn id="16" idx="1"/>
          </p:cNvCxnSpPr>
          <p:nvPr/>
        </p:nvCxnSpPr>
        <p:spPr>
          <a:xfrm flipV="1">
            <a:off x="4328563" y="1687651"/>
            <a:ext cx="264036" cy="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557DE021-6F87-D9D3-529B-4E75A4A9E4E5}"/>
              </a:ext>
            </a:extLst>
          </p:cNvPr>
          <p:cNvCxnSpPr>
            <a:cxnSpLocks/>
          </p:cNvCxnSpPr>
          <p:nvPr/>
        </p:nvCxnSpPr>
        <p:spPr>
          <a:xfrm flipV="1">
            <a:off x="5229225" y="1100173"/>
            <a:ext cx="337280" cy="29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8ACFDF38-7043-5645-16CB-00E148CE77E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37369" y="1095375"/>
            <a:ext cx="229136" cy="59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9968FF2C-383E-9DD6-9BE5-7B1B108DBFCF}"/>
              </a:ext>
            </a:extLst>
          </p:cNvPr>
          <p:cNvCxnSpPr>
            <a:cxnSpLocks/>
          </p:cNvCxnSpPr>
          <p:nvPr/>
        </p:nvCxnSpPr>
        <p:spPr>
          <a:xfrm flipV="1">
            <a:off x="5334048" y="1095375"/>
            <a:ext cx="232457" cy="87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E586C43C-E28C-3215-6C5D-C66F9160ADB0}"/>
              </a:ext>
            </a:extLst>
          </p:cNvPr>
          <p:cNvSpPr txBox="1"/>
          <p:nvPr/>
        </p:nvSpPr>
        <p:spPr>
          <a:xfrm>
            <a:off x="5450276" y="84370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varianti</a:t>
            </a:r>
          </a:p>
        </p:txBody>
      </p: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89635DEA-F39A-2358-28CF-3456A2D90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7" y="3047731"/>
            <a:ext cx="785762" cy="785762"/>
          </a:xfrm>
          <a:prstGeom prst="rect">
            <a:avLst/>
          </a:prstGeom>
        </p:spPr>
      </p:pic>
      <p:pic>
        <p:nvPicPr>
          <p:cNvPr id="160" name="Immagine 159">
            <a:extLst>
              <a:ext uri="{FF2B5EF4-FFF2-40B4-BE49-F238E27FC236}">
                <a16:creationId xmlns:a16="http://schemas.microsoft.com/office/drawing/2014/main" id="{FB24A237-3331-BC84-BE9D-F30E69A35E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98" y="3397212"/>
            <a:ext cx="1805101" cy="18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3E62D-1403-930F-D70A-89D7F47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09" y="864857"/>
            <a:ext cx="3703637" cy="647700"/>
          </a:xfrm>
        </p:spPr>
        <p:txBody>
          <a:bodyPr/>
          <a:lstStyle/>
          <a:p>
            <a:r>
              <a:rPr lang="it-IT" b="1" dirty="0"/>
              <a:t>Obiettivo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9522679-8F98-D1A2-DF69-489D5FA7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54556"/>
            <a:ext cx="6172200" cy="3739362"/>
          </a:xfrm>
          <a:effectLst>
            <a:outerShdw blurRad="596900" dir="16620000" sx="102000" sy="102000" algn="ctr" rotWithShape="0">
              <a:schemeClr val="accent2">
                <a:alpha val="72000"/>
              </a:schemeClr>
            </a:outerShdw>
          </a:effectLst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2130BA-B68B-7273-8606-39EB7BDA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107" y="2368050"/>
            <a:ext cx="3856037" cy="3676650"/>
          </a:xfrm>
        </p:spPr>
        <p:txBody>
          <a:bodyPr/>
          <a:lstStyle/>
          <a:p>
            <a:r>
              <a:rPr lang="it-IT" b="1" dirty="0">
                <a:solidFill>
                  <a:srgbClr val="7030A0"/>
                </a:solidFill>
              </a:rPr>
              <a:t>Il nostro obbiettivo è quello di andare a prendere in considerazione proprio questa sezione S e andare a classificare i dati non in base alla forma originale del data set, sotto forma di sequenze di amminoacidi, ma trasformando questi ultimi in immagini da sottoporre all'addestramento di un modello di CNN (</a:t>
            </a:r>
            <a:r>
              <a:rPr lang="it-IT" b="1" dirty="0" err="1">
                <a:solidFill>
                  <a:srgbClr val="7030A0"/>
                </a:solidFill>
              </a:rPr>
              <a:t>covolutional</a:t>
            </a:r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err="1">
                <a:solidFill>
                  <a:srgbClr val="7030A0"/>
                </a:solidFill>
              </a:rPr>
              <a:t>neural</a:t>
            </a:r>
            <a:r>
              <a:rPr lang="it-IT" b="1" dirty="0">
                <a:solidFill>
                  <a:srgbClr val="7030A0"/>
                </a:solidFill>
              </a:rPr>
              <a:t> network) in grado di classificare le varianti.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B38BC7-5EC2-28F4-8C65-A338C3726FE4}"/>
              </a:ext>
            </a:extLst>
          </p:cNvPr>
          <p:cNvSpPr txBox="1"/>
          <p:nvPr/>
        </p:nvSpPr>
        <p:spPr>
          <a:xfrm>
            <a:off x="6403000" y="2057400"/>
            <a:ext cx="42748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200" dirty="0"/>
              <a:t>1.0, -2.0, -7.0, -2.0, 5.0,…..-3.0, 10.0, 10.0, 5.0, -7.0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E14420-B14C-AEEA-C42D-36CE8933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6" y="5698273"/>
            <a:ext cx="902551" cy="9025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4A88DD-CEC6-4915-D601-517684D2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13" y="1188707"/>
            <a:ext cx="1200831" cy="120083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E33676E-B68B-2DC6-E457-D997CF913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4" y="3166457"/>
            <a:ext cx="647701" cy="6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9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Usate</a:t>
            </a:r>
            <a:r>
              <a:rPr lang="en-US" sz="1800" dirty="0"/>
              <a:t> per </a:t>
            </a:r>
            <a:r>
              <a:rPr lang="en-US" sz="1800" dirty="0" err="1"/>
              <a:t>riconoscimento</a:t>
            </a:r>
            <a:r>
              <a:rPr lang="en-US" sz="1800" dirty="0"/>
              <a:t> di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Esse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distinte</a:t>
            </a:r>
            <a:r>
              <a:rPr lang="en-US" sz="1800" dirty="0"/>
              <a:t> in due parti </a:t>
            </a:r>
            <a:r>
              <a:rPr lang="en-US" sz="1800" dirty="0" err="1"/>
              <a:t>fondamentali</a:t>
            </a:r>
            <a:r>
              <a:rPr lang="en-US" sz="1800" dirty="0"/>
              <a:t>. La prima, </a:t>
            </a:r>
            <a:r>
              <a:rPr lang="en-US" sz="1800" dirty="0" err="1"/>
              <a:t>definita</a:t>
            </a:r>
            <a:r>
              <a:rPr lang="en-US" sz="1800" dirty="0"/>
              <a:t> di </a:t>
            </a:r>
            <a:r>
              <a:rPr lang="en-US" sz="1800" b="1" dirty="0">
                <a:solidFill>
                  <a:srgbClr val="7030A0"/>
                </a:solidFill>
              </a:rPr>
              <a:t>Feature Learning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comprende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filtri</a:t>
            </a:r>
            <a:r>
              <a:rPr lang="en-US" sz="1800" dirty="0"/>
              <a:t> e pooling da </a:t>
            </a:r>
            <a:r>
              <a:rPr lang="en-US" sz="1800" dirty="0" err="1"/>
              <a:t>applicare</a:t>
            </a:r>
            <a:r>
              <a:rPr lang="en-US" sz="1800" dirty="0"/>
              <a:t> alle </a:t>
            </a:r>
            <a:r>
              <a:rPr lang="en-US" sz="1800" dirty="0" err="1"/>
              <a:t>immagini</a:t>
            </a:r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45BAE3-F9AB-DA41-42A7-C88F4304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339" y="2832137"/>
            <a:ext cx="2734273" cy="1927662"/>
          </a:xfrm>
          <a:prstGeom prst="rect">
            <a:avLst/>
          </a:prstGeom>
          <a:noFill/>
          <a:effectLst>
            <a:outerShdw blurRad="228600" dist="50800" dir="5400000" algn="ctr" rotWithShape="0">
              <a:schemeClr val="accent1">
                <a:lumMod val="75000"/>
              </a:scheme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A93333-6DA5-5E89-3061-04860D2D4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488" y="3302099"/>
            <a:ext cx="4637831" cy="1924700"/>
          </a:xfrm>
          <a:prstGeom prst="rect">
            <a:avLst/>
          </a:prstGeom>
          <a:noFill/>
          <a:effectLst>
            <a:outerShdw blurRad="2794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E5C98D1-B278-1DB7-927A-F7B51F254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6" y="2386597"/>
            <a:ext cx="4565050" cy="1860256"/>
          </a:xfrm>
          <a:prstGeom prst="rect">
            <a:avLst/>
          </a:prstGeom>
          <a:noFill/>
          <a:effectLst>
            <a:outerShdw blurRad="266700" dist="50800" dir="5400000" algn="ctr" rotWithShape="0">
              <a:schemeClr val="accent1">
                <a:lumMod val="50000"/>
                <a:alpha val="98000"/>
              </a:schemeClr>
            </a:outerShdw>
          </a:effectLst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74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Usate</a:t>
            </a:r>
            <a:r>
              <a:rPr lang="en-US" sz="1800" dirty="0"/>
              <a:t> per </a:t>
            </a:r>
            <a:r>
              <a:rPr lang="en-US" sz="1800" dirty="0" err="1"/>
              <a:t>riconoscimento</a:t>
            </a:r>
            <a:r>
              <a:rPr lang="en-US" sz="1800" dirty="0"/>
              <a:t> di </a:t>
            </a:r>
            <a:r>
              <a:rPr lang="en-US" sz="1800" dirty="0" err="1"/>
              <a:t>immagini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Esse</a:t>
            </a:r>
            <a:r>
              <a:rPr lang="en-US" sz="1800" dirty="0"/>
              <a:t> </a:t>
            </a:r>
            <a:r>
              <a:rPr lang="en-US" sz="1800" dirty="0" err="1"/>
              <a:t>possono</a:t>
            </a:r>
            <a:r>
              <a:rPr lang="en-US" sz="1800" dirty="0"/>
              <a:t> </a:t>
            </a:r>
            <a:r>
              <a:rPr lang="en-US" sz="1800" dirty="0" err="1"/>
              <a:t>essere</a:t>
            </a:r>
            <a:r>
              <a:rPr lang="en-US" sz="1800" dirty="0"/>
              <a:t> </a:t>
            </a:r>
            <a:r>
              <a:rPr lang="en-US" sz="1800" dirty="0" err="1"/>
              <a:t>distinte</a:t>
            </a:r>
            <a:r>
              <a:rPr lang="en-US" sz="1800" dirty="0"/>
              <a:t> in due parti </a:t>
            </a:r>
            <a:r>
              <a:rPr lang="en-US" sz="1800" dirty="0" err="1"/>
              <a:t>fondamentali</a:t>
            </a:r>
            <a:r>
              <a:rPr lang="en-US" sz="1800" dirty="0"/>
              <a:t>. La prima, </a:t>
            </a:r>
            <a:r>
              <a:rPr lang="en-US" sz="1800" dirty="0" err="1"/>
              <a:t>definita</a:t>
            </a:r>
            <a:r>
              <a:rPr lang="en-US" sz="1800" dirty="0"/>
              <a:t> di </a:t>
            </a:r>
            <a:r>
              <a:rPr lang="en-US" sz="1800" b="1" dirty="0">
                <a:solidFill>
                  <a:srgbClr val="7030A0"/>
                </a:solidFill>
              </a:rPr>
              <a:t>Feature Learning</a:t>
            </a:r>
            <a:r>
              <a:rPr lang="en-US" sz="1800" dirty="0"/>
              <a:t>,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comprende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filtri</a:t>
            </a:r>
            <a:r>
              <a:rPr lang="en-US" sz="1800" dirty="0"/>
              <a:t> e pooling da </a:t>
            </a:r>
            <a:r>
              <a:rPr lang="en-US" sz="1800" dirty="0" err="1"/>
              <a:t>applicare</a:t>
            </a:r>
            <a:r>
              <a:rPr lang="en-US" sz="1800" dirty="0"/>
              <a:t> alle </a:t>
            </a:r>
            <a:r>
              <a:rPr lang="en-US" sz="1800" dirty="0" err="1"/>
              <a:t>immagini</a:t>
            </a:r>
            <a:endParaRPr lang="en-US" sz="1800" dirty="0"/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8" name="Immagine 7" descr="Immagine che contiene testo, luce, traffico, orologio&#10;&#10;Descrizione generata automaticamente">
            <a:extLst>
              <a:ext uri="{FF2B5EF4-FFF2-40B4-BE49-F238E27FC236}">
                <a16:creationId xmlns:a16="http://schemas.microsoft.com/office/drawing/2014/main" id="{F51BCD6A-7396-4A1C-789F-1295E17B6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41" y="3169573"/>
            <a:ext cx="3445792" cy="1641843"/>
          </a:xfrm>
          <a:prstGeom prst="rect">
            <a:avLst/>
          </a:prstGeom>
          <a:effectLst>
            <a:outerShdw blurRad="927100" dist="50800" dir="5400000" algn="ctr" rotWithShape="0">
              <a:schemeClr val="accent2"/>
            </a:outerShdw>
          </a:effectLst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74F0CD-2217-3261-2208-4F54F5DFB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92" y="4785495"/>
            <a:ext cx="3809010" cy="1726386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1EDE645-5FAF-86EF-0CDC-709370519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39" y="2430999"/>
            <a:ext cx="4922233" cy="1830865"/>
          </a:xfrm>
          <a:prstGeom prst="rect">
            <a:avLst/>
          </a:prstGeom>
          <a:effectLst>
            <a:outerShdw blurRad="241300" dist="50800" dir="5400000" algn="ctr" rotWithShape="0">
              <a:schemeClr val="accent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991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98ECFD43-CD3A-4C87-83EF-8C84FF9C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7AB67E3-B5D7-48B1-918F-4F58A63D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DF40A3C-A581-4C40-BF99-C4C1B822B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08FAE8-9BD1-4E0F-8022-5700B8A9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41B8E-973D-4DE3-B188-B453E9B71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2E1791-32B3-4000-BD0F-AFA4F713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19169C-9169-4F35-820C-349674E0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D0FD86-A77E-49A4-BACF-23310301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91A448-1A13-4A41-9A16-E7F20E024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515D653-7431-FB00-D557-E742495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4" y="-46784"/>
            <a:ext cx="4795282" cy="261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neurali</a:t>
            </a: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convoluzionali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601390-1B07-443A-8DBA-67CD3F9E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616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 dirty="0"/>
              <a:t>La seconda, definita di </a:t>
            </a:r>
            <a:r>
              <a:rPr lang="it-IT" sz="2000" dirty="0" err="1">
                <a:solidFill>
                  <a:srgbClr val="7030A0"/>
                </a:solidFill>
              </a:rPr>
              <a:t>Classification</a:t>
            </a:r>
            <a:r>
              <a:rPr lang="it-IT" sz="2000" dirty="0"/>
              <a:t>, prende l’immagine elaborata, viene ridotta e convertita in un vettore che ne calcola la classe di appartenenza attraverso una rete neurale completamente </a:t>
            </a:r>
            <a:r>
              <a:rPr lang="it-IT" sz="2000" dirty="0" err="1"/>
              <a:t>conessa</a:t>
            </a:r>
            <a:endParaRPr lang="en-US" sz="1800" dirty="0"/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EB42DC7D-FAB9-4C5B-A80B-98FFA37EC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F0C21626-DDFE-4349-A662-7905E94D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A93E4FA-B080-47B0-9737-665729B8B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CCE14F9-EEBB-4549-911D-1ED413572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7C39830-718C-448A-BBB7-C07C91EB0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3636CB7-D2ED-4E5B-8CFD-006872DE83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0EDC1C2-F56B-4F24-94E4-589D95F11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99DDB92-1600-4A05-87BC-BCE5E5538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84CE808-6181-4335-AB6C-0C88989E9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7F5E9-B01C-4490-92B3-9EACFCFAD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9468EA22-85B0-09C1-B9CB-C712B731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10" y="4596125"/>
            <a:ext cx="3796991" cy="2013351"/>
          </a:xfrm>
          <a:prstGeom prst="rect">
            <a:avLst/>
          </a:prstGeom>
          <a:effectLst>
            <a:outerShdw blurRad="215900" dist="50800" dir="5400000" algn="ctr" rotWithShape="0">
              <a:schemeClr val="accent2"/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5059C03-DD2B-19EB-1EEF-ECF72344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" y="2102048"/>
            <a:ext cx="5405040" cy="2204378"/>
          </a:xfrm>
          <a:prstGeom prst="rect">
            <a:avLst/>
          </a:prstGeom>
          <a:effectLst>
            <a:outerShdw blurRad="2286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" name="Immagine 8" descr="Diagramma visivo di uno livello di input, di livelli nascosti e di un livello di output di una rete neurale feedforward">
            <a:extLst>
              <a:ext uri="{FF2B5EF4-FFF2-40B4-BE49-F238E27FC236}">
                <a16:creationId xmlns:a16="http://schemas.microsoft.com/office/drawing/2014/main" id="{C23E16AB-7908-81F6-36C5-4B04EE416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40" y="2387807"/>
            <a:ext cx="3617493" cy="2570308"/>
          </a:xfrm>
          <a:prstGeom prst="rect">
            <a:avLst/>
          </a:prstGeom>
          <a:noFill/>
          <a:ln>
            <a:noFill/>
          </a:ln>
          <a:effectLst>
            <a:outerShdw blurRad="12700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9255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123" y="823378"/>
            <a:ext cx="3997745" cy="2228758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I dati che noi trattiamo in questo, in base a quello detto in precedenza riguarda sequenze di amminoacidi dove ognuno di essa rappresenta una variante. Quindi i nostri dati di partenza sono appunto sequenze di amminoacidi, rappresentati da caratteri alfabetici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pic>
        <p:nvPicPr>
          <p:cNvPr id="8" name="Immagine 7" descr="Immagine che contiene testo, quotidiano, documento, screenshot&#10;&#10;Descrizione generata automaticamente">
            <a:extLst>
              <a:ext uri="{FF2B5EF4-FFF2-40B4-BE49-F238E27FC236}">
                <a16:creationId xmlns:a16="http://schemas.microsoft.com/office/drawing/2014/main" id="{D29529E4-CBD8-4469-D26B-4B66C0E40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5" r="-2" b="16036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0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Top Right">
            <a:extLst>
              <a:ext uri="{FF2B5EF4-FFF2-40B4-BE49-F238E27FC236}">
                <a16:creationId xmlns:a16="http://schemas.microsoft.com/office/drawing/2014/main" id="{E3FB6244-B8BD-4064-9850-4F51628A9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B5A9996-192B-4852-AB1F-96A93C2F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6ECEC-5DDB-4B28-AEA5-3565EF58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C6ABC4-1465-4C74-9A30-ED63BC11A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2DDF3-1C23-4ED6-969E-47D1C4BB9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9BD5F6-68D2-402F-8E55-5D363E43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CE4F2A-3B9A-405A-A943-19E7B49DE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81DAB4-F93C-4BF1-88C3-55974465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CE60BBE-DEBC-422F-A331-7C6A216D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7C9478C-30CD-0F66-60BC-2F90EB1A8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51" y="449255"/>
            <a:ext cx="5996619" cy="2226076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/>
              <a:t>Passi seguiti per il nostro progetto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090089-2138-10BD-5CC3-FB600CFA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363" y="920244"/>
            <a:ext cx="3997745" cy="2228758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it-IT" sz="1700" b="1" dirty="0">
                <a:solidFill>
                  <a:srgbClr val="00B050"/>
                </a:solidFill>
              </a:rPr>
              <a:t>Il problema però è che tale sequenza non e adattabile a modelli di machine learning che vengono alimentai da dati numerici</a:t>
            </a:r>
          </a:p>
          <a:p>
            <a:pPr marL="0" indent="0" algn="l">
              <a:lnSpc>
                <a:spcPct val="100000"/>
              </a:lnSpc>
              <a:buNone/>
            </a:pPr>
            <a:endParaRPr lang="it-IT" sz="1700" dirty="0"/>
          </a:p>
        </p:txBody>
      </p:sp>
      <p:grpSp>
        <p:nvGrpSpPr>
          <p:cNvPr id="27" name="Cross">
            <a:extLst>
              <a:ext uri="{FF2B5EF4-FFF2-40B4-BE49-F238E27FC236}">
                <a16:creationId xmlns:a16="http://schemas.microsoft.com/office/drawing/2014/main" id="{BEA6BE57-56C9-4FDB-9E65-32BA5B1A9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142AB-A86E-42C0-A367-AF95EE4DE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6CE00E6-8BD6-40B3-82E8-2A71B659E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1C33E662-AFAD-4FD2-BFCA-DA1E3796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B35B98B-8610-46F5-AC24-9CA57D0D0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DF0C77-5794-4856-B914-070685676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456413-86E1-469C-86A2-FA18A9BF5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BB8939F-2668-4D03-A2D1-62C5531D1B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708CF7-812B-4A5F-864E-38C3D2C25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D97700D-4E25-40CB-8427-1F19DC45E4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2C94AA5-6B91-41D3-8C64-0E8DD1FBD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5BFBFE4-E947-4291-9083-052D9C008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0A33551-5743-4661-B6E8-E8C890DE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307C441-2216-4517-49BA-D3C0688F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09" y="2529047"/>
            <a:ext cx="3341640" cy="2668131"/>
          </a:xfrm>
          <a:prstGeom prst="rect">
            <a:avLst/>
          </a:prstGeom>
          <a:effectLst>
            <a:outerShdw blurRad="241300" dist="50800" dir="5400000" algn="ctr" rotWithShape="0">
              <a:schemeClr val="accent4">
                <a:lumMod val="50000"/>
              </a:scheme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68B051B-9C40-50A3-6F57-4B748AD7B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7" y="2555031"/>
            <a:ext cx="5142099" cy="1582802"/>
          </a:xfrm>
          <a:prstGeom prst="rect">
            <a:avLst/>
          </a:prstGeom>
          <a:effectLst>
            <a:outerShdw blurRad="152400" dist="50800" dir="5400000" algn="ctr" rotWithShape="0">
              <a:srgbClr val="7030A0"/>
            </a:outerShdw>
          </a:effectLst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283BE8-0A10-F663-320E-86589CFAA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92" y="2643192"/>
            <a:ext cx="815411" cy="3863675"/>
          </a:xfrm>
          <a:prstGeom prst="rect">
            <a:avLst/>
          </a:prstGeom>
          <a:effectLst>
            <a:outerShdw blurRad="342900" dist="50800" dir="5400000" algn="ctr" rotWithShape="0">
              <a:schemeClr val="accent6"/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B84C1B-B5AA-AB50-94F2-9124629A4528}"/>
              </a:ext>
            </a:extLst>
          </p:cNvPr>
          <p:cNvSpPr txBox="1"/>
          <p:nvPr/>
        </p:nvSpPr>
        <p:spPr>
          <a:xfrm>
            <a:off x="379972" y="430379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Ha dei limiti per le dimensioni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5D47F5-296C-C8D7-460F-1D7F3C8853D0}"/>
              </a:ext>
            </a:extLst>
          </p:cNvPr>
          <p:cNvSpPr txBox="1"/>
          <p:nvPr/>
        </p:nvSpPr>
        <p:spPr>
          <a:xfrm>
            <a:off x="1751133" y="4916937"/>
            <a:ext cx="6099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Si basato sul conteggio di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mers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. </a:t>
            </a: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Assegnamento dello stesso peso a ciascun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e ciò non consente di catturare adeguatamente l'importanza delle posizioni dei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all'interno di una sequenza biologica, con la conseguenza che non si riesce a dare un valore ai k-</a:t>
            </a:r>
            <a:r>
              <a:rPr lang="it-IT" b="1" dirty="0" err="1">
                <a:solidFill>
                  <a:schemeClr val="accent4">
                    <a:lumMod val="75000"/>
                  </a:schemeClr>
                </a:solidFill>
              </a:rPr>
              <a:t>mer</a:t>
            </a:r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 che si differenziano per le varie varianti: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9FA0545-DDFF-C113-6A8B-6B07DEE9E6FF}"/>
              </a:ext>
            </a:extLst>
          </p:cNvPr>
          <p:cNvSpPr txBox="1"/>
          <p:nvPr/>
        </p:nvSpPr>
        <p:spPr>
          <a:xfrm>
            <a:off x="9128946" y="6568920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Nostra soluzione</a:t>
            </a:r>
          </a:p>
        </p:txBody>
      </p:sp>
    </p:spTree>
    <p:extLst>
      <p:ext uri="{BB962C8B-B14F-4D97-AF65-F5344CB8AC3E}">
        <p14:creationId xmlns:p14="http://schemas.microsoft.com/office/powerpoint/2010/main" val="1508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2295</Words>
  <Application>Microsoft Office PowerPoint</Application>
  <PresentationFormat>Widescreen</PresentationFormat>
  <Paragraphs>123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Avenir Next LT Pro</vt:lpstr>
      <vt:lpstr>AvenirNext LT Pro Medium</vt:lpstr>
      <vt:lpstr>Lato</vt:lpstr>
      <vt:lpstr>Sagona Book</vt:lpstr>
      <vt:lpstr>Verdana Pro</vt:lpstr>
      <vt:lpstr>ExploreVTI</vt:lpstr>
      <vt:lpstr>Classificazione delle varianti di coronavirus attraverso l’uso di convolutional neural network </vt:lpstr>
      <vt:lpstr>SARS-CoV-2</vt:lpstr>
      <vt:lpstr>Dove avvengono queste mutazioni?</vt:lpstr>
      <vt:lpstr>Obiettivo</vt:lpstr>
      <vt:lpstr>Reti neurali convoluzionali</vt:lpstr>
      <vt:lpstr>Reti neurali convoluzionali</vt:lpstr>
      <vt:lpstr>Reti neurali convoluzionali</vt:lpstr>
      <vt:lpstr>Passi seguiti per il nostro progetto</vt:lpstr>
      <vt:lpstr>Passi seguiti per il nostro progetto</vt:lpstr>
      <vt:lpstr>Passi seguiti per il nostro progetto</vt:lpstr>
      <vt:lpstr>Passi seguiti per il nostro progetto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Come avvengono le trasformazioni del segnale in immagine</vt:lpstr>
      <vt:lpstr>Modelli usati per addestrare i segnali</vt:lpstr>
      <vt:lpstr>Modelli usati per addestrare i segnali</vt:lpstr>
      <vt:lpstr>Modelli usati per addestrare i segnali</vt:lpstr>
      <vt:lpstr>Risultati ottenuti senza modificare cmap</vt:lpstr>
      <vt:lpstr>Risultati ottenuti senza modificare cmap</vt:lpstr>
      <vt:lpstr>Risultati ottenuti senza modificare cmap</vt:lpstr>
      <vt:lpstr>Presentazione standard di PowerPoint</vt:lpstr>
      <vt:lpstr>Presentazione standard di PowerPoint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delle varianti di coronavirus attraverso l’uso di convolutional neural network </dc:title>
  <dc:creator>LUIGI EMANUELE SICA</dc:creator>
  <cp:lastModifiedBy>LUIGI EMANUELE SICA</cp:lastModifiedBy>
  <cp:revision>5</cp:revision>
  <dcterms:created xsi:type="dcterms:W3CDTF">2023-01-07T09:27:25Z</dcterms:created>
  <dcterms:modified xsi:type="dcterms:W3CDTF">2023-01-08T12:58:46Z</dcterms:modified>
</cp:coreProperties>
</file>