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8" r:id="rId21"/>
    <p:sldId id="279" r:id="rId22"/>
    <p:sldId id="280" r:id="rId23"/>
    <p:sldId id="275" r:id="rId24"/>
    <p:sldId id="274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2714810-D942-4371-A780-038FC79F7E33}">
          <p14:sldIdLst>
            <p14:sldId id="256"/>
            <p14:sldId id="258"/>
            <p14:sldId id="259"/>
            <p14:sldId id="260"/>
            <p14:sldId id="261"/>
            <p14:sldId id="257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8"/>
            <p14:sldId id="279"/>
            <p14:sldId id="280"/>
            <p14:sldId id="275"/>
            <p14:sldId id="274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85F38-48E4-475F-BE71-48AD574B5836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90E3D6-39E3-4372-876A-460574130064}">
      <dgm:prSet/>
      <dgm:spPr/>
      <dgm:t>
        <a:bodyPr/>
        <a:lstStyle/>
        <a:p>
          <a:r>
            <a:rPr lang="it-IT" dirty="0"/>
            <a:t>Le </a:t>
          </a:r>
          <a:r>
            <a:rPr lang="it-IT" b="1" dirty="0"/>
            <a:t>fingerprint</a:t>
          </a:r>
          <a:r>
            <a:rPr lang="it-IT" dirty="0"/>
            <a:t> sono sequenze di lunghezze di fattori che forniscono una rappresentazione compatta delle reads.</a:t>
          </a:r>
          <a:endParaRPr lang="en-US" dirty="0"/>
        </a:p>
      </dgm:t>
    </dgm:pt>
    <dgm:pt modelId="{F2005CFE-9149-4109-9E26-6D135D2B6FAC}" type="parTrans" cxnId="{FE18B731-5278-4230-AA93-C88E7A9E4998}">
      <dgm:prSet/>
      <dgm:spPr/>
      <dgm:t>
        <a:bodyPr/>
        <a:lstStyle/>
        <a:p>
          <a:endParaRPr lang="en-US"/>
        </a:p>
      </dgm:t>
    </dgm:pt>
    <dgm:pt modelId="{D6899765-C109-41F2-A779-43101C71985B}" type="sibTrans" cxnId="{FE18B731-5278-4230-AA93-C88E7A9E4998}">
      <dgm:prSet/>
      <dgm:spPr/>
      <dgm:t>
        <a:bodyPr/>
        <a:lstStyle/>
        <a:p>
          <a:endParaRPr lang="en-US"/>
        </a:p>
      </dgm:t>
    </dgm:pt>
    <dgm:pt modelId="{2E05BFEB-6448-4D80-8A99-D2EC2E7138E4}">
      <dgm:prSet/>
      <dgm:spPr/>
      <dgm:t>
        <a:bodyPr/>
        <a:lstStyle/>
        <a:p>
          <a:r>
            <a:rPr lang="it-IT"/>
            <a:t>I </a:t>
          </a:r>
          <a:r>
            <a:rPr lang="it-IT" b="1"/>
            <a:t>k-mers</a:t>
          </a:r>
          <a:r>
            <a:rPr lang="it-IT"/>
            <a:t> sono pezzi di fingerprint che permettono di individuare regioni comuni tra due reads. </a:t>
          </a:r>
          <a:endParaRPr lang="en-US"/>
        </a:p>
      </dgm:t>
    </dgm:pt>
    <dgm:pt modelId="{3F4A9888-455D-4E71-AC03-670F765C3A14}" type="parTrans" cxnId="{6247EAAC-6476-48EC-A11C-D2D047731637}">
      <dgm:prSet/>
      <dgm:spPr/>
      <dgm:t>
        <a:bodyPr/>
        <a:lstStyle/>
        <a:p>
          <a:endParaRPr lang="en-US"/>
        </a:p>
      </dgm:t>
    </dgm:pt>
    <dgm:pt modelId="{D31714FB-2CE8-4A71-9ABA-DB0709C62061}" type="sibTrans" cxnId="{6247EAAC-6476-48EC-A11C-D2D047731637}">
      <dgm:prSet/>
      <dgm:spPr/>
      <dgm:t>
        <a:bodyPr/>
        <a:lstStyle/>
        <a:p>
          <a:endParaRPr lang="en-US"/>
        </a:p>
      </dgm:t>
    </dgm:pt>
    <dgm:pt modelId="{221D94BA-EEAF-40D6-8E81-D7D50398F7D5}" type="pres">
      <dgm:prSet presAssocID="{05885F38-48E4-475F-BE71-48AD574B5836}" presName="diagram" presStyleCnt="0">
        <dgm:presLayoutVars>
          <dgm:dir/>
          <dgm:resizeHandles val="exact"/>
        </dgm:presLayoutVars>
      </dgm:prSet>
      <dgm:spPr/>
    </dgm:pt>
    <dgm:pt modelId="{40A1C16B-A8E0-4B21-8182-898F80BF3DA8}" type="pres">
      <dgm:prSet presAssocID="{B990E3D6-39E3-4372-876A-460574130064}" presName="node" presStyleLbl="node1" presStyleIdx="0" presStyleCnt="2">
        <dgm:presLayoutVars>
          <dgm:bulletEnabled val="1"/>
        </dgm:presLayoutVars>
      </dgm:prSet>
      <dgm:spPr/>
    </dgm:pt>
    <dgm:pt modelId="{0CA30B8E-687C-43B1-BBAB-0284532D5109}" type="pres">
      <dgm:prSet presAssocID="{D6899765-C109-41F2-A779-43101C71985B}" presName="sibTrans" presStyleCnt="0"/>
      <dgm:spPr/>
    </dgm:pt>
    <dgm:pt modelId="{BDC1C683-196A-4565-9192-604B75F59E08}" type="pres">
      <dgm:prSet presAssocID="{2E05BFEB-6448-4D80-8A99-D2EC2E7138E4}" presName="node" presStyleLbl="node1" presStyleIdx="1" presStyleCnt="2">
        <dgm:presLayoutVars>
          <dgm:bulletEnabled val="1"/>
        </dgm:presLayoutVars>
      </dgm:prSet>
      <dgm:spPr/>
    </dgm:pt>
  </dgm:ptLst>
  <dgm:cxnLst>
    <dgm:cxn modelId="{FE18B731-5278-4230-AA93-C88E7A9E4998}" srcId="{05885F38-48E4-475F-BE71-48AD574B5836}" destId="{B990E3D6-39E3-4372-876A-460574130064}" srcOrd="0" destOrd="0" parTransId="{F2005CFE-9149-4109-9E26-6D135D2B6FAC}" sibTransId="{D6899765-C109-41F2-A779-43101C71985B}"/>
    <dgm:cxn modelId="{0AC00543-3051-45FA-B99B-B7F0280F8D78}" type="presOf" srcId="{B990E3D6-39E3-4372-876A-460574130064}" destId="{40A1C16B-A8E0-4B21-8182-898F80BF3DA8}" srcOrd="0" destOrd="0" presId="urn:microsoft.com/office/officeart/2005/8/layout/default"/>
    <dgm:cxn modelId="{CF8FAF6F-0A5D-402F-A110-D0332C4E540C}" type="presOf" srcId="{2E05BFEB-6448-4D80-8A99-D2EC2E7138E4}" destId="{BDC1C683-196A-4565-9192-604B75F59E08}" srcOrd="0" destOrd="0" presId="urn:microsoft.com/office/officeart/2005/8/layout/default"/>
    <dgm:cxn modelId="{050F1590-AD01-4B27-AF48-A92FD973A526}" type="presOf" srcId="{05885F38-48E4-475F-BE71-48AD574B5836}" destId="{221D94BA-EEAF-40D6-8E81-D7D50398F7D5}" srcOrd="0" destOrd="0" presId="urn:microsoft.com/office/officeart/2005/8/layout/default"/>
    <dgm:cxn modelId="{6247EAAC-6476-48EC-A11C-D2D047731637}" srcId="{05885F38-48E4-475F-BE71-48AD574B5836}" destId="{2E05BFEB-6448-4D80-8A99-D2EC2E7138E4}" srcOrd="1" destOrd="0" parTransId="{3F4A9888-455D-4E71-AC03-670F765C3A14}" sibTransId="{D31714FB-2CE8-4A71-9ABA-DB0709C62061}"/>
    <dgm:cxn modelId="{FA4AE142-156B-4521-A2BD-4313CE352E27}" type="presParOf" srcId="{221D94BA-EEAF-40D6-8E81-D7D50398F7D5}" destId="{40A1C16B-A8E0-4B21-8182-898F80BF3DA8}" srcOrd="0" destOrd="0" presId="urn:microsoft.com/office/officeart/2005/8/layout/default"/>
    <dgm:cxn modelId="{3881E02C-D295-49CA-9EED-F74C88E90E77}" type="presParOf" srcId="{221D94BA-EEAF-40D6-8E81-D7D50398F7D5}" destId="{0CA30B8E-687C-43B1-BBAB-0284532D5109}" srcOrd="1" destOrd="0" presId="urn:microsoft.com/office/officeart/2005/8/layout/default"/>
    <dgm:cxn modelId="{060749CD-2554-4310-B9BB-09965FA6F773}" type="presParOf" srcId="{221D94BA-EEAF-40D6-8E81-D7D50398F7D5}" destId="{BDC1C683-196A-4565-9192-604B75F59E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C8A22-5C18-4953-83F3-3C1CA2C366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E93DB5-ACDB-42BD-932E-BE22A9717EEA}">
      <dgm:prSet/>
      <dgm:spPr/>
      <dgm:t>
        <a:bodyPr/>
        <a:lstStyle/>
        <a:p>
          <a:r>
            <a:rPr lang="it-IT"/>
            <a:t>La </a:t>
          </a:r>
          <a:r>
            <a:rPr lang="it-IT" b="1"/>
            <a:t>dimensione</a:t>
          </a:r>
          <a:r>
            <a:rPr lang="it-IT"/>
            <a:t> e la </a:t>
          </a:r>
          <a:r>
            <a:rPr lang="it-IT" b="1"/>
            <a:t>minima lunghezza totale </a:t>
          </a:r>
          <a:r>
            <a:rPr lang="it-IT"/>
            <a:t>dei k-mers devono essere stabiliti all’inizio dell’algoritmo.</a:t>
          </a:r>
          <a:endParaRPr lang="en-US"/>
        </a:p>
      </dgm:t>
    </dgm:pt>
    <dgm:pt modelId="{46C68E98-E124-44ED-92B9-2E5DD16DEDC5}" type="parTrans" cxnId="{F4411CD6-0D35-40C3-91A3-CAEE25BEC42D}">
      <dgm:prSet/>
      <dgm:spPr/>
      <dgm:t>
        <a:bodyPr/>
        <a:lstStyle/>
        <a:p>
          <a:endParaRPr lang="en-US"/>
        </a:p>
      </dgm:t>
    </dgm:pt>
    <dgm:pt modelId="{50B92012-1E07-4B43-A9FC-CAC9F480E27F}" type="sibTrans" cxnId="{F4411CD6-0D35-40C3-91A3-CAEE25BEC42D}">
      <dgm:prSet/>
      <dgm:spPr/>
      <dgm:t>
        <a:bodyPr/>
        <a:lstStyle/>
        <a:p>
          <a:endParaRPr lang="en-US"/>
        </a:p>
      </dgm:t>
    </dgm:pt>
    <dgm:pt modelId="{EE5037AC-EDD8-4C34-8F5B-8D6D195ED66A}">
      <dgm:prSet/>
      <dgm:spPr/>
      <dgm:t>
        <a:bodyPr/>
        <a:lstStyle/>
        <a:p>
          <a:r>
            <a:rPr lang="it-IT"/>
            <a:t>Minimo numero di kmers (unici) che due reads in overlap devono condividere (in assoluto)</a:t>
          </a:r>
          <a:endParaRPr lang="en-US"/>
        </a:p>
      </dgm:t>
    </dgm:pt>
    <dgm:pt modelId="{C53F4765-C5A6-47F5-AB14-4AC756A5E4C1}" type="parTrans" cxnId="{0EBABF42-7FAC-404E-B6D9-EC9952F3FA0D}">
      <dgm:prSet/>
      <dgm:spPr/>
      <dgm:t>
        <a:bodyPr/>
        <a:lstStyle/>
        <a:p>
          <a:endParaRPr lang="en-US"/>
        </a:p>
      </dgm:t>
    </dgm:pt>
    <dgm:pt modelId="{4D530D7F-CECE-44EF-B04E-C8C491E6C609}" type="sibTrans" cxnId="{0EBABF42-7FAC-404E-B6D9-EC9952F3FA0D}">
      <dgm:prSet/>
      <dgm:spPr/>
      <dgm:t>
        <a:bodyPr/>
        <a:lstStyle/>
        <a:p>
          <a:endParaRPr lang="en-US"/>
        </a:p>
      </dgm:t>
    </dgm:pt>
    <dgm:pt modelId="{C00A7F5E-8073-49A9-9EC8-197CA29E2DA8}">
      <dgm:prSet/>
      <dgm:spPr/>
      <dgm:t>
        <a:bodyPr/>
        <a:lstStyle/>
        <a:p>
          <a:r>
            <a:rPr lang="it-IT"/>
            <a:t>Massimo numero di occorrenze di un kmer nei reads (valore compatibile con la coverage dell'input). Nell’algoritmo sviluppato questo parametro </a:t>
          </a:r>
          <a:r>
            <a:rPr lang="it-IT" b="1"/>
            <a:t>non</a:t>
          </a:r>
          <a:r>
            <a:rPr lang="it-IT"/>
            <a:t> viene valutato.</a:t>
          </a:r>
          <a:endParaRPr lang="en-US"/>
        </a:p>
      </dgm:t>
    </dgm:pt>
    <dgm:pt modelId="{429097CB-BBD4-4209-9191-815FE42C3832}" type="parTrans" cxnId="{6636FD21-8C4A-4182-9B16-A4CC40254640}">
      <dgm:prSet/>
      <dgm:spPr/>
      <dgm:t>
        <a:bodyPr/>
        <a:lstStyle/>
        <a:p>
          <a:endParaRPr lang="en-US"/>
        </a:p>
      </dgm:t>
    </dgm:pt>
    <dgm:pt modelId="{15B53C81-1B9F-4D3C-806E-D04ADDD2DB5A}" type="sibTrans" cxnId="{6636FD21-8C4A-4182-9B16-A4CC40254640}">
      <dgm:prSet/>
      <dgm:spPr/>
      <dgm:t>
        <a:bodyPr/>
        <a:lstStyle/>
        <a:p>
          <a:endParaRPr lang="en-US"/>
        </a:p>
      </dgm:t>
    </dgm:pt>
    <dgm:pt modelId="{277EF7BF-259E-431A-B166-E4D7250BDCEA}">
      <dgm:prSet/>
      <dgm:spPr/>
      <dgm:t>
        <a:bodyPr/>
        <a:lstStyle/>
        <a:p>
          <a:r>
            <a:rPr lang="it-IT"/>
            <a:t>Parametri di filtraggio delle </a:t>
          </a:r>
          <a:r>
            <a:rPr lang="it-IT" b="1"/>
            <a:t>regioni comuni </a:t>
          </a:r>
          <a:r>
            <a:rPr lang="it-IT"/>
            <a:t>e degli </a:t>
          </a:r>
          <a:r>
            <a:rPr lang="it-IT" b="1"/>
            <a:t>overlap</a:t>
          </a:r>
          <a:r>
            <a:rPr lang="it-IT"/>
            <a:t> in output.</a:t>
          </a:r>
          <a:endParaRPr lang="en-US"/>
        </a:p>
      </dgm:t>
    </dgm:pt>
    <dgm:pt modelId="{A7C03BBA-AFEE-4E8A-8F1E-D19E444EDA80}" type="parTrans" cxnId="{B170C827-302D-44CA-8403-119D574723FA}">
      <dgm:prSet/>
      <dgm:spPr/>
      <dgm:t>
        <a:bodyPr/>
        <a:lstStyle/>
        <a:p>
          <a:endParaRPr lang="en-US"/>
        </a:p>
      </dgm:t>
    </dgm:pt>
    <dgm:pt modelId="{43252C1C-93FF-43E5-9BF7-4166E1A2096E}" type="sibTrans" cxnId="{B170C827-302D-44CA-8403-119D574723FA}">
      <dgm:prSet/>
      <dgm:spPr/>
      <dgm:t>
        <a:bodyPr/>
        <a:lstStyle/>
        <a:p>
          <a:endParaRPr lang="en-US"/>
        </a:p>
      </dgm:t>
    </dgm:pt>
    <dgm:pt modelId="{433802BF-91AC-4A2D-B2D6-1B90D868FFEF}" type="pres">
      <dgm:prSet presAssocID="{CA7C8A22-5C18-4953-83F3-3C1CA2C36633}" presName="vert0" presStyleCnt="0">
        <dgm:presLayoutVars>
          <dgm:dir/>
          <dgm:animOne val="branch"/>
          <dgm:animLvl val="lvl"/>
        </dgm:presLayoutVars>
      </dgm:prSet>
      <dgm:spPr/>
    </dgm:pt>
    <dgm:pt modelId="{79AA9B91-09EE-4E61-8958-4EBDB1B56985}" type="pres">
      <dgm:prSet presAssocID="{0FE93DB5-ACDB-42BD-932E-BE22A9717EEA}" presName="thickLine" presStyleLbl="alignNode1" presStyleIdx="0" presStyleCnt="4"/>
      <dgm:spPr/>
    </dgm:pt>
    <dgm:pt modelId="{D697CA84-D038-4BE6-BC2E-8FE821CCA0ED}" type="pres">
      <dgm:prSet presAssocID="{0FE93DB5-ACDB-42BD-932E-BE22A9717EEA}" presName="horz1" presStyleCnt="0"/>
      <dgm:spPr/>
    </dgm:pt>
    <dgm:pt modelId="{77F6468E-FFDE-4983-978F-11841A150214}" type="pres">
      <dgm:prSet presAssocID="{0FE93DB5-ACDB-42BD-932E-BE22A9717EEA}" presName="tx1" presStyleLbl="revTx" presStyleIdx="0" presStyleCnt="4"/>
      <dgm:spPr/>
    </dgm:pt>
    <dgm:pt modelId="{52226653-5985-4015-B6FE-4EE34DEEB897}" type="pres">
      <dgm:prSet presAssocID="{0FE93DB5-ACDB-42BD-932E-BE22A9717EEA}" presName="vert1" presStyleCnt="0"/>
      <dgm:spPr/>
    </dgm:pt>
    <dgm:pt modelId="{4C5DCB2C-C8B4-4FFB-AF67-57F3EAF96260}" type="pres">
      <dgm:prSet presAssocID="{EE5037AC-EDD8-4C34-8F5B-8D6D195ED66A}" presName="thickLine" presStyleLbl="alignNode1" presStyleIdx="1" presStyleCnt="4"/>
      <dgm:spPr/>
    </dgm:pt>
    <dgm:pt modelId="{6087DA9A-7EB1-469F-9C78-59D802A245CE}" type="pres">
      <dgm:prSet presAssocID="{EE5037AC-EDD8-4C34-8F5B-8D6D195ED66A}" presName="horz1" presStyleCnt="0"/>
      <dgm:spPr/>
    </dgm:pt>
    <dgm:pt modelId="{EB40F085-EF5A-4282-B67E-BF490934D42F}" type="pres">
      <dgm:prSet presAssocID="{EE5037AC-EDD8-4C34-8F5B-8D6D195ED66A}" presName="tx1" presStyleLbl="revTx" presStyleIdx="1" presStyleCnt="4"/>
      <dgm:spPr/>
    </dgm:pt>
    <dgm:pt modelId="{5E2911A7-F755-40FF-9845-E19DC1EA6289}" type="pres">
      <dgm:prSet presAssocID="{EE5037AC-EDD8-4C34-8F5B-8D6D195ED66A}" presName="vert1" presStyleCnt="0"/>
      <dgm:spPr/>
    </dgm:pt>
    <dgm:pt modelId="{F1753E19-D27D-46CB-A4F3-A0A67FC46081}" type="pres">
      <dgm:prSet presAssocID="{C00A7F5E-8073-49A9-9EC8-197CA29E2DA8}" presName="thickLine" presStyleLbl="alignNode1" presStyleIdx="2" presStyleCnt="4"/>
      <dgm:spPr/>
    </dgm:pt>
    <dgm:pt modelId="{E5081D7A-7BE9-4A3D-A2AD-07CA9D020661}" type="pres">
      <dgm:prSet presAssocID="{C00A7F5E-8073-49A9-9EC8-197CA29E2DA8}" presName="horz1" presStyleCnt="0"/>
      <dgm:spPr/>
    </dgm:pt>
    <dgm:pt modelId="{4437A075-0DE6-43B6-869B-D4E9D6111496}" type="pres">
      <dgm:prSet presAssocID="{C00A7F5E-8073-49A9-9EC8-197CA29E2DA8}" presName="tx1" presStyleLbl="revTx" presStyleIdx="2" presStyleCnt="4"/>
      <dgm:spPr/>
    </dgm:pt>
    <dgm:pt modelId="{2A28BFFD-653E-40D0-97C0-0E1237C224D7}" type="pres">
      <dgm:prSet presAssocID="{C00A7F5E-8073-49A9-9EC8-197CA29E2DA8}" presName="vert1" presStyleCnt="0"/>
      <dgm:spPr/>
    </dgm:pt>
    <dgm:pt modelId="{D963503A-65E8-46E6-802C-7C7A9A6E1942}" type="pres">
      <dgm:prSet presAssocID="{277EF7BF-259E-431A-B166-E4D7250BDCEA}" presName="thickLine" presStyleLbl="alignNode1" presStyleIdx="3" presStyleCnt="4"/>
      <dgm:spPr/>
    </dgm:pt>
    <dgm:pt modelId="{2D261D2D-D632-45CC-8FB9-B284AE37E212}" type="pres">
      <dgm:prSet presAssocID="{277EF7BF-259E-431A-B166-E4D7250BDCEA}" presName="horz1" presStyleCnt="0"/>
      <dgm:spPr/>
    </dgm:pt>
    <dgm:pt modelId="{17212834-ED25-4B18-8F03-4E460648BE83}" type="pres">
      <dgm:prSet presAssocID="{277EF7BF-259E-431A-B166-E4D7250BDCEA}" presName="tx1" presStyleLbl="revTx" presStyleIdx="3" presStyleCnt="4"/>
      <dgm:spPr/>
    </dgm:pt>
    <dgm:pt modelId="{B91DA8EF-403D-4707-9654-A9728C331740}" type="pres">
      <dgm:prSet presAssocID="{277EF7BF-259E-431A-B166-E4D7250BDCEA}" presName="vert1" presStyleCnt="0"/>
      <dgm:spPr/>
    </dgm:pt>
  </dgm:ptLst>
  <dgm:cxnLst>
    <dgm:cxn modelId="{1E44D81B-FEB8-4A09-B57E-4E1C9AC637FA}" type="presOf" srcId="{277EF7BF-259E-431A-B166-E4D7250BDCEA}" destId="{17212834-ED25-4B18-8F03-4E460648BE83}" srcOrd="0" destOrd="0" presId="urn:microsoft.com/office/officeart/2008/layout/LinedList"/>
    <dgm:cxn modelId="{6636FD21-8C4A-4182-9B16-A4CC40254640}" srcId="{CA7C8A22-5C18-4953-83F3-3C1CA2C36633}" destId="{C00A7F5E-8073-49A9-9EC8-197CA29E2DA8}" srcOrd="2" destOrd="0" parTransId="{429097CB-BBD4-4209-9191-815FE42C3832}" sibTransId="{15B53C81-1B9F-4D3C-806E-D04ADDD2DB5A}"/>
    <dgm:cxn modelId="{B170C827-302D-44CA-8403-119D574723FA}" srcId="{CA7C8A22-5C18-4953-83F3-3C1CA2C36633}" destId="{277EF7BF-259E-431A-B166-E4D7250BDCEA}" srcOrd="3" destOrd="0" parTransId="{A7C03BBA-AFEE-4E8A-8F1E-D19E444EDA80}" sibTransId="{43252C1C-93FF-43E5-9BF7-4166E1A2096E}"/>
    <dgm:cxn modelId="{0EBABF42-7FAC-404E-B6D9-EC9952F3FA0D}" srcId="{CA7C8A22-5C18-4953-83F3-3C1CA2C36633}" destId="{EE5037AC-EDD8-4C34-8F5B-8D6D195ED66A}" srcOrd="1" destOrd="0" parTransId="{C53F4765-C5A6-47F5-AB14-4AC756A5E4C1}" sibTransId="{4D530D7F-CECE-44EF-B04E-C8C491E6C609}"/>
    <dgm:cxn modelId="{88E72B81-759A-414C-9D86-449538A7F8A0}" type="presOf" srcId="{0FE93DB5-ACDB-42BD-932E-BE22A9717EEA}" destId="{77F6468E-FFDE-4983-978F-11841A150214}" srcOrd="0" destOrd="0" presId="urn:microsoft.com/office/officeart/2008/layout/LinedList"/>
    <dgm:cxn modelId="{23006283-7251-4CDA-B0F6-06DBFE38357B}" type="presOf" srcId="{CA7C8A22-5C18-4953-83F3-3C1CA2C36633}" destId="{433802BF-91AC-4A2D-B2D6-1B90D868FFEF}" srcOrd="0" destOrd="0" presId="urn:microsoft.com/office/officeart/2008/layout/LinedList"/>
    <dgm:cxn modelId="{05EA9AA4-C7CB-4209-AC42-682E68715E15}" type="presOf" srcId="{EE5037AC-EDD8-4C34-8F5B-8D6D195ED66A}" destId="{EB40F085-EF5A-4282-B67E-BF490934D42F}" srcOrd="0" destOrd="0" presId="urn:microsoft.com/office/officeart/2008/layout/LinedList"/>
    <dgm:cxn modelId="{46CFE0CF-5833-4507-933A-AE3258CE00A4}" type="presOf" srcId="{C00A7F5E-8073-49A9-9EC8-197CA29E2DA8}" destId="{4437A075-0DE6-43B6-869B-D4E9D6111496}" srcOrd="0" destOrd="0" presId="urn:microsoft.com/office/officeart/2008/layout/LinedList"/>
    <dgm:cxn modelId="{F4411CD6-0D35-40C3-91A3-CAEE25BEC42D}" srcId="{CA7C8A22-5C18-4953-83F3-3C1CA2C36633}" destId="{0FE93DB5-ACDB-42BD-932E-BE22A9717EEA}" srcOrd="0" destOrd="0" parTransId="{46C68E98-E124-44ED-92B9-2E5DD16DEDC5}" sibTransId="{50B92012-1E07-4B43-A9FC-CAC9F480E27F}"/>
    <dgm:cxn modelId="{76E2C4F1-7E49-449E-82B8-C0E9C60571D3}" type="presParOf" srcId="{433802BF-91AC-4A2D-B2D6-1B90D868FFEF}" destId="{79AA9B91-09EE-4E61-8958-4EBDB1B56985}" srcOrd="0" destOrd="0" presId="urn:microsoft.com/office/officeart/2008/layout/LinedList"/>
    <dgm:cxn modelId="{1FAD0B56-EBA3-416A-AD04-EF9CA8767125}" type="presParOf" srcId="{433802BF-91AC-4A2D-B2D6-1B90D868FFEF}" destId="{D697CA84-D038-4BE6-BC2E-8FE821CCA0ED}" srcOrd="1" destOrd="0" presId="urn:microsoft.com/office/officeart/2008/layout/LinedList"/>
    <dgm:cxn modelId="{C0395EC7-61A6-496A-8381-1F5B36BFCE1C}" type="presParOf" srcId="{D697CA84-D038-4BE6-BC2E-8FE821CCA0ED}" destId="{77F6468E-FFDE-4983-978F-11841A150214}" srcOrd="0" destOrd="0" presId="urn:microsoft.com/office/officeart/2008/layout/LinedList"/>
    <dgm:cxn modelId="{CB8380BC-FF04-4E65-A500-BDA6F96DA40A}" type="presParOf" srcId="{D697CA84-D038-4BE6-BC2E-8FE821CCA0ED}" destId="{52226653-5985-4015-B6FE-4EE34DEEB897}" srcOrd="1" destOrd="0" presId="urn:microsoft.com/office/officeart/2008/layout/LinedList"/>
    <dgm:cxn modelId="{27991D0D-FBB9-451F-ACA2-7C1C2ABA9A7B}" type="presParOf" srcId="{433802BF-91AC-4A2D-B2D6-1B90D868FFEF}" destId="{4C5DCB2C-C8B4-4FFB-AF67-57F3EAF96260}" srcOrd="2" destOrd="0" presId="urn:microsoft.com/office/officeart/2008/layout/LinedList"/>
    <dgm:cxn modelId="{A6ECF200-C6BE-4951-9B0B-986B5F5FACA6}" type="presParOf" srcId="{433802BF-91AC-4A2D-B2D6-1B90D868FFEF}" destId="{6087DA9A-7EB1-469F-9C78-59D802A245CE}" srcOrd="3" destOrd="0" presId="urn:microsoft.com/office/officeart/2008/layout/LinedList"/>
    <dgm:cxn modelId="{DEB1CF43-76AC-407D-A9E5-69E1907A85A6}" type="presParOf" srcId="{6087DA9A-7EB1-469F-9C78-59D802A245CE}" destId="{EB40F085-EF5A-4282-B67E-BF490934D42F}" srcOrd="0" destOrd="0" presId="urn:microsoft.com/office/officeart/2008/layout/LinedList"/>
    <dgm:cxn modelId="{6C94DAFE-18CE-4BF9-AD61-215211C3FF0D}" type="presParOf" srcId="{6087DA9A-7EB1-469F-9C78-59D802A245CE}" destId="{5E2911A7-F755-40FF-9845-E19DC1EA6289}" srcOrd="1" destOrd="0" presId="urn:microsoft.com/office/officeart/2008/layout/LinedList"/>
    <dgm:cxn modelId="{C5797806-C4B7-45A4-87E8-330815E926C7}" type="presParOf" srcId="{433802BF-91AC-4A2D-B2D6-1B90D868FFEF}" destId="{F1753E19-D27D-46CB-A4F3-A0A67FC46081}" srcOrd="4" destOrd="0" presId="urn:microsoft.com/office/officeart/2008/layout/LinedList"/>
    <dgm:cxn modelId="{997C15CF-3C4F-4011-B1D6-86F54FF04BE3}" type="presParOf" srcId="{433802BF-91AC-4A2D-B2D6-1B90D868FFEF}" destId="{E5081D7A-7BE9-4A3D-A2AD-07CA9D020661}" srcOrd="5" destOrd="0" presId="urn:microsoft.com/office/officeart/2008/layout/LinedList"/>
    <dgm:cxn modelId="{6027D452-F6CF-4131-ADBA-F20A0B2856F7}" type="presParOf" srcId="{E5081D7A-7BE9-4A3D-A2AD-07CA9D020661}" destId="{4437A075-0DE6-43B6-869B-D4E9D6111496}" srcOrd="0" destOrd="0" presId="urn:microsoft.com/office/officeart/2008/layout/LinedList"/>
    <dgm:cxn modelId="{C707799B-1C43-4C6F-9EFE-74A80D26A452}" type="presParOf" srcId="{E5081D7A-7BE9-4A3D-A2AD-07CA9D020661}" destId="{2A28BFFD-653E-40D0-97C0-0E1237C224D7}" srcOrd="1" destOrd="0" presId="urn:microsoft.com/office/officeart/2008/layout/LinedList"/>
    <dgm:cxn modelId="{CCE2E41B-2388-46F1-930E-571832CCA279}" type="presParOf" srcId="{433802BF-91AC-4A2D-B2D6-1B90D868FFEF}" destId="{D963503A-65E8-46E6-802C-7C7A9A6E1942}" srcOrd="6" destOrd="0" presId="urn:microsoft.com/office/officeart/2008/layout/LinedList"/>
    <dgm:cxn modelId="{BC561C28-ECFF-48E3-876B-0E9D182A394E}" type="presParOf" srcId="{433802BF-91AC-4A2D-B2D6-1B90D868FFEF}" destId="{2D261D2D-D632-45CC-8FB9-B284AE37E212}" srcOrd="7" destOrd="0" presId="urn:microsoft.com/office/officeart/2008/layout/LinedList"/>
    <dgm:cxn modelId="{90AB7C0A-BB6F-422B-B2A0-65AB17D42060}" type="presParOf" srcId="{2D261D2D-D632-45CC-8FB9-B284AE37E212}" destId="{17212834-ED25-4B18-8F03-4E460648BE83}" srcOrd="0" destOrd="0" presId="urn:microsoft.com/office/officeart/2008/layout/LinedList"/>
    <dgm:cxn modelId="{18D6BF36-D665-482A-BDD7-C301AAF76E2B}" type="presParOf" srcId="{2D261D2D-D632-45CC-8FB9-B284AE37E212}" destId="{B91DA8EF-403D-4707-9654-A9728C3317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C16B-A8E0-4B21-8182-898F80BF3DA8}">
      <dsp:nvSpPr>
        <dsp:cNvPr id="0" name=""/>
        <dsp:cNvSpPr/>
      </dsp:nvSpPr>
      <dsp:spPr>
        <a:xfrm>
          <a:off x="1263" y="550627"/>
          <a:ext cx="4929159" cy="29574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Le </a:t>
          </a:r>
          <a:r>
            <a:rPr lang="it-IT" sz="3600" b="1" kern="1200" dirty="0"/>
            <a:t>fingerprint</a:t>
          </a:r>
          <a:r>
            <a:rPr lang="it-IT" sz="3600" kern="1200" dirty="0"/>
            <a:t> sono sequenze di lunghezze di fattori che forniscono una rappresentazione compatta delle reads.</a:t>
          </a:r>
          <a:endParaRPr lang="en-US" sz="3600" kern="1200" dirty="0"/>
        </a:p>
      </dsp:txBody>
      <dsp:txXfrm>
        <a:off x="1263" y="550627"/>
        <a:ext cx="4929159" cy="2957495"/>
      </dsp:txXfrm>
    </dsp:sp>
    <dsp:sp modelId="{BDC1C683-196A-4565-9192-604B75F59E08}">
      <dsp:nvSpPr>
        <dsp:cNvPr id="0" name=""/>
        <dsp:cNvSpPr/>
      </dsp:nvSpPr>
      <dsp:spPr>
        <a:xfrm>
          <a:off x="5423338" y="550627"/>
          <a:ext cx="4929159" cy="29574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I </a:t>
          </a:r>
          <a:r>
            <a:rPr lang="it-IT" sz="3600" b="1" kern="1200"/>
            <a:t>k-mers</a:t>
          </a:r>
          <a:r>
            <a:rPr lang="it-IT" sz="3600" kern="1200"/>
            <a:t> sono pezzi di fingerprint che permettono di individuare regioni comuni tra due reads. </a:t>
          </a:r>
          <a:endParaRPr lang="en-US" sz="3600" kern="1200"/>
        </a:p>
      </dsp:txBody>
      <dsp:txXfrm>
        <a:off x="5423338" y="550627"/>
        <a:ext cx="4929159" cy="2957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A9B91-09EE-4E61-8958-4EBDB1B56985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6468E-FFDE-4983-978F-11841A150214}">
      <dsp:nvSpPr>
        <dsp:cNvPr id="0" name=""/>
        <dsp:cNvSpPr/>
      </dsp:nvSpPr>
      <dsp:spPr>
        <a:xfrm>
          <a:off x="0" y="0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La </a:t>
          </a:r>
          <a:r>
            <a:rPr lang="it-IT" sz="2200" b="1" kern="1200"/>
            <a:t>dimensione</a:t>
          </a:r>
          <a:r>
            <a:rPr lang="it-IT" sz="2200" kern="1200"/>
            <a:t> e la </a:t>
          </a:r>
          <a:r>
            <a:rPr lang="it-IT" sz="2200" b="1" kern="1200"/>
            <a:t>minima lunghezza totale </a:t>
          </a:r>
          <a:r>
            <a:rPr lang="it-IT" sz="2200" kern="1200"/>
            <a:t>dei k-mers devono essere stabiliti all’inizio dell’algoritmo.</a:t>
          </a:r>
          <a:endParaRPr lang="en-US" sz="2200" kern="1200"/>
        </a:p>
      </dsp:txBody>
      <dsp:txXfrm>
        <a:off x="0" y="0"/>
        <a:ext cx="10353761" cy="1014687"/>
      </dsp:txXfrm>
    </dsp:sp>
    <dsp:sp modelId="{4C5DCB2C-C8B4-4FFB-AF67-57F3EAF96260}">
      <dsp:nvSpPr>
        <dsp:cNvPr id="0" name=""/>
        <dsp:cNvSpPr/>
      </dsp:nvSpPr>
      <dsp:spPr>
        <a:xfrm>
          <a:off x="0" y="1014687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0F085-EF5A-4282-B67E-BF490934D42F}">
      <dsp:nvSpPr>
        <dsp:cNvPr id="0" name=""/>
        <dsp:cNvSpPr/>
      </dsp:nvSpPr>
      <dsp:spPr>
        <a:xfrm>
          <a:off x="0" y="1014687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Minimo numero di kmers (unici) che due reads in overlap devono condividere (in assoluto)</a:t>
          </a:r>
          <a:endParaRPr lang="en-US" sz="2200" kern="1200"/>
        </a:p>
      </dsp:txBody>
      <dsp:txXfrm>
        <a:off x="0" y="1014687"/>
        <a:ext cx="10353761" cy="1014687"/>
      </dsp:txXfrm>
    </dsp:sp>
    <dsp:sp modelId="{F1753E19-D27D-46CB-A4F3-A0A67FC46081}">
      <dsp:nvSpPr>
        <dsp:cNvPr id="0" name=""/>
        <dsp:cNvSpPr/>
      </dsp:nvSpPr>
      <dsp:spPr>
        <a:xfrm>
          <a:off x="0" y="2029375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7A075-0DE6-43B6-869B-D4E9D6111496}">
      <dsp:nvSpPr>
        <dsp:cNvPr id="0" name=""/>
        <dsp:cNvSpPr/>
      </dsp:nvSpPr>
      <dsp:spPr>
        <a:xfrm>
          <a:off x="0" y="2029375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Massimo numero di occorrenze di un kmer nei reads (valore compatibile con la coverage dell'input). Nell’algoritmo sviluppato questo parametro </a:t>
          </a:r>
          <a:r>
            <a:rPr lang="it-IT" sz="2200" b="1" kern="1200"/>
            <a:t>non</a:t>
          </a:r>
          <a:r>
            <a:rPr lang="it-IT" sz="2200" kern="1200"/>
            <a:t> viene valutato.</a:t>
          </a:r>
          <a:endParaRPr lang="en-US" sz="2200" kern="1200"/>
        </a:p>
      </dsp:txBody>
      <dsp:txXfrm>
        <a:off x="0" y="2029375"/>
        <a:ext cx="10353761" cy="1014687"/>
      </dsp:txXfrm>
    </dsp:sp>
    <dsp:sp modelId="{D963503A-65E8-46E6-802C-7C7A9A6E1942}">
      <dsp:nvSpPr>
        <dsp:cNvPr id="0" name=""/>
        <dsp:cNvSpPr/>
      </dsp:nvSpPr>
      <dsp:spPr>
        <a:xfrm>
          <a:off x="0" y="3044063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12834-ED25-4B18-8F03-4E460648BE83}">
      <dsp:nvSpPr>
        <dsp:cNvPr id="0" name=""/>
        <dsp:cNvSpPr/>
      </dsp:nvSpPr>
      <dsp:spPr>
        <a:xfrm>
          <a:off x="0" y="3044063"/>
          <a:ext cx="10353761" cy="10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Parametri di filtraggio delle </a:t>
          </a:r>
          <a:r>
            <a:rPr lang="it-IT" sz="2200" b="1" kern="1200"/>
            <a:t>regioni comuni </a:t>
          </a:r>
          <a:r>
            <a:rPr lang="it-IT" sz="2200" kern="1200"/>
            <a:t>e degli </a:t>
          </a:r>
          <a:r>
            <a:rPr lang="it-IT" sz="2200" b="1" kern="1200"/>
            <a:t>overlap</a:t>
          </a:r>
          <a:r>
            <a:rPr lang="it-IT" sz="2200" kern="1200"/>
            <a:t> in output.</a:t>
          </a:r>
          <a:endParaRPr lang="en-US" sz="2200" kern="1200"/>
        </a:p>
      </dsp:txBody>
      <dsp:txXfrm>
        <a:off x="0" y="3044063"/>
        <a:ext cx="10353761" cy="101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04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8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60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26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18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1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5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71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60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06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5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32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4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1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7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685A3C-93BF-44F9-BCBF-EC913ABE5CFC}" type="datetimeFigureOut">
              <a:rPr lang="it-IT" smtClean="0"/>
              <a:t>05/03/23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21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BB97-C8EA-119A-67A5-68F2B6F6B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Calcolo degli Overlap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4E3A08-A724-AC7A-0F53-9BA90A96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573326"/>
            <a:ext cx="9440034" cy="1049867"/>
          </a:xfrm>
        </p:spPr>
        <p:txBody>
          <a:bodyPr/>
          <a:lstStyle/>
          <a:p>
            <a:r>
              <a:rPr lang="it-IT" dirty="0"/>
              <a:t>Antonio Allocca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8A0FA2-9112-6DC2-7351-EBE46F25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06" y="5028898"/>
            <a:ext cx="1615580" cy="15774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6FE349-BCA0-3665-00B4-785743F0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1" y="4957761"/>
            <a:ext cx="3057331" cy="17197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5E10C7D-807A-FE38-EBA4-3FA1CA2F3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50198" y="5888772"/>
            <a:ext cx="1024809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53E1E97-0083-4A2B-AEA4-011E9166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approcci differenti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1AE202A-C72A-2C7C-6F3C-0CE72DCD9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OLC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E71BA3FD-9451-D00A-049F-A0EFCA8BEE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79800" indent="-342900">
              <a:buFont typeface="+mj-lt"/>
              <a:buAutoNum type="arabicPeriod"/>
            </a:pP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Calcolo degli </a:t>
            </a:r>
            <a:r>
              <a:rPr lang="it-IT" b="1" dirty="0"/>
              <a:t>overlap</a:t>
            </a:r>
            <a:r>
              <a:rPr lang="it-IT" dirty="0"/>
              <a:t> tra i </a:t>
            </a:r>
            <a:r>
              <a:rPr lang="it-IT" b="1" dirty="0"/>
              <a:t>reads</a:t>
            </a: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Costruzione dell’ </a:t>
            </a:r>
            <a:r>
              <a:rPr lang="it-IT" b="1" dirty="0"/>
              <a:t>Overlap Graph</a:t>
            </a:r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Visita del grafo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26A85D7-ED69-705B-15EC-708FA0D4D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dBG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6AC5DF89-4BAF-374F-D744-3D6A68340E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79800" indent="-342900">
              <a:buFont typeface="+mj-lt"/>
              <a:buAutoNum type="arabicPeriod"/>
            </a:pP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Estrazione dei </a:t>
            </a:r>
            <a:r>
              <a:rPr lang="it-IT" b="1" dirty="0"/>
              <a:t>k-mers</a:t>
            </a:r>
            <a:r>
              <a:rPr lang="it-IT" dirty="0"/>
              <a:t> dai </a:t>
            </a:r>
            <a:r>
              <a:rPr lang="it-IT" b="1" dirty="0"/>
              <a:t>reads</a:t>
            </a: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Costruzione del grafo di </a:t>
            </a:r>
            <a:r>
              <a:rPr lang="it-IT" b="1" dirty="0"/>
              <a:t>de Bruijn</a:t>
            </a:r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Visita del grafo</a:t>
            </a:r>
          </a:p>
        </p:txBody>
      </p:sp>
    </p:spTree>
    <p:extLst>
      <p:ext uri="{BB962C8B-B14F-4D97-AF65-F5344CB8AC3E}">
        <p14:creationId xmlns:p14="http://schemas.microsoft.com/office/powerpoint/2010/main" val="221184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Molti punti interrogativi su sfondo nero">
            <a:extLst>
              <a:ext uri="{FF2B5EF4-FFF2-40B4-BE49-F238E27FC236}">
                <a16:creationId xmlns:a16="http://schemas.microsoft.com/office/drawing/2014/main" id="{7DF2550A-BC11-9129-A03E-FC594581A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D9C1B79-4157-A397-C615-8C3A4AF7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KFinger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662321-1967-DD22-48BF-76F8327C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it-IT"/>
              <a:t>L’algoritmo Kfinger si pone come obiettivo il </a:t>
            </a:r>
            <a:r>
              <a:rPr lang="it-IT" b="1"/>
              <a:t>calcolo degli Overlap </a:t>
            </a:r>
            <a:r>
              <a:rPr lang="it-IT"/>
              <a:t>tra lunghe </a:t>
            </a:r>
            <a:r>
              <a:rPr lang="it-IT" b="1"/>
              <a:t>Reads</a:t>
            </a:r>
            <a:r>
              <a:rPr lang="it-IT"/>
              <a:t> utilizzando le </a:t>
            </a:r>
            <a:r>
              <a:rPr lang="it-IT" b="1"/>
              <a:t>Lyndon Fingerprints</a:t>
            </a:r>
            <a:r>
              <a:rPr lang="it-IT"/>
              <a:t>.</a:t>
            </a:r>
          </a:p>
          <a:p>
            <a:pPr marL="36900" indent="0">
              <a:lnSpc>
                <a:spcPct val="90000"/>
              </a:lnSpc>
              <a:buNone/>
            </a:pPr>
            <a:endParaRPr lang="it-IT"/>
          </a:p>
          <a:p>
            <a:pPr marL="36900" indent="0">
              <a:lnSpc>
                <a:spcPct val="90000"/>
              </a:lnSpc>
              <a:buNone/>
            </a:pPr>
            <a:r>
              <a:rPr lang="it-IT"/>
              <a:t>Le fattorizzazioni di Lyndon possono essere utilizzate per rilevare degli overlap tra le reads che è un compito fondamentale per costruire l’ </a:t>
            </a:r>
            <a:r>
              <a:rPr lang="it-IT" b="1"/>
              <a:t>overlap graph</a:t>
            </a:r>
            <a:r>
              <a:rPr lang="it-IT"/>
              <a:t>.</a:t>
            </a:r>
          </a:p>
          <a:p>
            <a:pPr marL="36900" indent="0">
              <a:lnSpc>
                <a:spcPct val="90000"/>
              </a:lnSpc>
              <a:buNone/>
            </a:pPr>
            <a:endParaRPr lang="it-IT"/>
          </a:p>
          <a:p>
            <a:pPr marL="36900" indent="0">
              <a:lnSpc>
                <a:spcPct val="90000"/>
              </a:lnSpc>
              <a:buNone/>
            </a:pPr>
            <a:r>
              <a:rPr lang="it-IT"/>
              <a:t>I fattori che compongono una fattorizzazione di Lyndon sono parole di Lyndon. La fattorizzazione di Lyndon di una stringa è unica e può essere calcolata in tempo lineare. Questa proprietà è la colonna portante dell’algoritmo in quanto due stringhe che condividono un overlap comune, condividono anche un insieme di fattori consecutivi nella loro fattorizzazione.</a:t>
            </a:r>
          </a:p>
          <a:p>
            <a:pPr marL="36900" indent="0">
              <a:lnSpc>
                <a:spcPct val="90000"/>
              </a:lnSpc>
              <a:buNone/>
            </a:pPr>
            <a:endParaRPr lang="it-IT"/>
          </a:p>
          <a:p>
            <a:pPr marL="36900" indent="0">
              <a:lnSpc>
                <a:spcPct val="90000"/>
              </a:lnSpc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78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mpadina su sfondo giallo con cavo e fasci di luce disegnati">
            <a:extLst>
              <a:ext uri="{FF2B5EF4-FFF2-40B4-BE49-F238E27FC236}">
                <a16:creationId xmlns:a16="http://schemas.microsoft.com/office/drawing/2014/main" id="{A1DD859B-82E5-E5CE-4956-A2E9E316B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2C855D-3666-1967-8A45-221212C8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/>
              <a:t>Idea proposta*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0F0A76-EC05-E30B-8263-F4E265AE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Approccio </a:t>
            </a:r>
            <a:r>
              <a:rPr lang="it-IT" b="1" dirty="0"/>
              <a:t>alignment-free</a:t>
            </a:r>
            <a:r>
              <a:rPr lang="it-IT" dirty="0"/>
              <a:t> per scoprire gli </a:t>
            </a:r>
            <a:r>
              <a:rPr lang="it-IT" b="1" dirty="0"/>
              <a:t>overlap</a:t>
            </a:r>
            <a:r>
              <a:rPr lang="it-IT" dirty="0"/>
              <a:t> in un grande insieme di </a:t>
            </a:r>
            <a:r>
              <a:rPr lang="it-IT" b="1" dirty="0"/>
              <a:t>read</a:t>
            </a:r>
            <a:r>
              <a:rPr lang="it-IT" dirty="0"/>
              <a:t> (le quali possono contenere errori legati alla lettura) utilizzando una rappresentazione delle read data dalla </a:t>
            </a:r>
            <a:r>
              <a:rPr lang="it-IT" b="1" dirty="0"/>
              <a:t>lunghezza delle parole di Lyndon </a:t>
            </a:r>
            <a:r>
              <a:rPr lang="it-IT" dirty="0"/>
              <a:t>che compongono la </a:t>
            </a:r>
            <a:r>
              <a:rPr lang="it-IT" dirty="0" err="1"/>
              <a:t>read</a:t>
            </a:r>
            <a:r>
              <a:rPr lang="it-IT" dirty="0"/>
              <a:t>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E' stato infatti dimostrato che due stringhe che condividono un </a:t>
            </a:r>
            <a:r>
              <a:rPr lang="it-IT" dirty="0" err="1"/>
              <a:t>overlap</a:t>
            </a:r>
            <a:r>
              <a:rPr lang="it-IT" dirty="0"/>
              <a:t> comune, condividono anche un insieme di fattori consecutivi nella loro fattorizzazione. </a:t>
            </a:r>
          </a:p>
          <a:p>
            <a:pPr marL="3690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095CAE-7F3F-E448-A8DB-637B3D70BF29}"/>
              </a:ext>
            </a:extLst>
          </p:cNvPr>
          <p:cNvSpPr txBox="1"/>
          <p:nvPr/>
        </p:nvSpPr>
        <p:spPr>
          <a:xfrm>
            <a:off x="271608" y="5955268"/>
            <a:ext cx="10995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Bonizzoni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P.,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Petescia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Pirola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Y., Rizzi,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Zaccagnino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., Zizza,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.:</a:t>
            </a:r>
          </a:p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KFinger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Capturing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Overlaps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Long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by Using Lyndon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Fingerprints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Bioinformatics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Biomedical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- 9th International Work-Conference, IWBBIO 2022,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Spain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27-30, 2022,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Lecture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Notes in Computer Science, vol. 13347, pp. 436-449.</a:t>
            </a:r>
          </a:p>
        </p:txBody>
      </p:sp>
    </p:spTree>
    <p:extLst>
      <p:ext uri="{BB962C8B-B14F-4D97-AF65-F5344CB8AC3E}">
        <p14:creationId xmlns:p14="http://schemas.microsoft.com/office/powerpoint/2010/main" val="328159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4C7C-E9BA-EC67-C976-843FD192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/>
              <a:t>Fingerprint e k-mers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1A07F2-A78B-81D4-D3DB-66AB9882F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65603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635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B7742-E1BB-F685-31D1-0BCBB5C4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da impostare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F6F4953-1F77-A87D-102E-C0E0BEA51D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0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9B8A35-BA19-3DC6-7296-8E4E379F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Prima fase: Lettura delle fingerprint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516B6D-CD9A-EA82-A20A-4F877080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it-IT" dirty="0">
                <a:solidFill>
                  <a:schemeClr val="tx1"/>
                </a:solidFill>
              </a:rPr>
              <a:t>Le </a:t>
            </a:r>
            <a:r>
              <a:rPr lang="it-IT" dirty="0" err="1">
                <a:solidFill>
                  <a:schemeClr val="tx1"/>
                </a:solidFill>
              </a:rPr>
              <a:t>fingerprint</a:t>
            </a:r>
            <a:r>
              <a:rPr lang="it-IT" dirty="0">
                <a:solidFill>
                  <a:schemeClr val="tx1"/>
                </a:solidFill>
              </a:rPr>
              <a:t> sono salvate su singola riga e gli eventuali frammenti di </a:t>
            </a:r>
            <a:r>
              <a:rPr lang="it-IT" dirty="0" err="1">
                <a:solidFill>
                  <a:schemeClr val="tx1"/>
                </a:solidFill>
              </a:rPr>
              <a:t>fingerprint</a:t>
            </a:r>
            <a:r>
              <a:rPr lang="it-IT" dirty="0">
                <a:solidFill>
                  <a:schemeClr val="tx1"/>
                </a:solidFill>
              </a:rPr>
              <a:t> sono separati dal carattere </a:t>
            </a:r>
            <a:r>
              <a:rPr lang="it-IT" b="1" dirty="0">
                <a:solidFill>
                  <a:schemeClr val="tx1"/>
                </a:solidFill>
              </a:rPr>
              <a:t>«|» (split delle </a:t>
            </a:r>
            <a:r>
              <a:rPr lang="it-IT" b="1" dirty="0" err="1">
                <a:solidFill>
                  <a:schemeClr val="tx1"/>
                </a:solidFill>
              </a:rPr>
              <a:t>fingerprint</a:t>
            </a:r>
            <a:r>
              <a:rPr lang="it-IT" b="1" dirty="0">
                <a:solidFill>
                  <a:schemeClr val="tx1"/>
                </a:solidFill>
              </a:rPr>
              <a:t> sull’intera </a:t>
            </a:r>
            <a:r>
              <a:rPr lang="it-IT" b="1" dirty="0" err="1">
                <a:solidFill>
                  <a:schemeClr val="tx1"/>
                </a:solidFill>
              </a:rPr>
              <a:t>read</a:t>
            </a:r>
            <a:r>
              <a:rPr lang="it-IT" b="1" dirty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it-IT" dirty="0">
                <a:solidFill>
                  <a:schemeClr val="tx1"/>
                </a:solidFill>
              </a:rPr>
              <a:t>La prima stringa di una </a:t>
            </a:r>
            <a:r>
              <a:rPr lang="it-IT" dirty="0" err="1">
                <a:solidFill>
                  <a:schemeClr val="tx1"/>
                </a:solidFill>
              </a:rPr>
              <a:t>fingerprint</a:t>
            </a:r>
            <a:r>
              <a:rPr lang="it-IT" dirty="0">
                <a:solidFill>
                  <a:schemeClr val="tx1"/>
                </a:solidFill>
              </a:rPr>
              <a:t> ha il formato </a:t>
            </a:r>
            <a:r>
              <a:rPr lang="it-IT" b="1" dirty="0">
                <a:solidFill>
                  <a:schemeClr val="tx1"/>
                </a:solidFill>
              </a:rPr>
              <a:t>ID_BOOL.</a:t>
            </a:r>
          </a:p>
          <a:p>
            <a:r>
              <a:rPr lang="it-IT" b="1" dirty="0">
                <a:solidFill>
                  <a:schemeClr val="tx1"/>
                </a:solidFill>
              </a:rPr>
              <a:t>BOOL</a:t>
            </a:r>
            <a:r>
              <a:rPr lang="it-IT" dirty="0">
                <a:solidFill>
                  <a:schemeClr val="tx1"/>
                </a:solidFill>
              </a:rPr>
              <a:t> assumerà valore 1 se la </a:t>
            </a:r>
            <a:r>
              <a:rPr lang="it-IT" dirty="0" err="1">
                <a:solidFill>
                  <a:schemeClr val="tx1"/>
                </a:solidFill>
              </a:rPr>
              <a:t>read</a:t>
            </a:r>
            <a:r>
              <a:rPr lang="it-IT" dirty="0">
                <a:solidFill>
                  <a:schemeClr val="tx1"/>
                </a:solidFill>
              </a:rPr>
              <a:t> è quella «originale» e valore 0 se è la sua versione </a:t>
            </a:r>
            <a:r>
              <a:rPr lang="it-IT" b="1" dirty="0">
                <a:solidFill>
                  <a:schemeClr val="tx1"/>
                </a:solidFill>
              </a:rPr>
              <a:t>Reverse and </a:t>
            </a:r>
            <a:r>
              <a:rPr lang="it-IT" b="1" dirty="0" err="1">
                <a:solidFill>
                  <a:schemeClr val="tx1"/>
                </a:solidFill>
              </a:rPr>
              <a:t>Complement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r>
              <a:rPr lang="it-IT" b="1" dirty="0">
                <a:solidFill>
                  <a:schemeClr val="tx1"/>
                </a:solidFill>
              </a:rPr>
              <a:t>ID </a:t>
            </a:r>
            <a:r>
              <a:rPr lang="it-IT" dirty="0">
                <a:solidFill>
                  <a:schemeClr val="tx1"/>
                </a:solidFill>
              </a:rPr>
              <a:t>è l’identificativo della </a:t>
            </a:r>
            <a:r>
              <a:rPr lang="it-IT" dirty="0" err="1">
                <a:solidFill>
                  <a:schemeClr val="tx1"/>
                </a:solidFill>
              </a:rPr>
              <a:t>read</a:t>
            </a:r>
            <a:r>
              <a:rPr lang="it-IT" dirty="0">
                <a:solidFill>
                  <a:schemeClr val="tx1"/>
                </a:solidFill>
              </a:rPr>
              <a:t> (che sarà duplicata)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7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B09CB7-81C1-EBD7-E0BE-32602019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sz="3400"/>
              <a:t>Seconda fase: calcolo </a:t>
            </a:r>
            <a:r>
              <a:rPr lang="it-IT" sz="3400" err="1"/>
              <a:t>kmer_occurrences</a:t>
            </a:r>
            <a:endParaRPr lang="it-IT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C5B995-1213-7E8A-3F1A-0C792830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it-IT">
                <a:solidFill>
                  <a:schemeClr val="tx1"/>
                </a:solidFill>
              </a:rPr>
              <a:t>kmer_occurrences è un dizionario che contiene tutti i kmers aventi almeno la minima lunghezza totale.</a:t>
            </a:r>
          </a:p>
          <a:p>
            <a:pPr marL="369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it-IT">
                <a:solidFill>
                  <a:schemeClr val="tx1"/>
                </a:solidFill>
              </a:rPr>
              <a:t>I kmer che sono presenti il tale dizionario rappresentano la chiave (</a:t>
            </a:r>
            <a:r>
              <a:rPr lang="it-IT" b="1">
                <a:solidFill>
                  <a:schemeClr val="tx1"/>
                </a:solidFill>
              </a:rPr>
              <a:t>KEY</a:t>
            </a:r>
            <a:r>
              <a:rPr lang="it-IT">
                <a:solidFill>
                  <a:schemeClr val="tx1"/>
                </a:solidFill>
              </a:rPr>
              <a:t>) e il loro valore (</a:t>
            </a:r>
            <a:r>
              <a:rPr lang="it-IT" b="1">
                <a:solidFill>
                  <a:schemeClr val="tx1"/>
                </a:solidFill>
              </a:rPr>
              <a:t>VALUE</a:t>
            </a:r>
            <a:r>
              <a:rPr lang="it-IT">
                <a:solidFill>
                  <a:schemeClr val="tx1"/>
                </a:solidFill>
              </a:rPr>
              <a:t>) è una lista di coppie (</a:t>
            </a:r>
            <a:r>
              <a:rPr lang="it-IT" b="1">
                <a:solidFill>
                  <a:schemeClr val="tx1"/>
                </a:solidFill>
              </a:rPr>
              <a:t>READ,START</a:t>
            </a:r>
            <a:r>
              <a:rPr lang="it-IT">
                <a:solidFill>
                  <a:schemeClr val="tx1"/>
                </a:solidFill>
              </a:rPr>
              <a:t>) </a:t>
            </a:r>
          </a:p>
          <a:p>
            <a:pPr marL="369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it-IT">
                <a:solidFill>
                  <a:schemeClr val="tx1"/>
                </a:solidFill>
              </a:rPr>
              <a:t>Lista di coppie (</a:t>
            </a:r>
            <a:r>
              <a:rPr lang="it-IT" b="1">
                <a:solidFill>
                  <a:schemeClr val="tx1"/>
                </a:solidFill>
              </a:rPr>
              <a:t>READ,START</a:t>
            </a:r>
            <a:r>
              <a:rPr lang="it-IT">
                <a:solidFill>
                  <a:schemeClr val="tx1"/>
                </a:solidFill>
              </a:rPr>
              <a:t>) </a:t>
            </a:r>
          </a:p>
          <a:p>
            <a:r>
              <a:rPr lang="it-IT">
                <a:solidFill>
                  <a:schemeClr val="tx1"/>
                </a:solidFill>
              </a:rPr>
              <a:t>READ: ID della read in cui è stato letto il kmer</a:t>
            </a:r>
          </a:p>
          <a:p>
            <a:r>
              <a:rPr lang="it-IT">
                <a:solidFill>
                  <a:schemeClr val="tx1"/>
                </a:solidFill>
              </a:rPr>
              <a:t>START: indice del primo valore del kmer all’interno della fingerprint</a:t>
            </a:r>
          </a:p>
        </p:txBody>
      </p:sp>
    </p:spTree>
    <p:extLst>
      <p:ext uri="{BB962C8B-B14F-4D97-AF65-F5344CB8AC3E}">
        <p14:creationId xmlns:p14="http://schemas.microsoft.com/office/powerpoint/2010/main" val="142478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B78B40-D6DE-5C9B-86EE-765BBCDE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47" y="613105"/>
            <a:ext cx="6583106" cy="56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FC4A5A-0691-C8D3-AC29-9EBC9003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Terza fase: Dizionari dei leftmost e rightmost kmers comuni</a:t>
            </a:r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252FA-363C-1314-7BC2-4000C57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it-IT">
                <a:solidFill>
                  <a:schemeClr val="tx1"/>
                </a:solidFill>
              </a:rPr>
              <a:t>In questa fase vengono memorizzati per ogni coppia di read il leftmost e rightmost kmer comune e il numero di kmers condivisi. </a:t>
            </a:r>
          </a:p>
          <a:p>
            <a:pPr marL="36900" indent="0">
              <a:lnSpc>
                <a:spcPct val="90000"/>
              </a:lnSpc>
              <a:buNone/>
            </a:pPr>
            <a:endParaRPr lang="it-IT">
              <a:solidFill>
                <a:schemeClr val="tx1"/>
              </a:solidFill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it-IT">
                <a:solidFill>
                  <a:schemeClr val="tx1"/>
                </a:solidFill>
              </a:rPr>
              <a:t>Dizionario per memorizzare rightmost e leftmost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chemeClr val="tx1"/>
                </a:solidFill>
              </a:rPr>
              <a:t>KEY: (read1, read2)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chemeClr val="tx1"/>
                </a:solidFill>
              </a:rPr>
              <a:t>VALUE: [start1, start2]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it-IT">
                <a:solidFill>
                  <a:schemeClr val="tx1"/>
                </a:solidFill>
              </a:rPr>
              <a:t>Per ogni entry del dizionario, per ogni coppia (</a:t>
            </a:r>
            <a:r>
              <a:rPr lang="it-IT" b="1">
                <a:solidFill>
                  <a:schemeClr val="tx1"/>
                </a:solidFill>
              </a:rPr>
              <a:t>READ</a:t>
            </a:r>
            <a:r>
              <a:rPr lang="it-IT">
                <a:solidFill>
                  <a:schemeClr val="tx1"/>
                </a:solidFill>
              </a:rPr>
              <a:t>,</a:t>
            </a:r>
            <a:r>
              <a:rPr lang="it-IT" b="1">
                <a:solidFill>
                  <a:schemeClr val="tx1"/>
                </a:solidFill>
              </a:rPr>
              <a:t>START</a:t>
            </a:r>
            <a:r>
              <a:rPr lang="it-IT">
                <a:solidFill>
                  <a:schemeClr val="tx1"/>
                </a:solidFill>
              </a:rPr>
              <a:t>) presenti all’interno della lista della entry (da cui prendiamo </a:t>
            </a:r>
            <a:r>
              <a:rPr lang="it-IT" b="1">
                <a:solidFill>
                  <a:schemeClr val="tx1"/>
                </a:solidFill>
              </a:rPr>
              <a:t>read1 </a:t>
            </a:r>
            <a:r>
              <a:rPr lang="it-IT">
                <a:solidFill>
                  <a:schemeClr val="tx1"/>
                </a:solidFill>
              </a:rPr>
              <a:t>e </a:t>
            </a:r>
            <a:r>
              <a:rPr lang="it-IT" b="1">
                <a:solidFill>
                  <a:schemeClr val="tx1"/>
                </a:solidFill>
              </a:rPr>
              <a:t>start1</a:t>
            </a:r>
            <a:r>
              <a:rPr lang="it-IT">
                <a:solidFill>
                  <a:schemeClr val="tx1"/>
                </a:solidFill>
              </a:rPr>
              <a:t>) e per ogni coppia successiva (da cui viene presa </a:t>
            </a:r>
            <a:r>
              <a:rPr lang="it-IT" b="1">
                <a:solidFill>
                  <a:schemeClr val="tx1"/>
                </a:solidFill>
              </a:rPr>
              <a:t>read2</a:t>
            </a:r>
            <a:r>
              <a:rPr lang="it-IT">
                <a:solidFill>
                  <a:schemeClr val="tx1"/>
                </a:solidFill>
              </a:rPr>
              <a:t>) verifichiamo se nella entry del dizionario con chiave (read1,start2) il leftmost precedente è più grande si start1 e se il rightmost è più piccolo di start1.</a:t>
            </a:r>
          </a:p>
        </p:txBody>
      </p:sp>
    </p:spTree>
    <p:extLst>
      <p:ext uri="{BB962C8B-B14F-4D97-AF65-F5344CB8AC3E}">
        <p14:creationId xmlns:p14="http://schemas.microsoft.com/office/powerpoint/2010/main" val="291397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AE0D83F-CC8E-42DC-CD78-1D0FB4EA4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914" y="838200"/>
            <a:ext cx="6880171" cy="5181600"/>
          </a:xfrm>
        </p:spPr>
      </p:pic>
    </p:spTree>
    <p:extLst>
      <p:ext uri="{BB962C8B-B14F-4D97-AF65-F5344CB8AC3E}">
        <p14:creationId xmlns:p14="http://schemas.microsoft.com/office/powerpoint/2010/main" val="21186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A5428-37BF-ECF9-A77A-CAAB1AB8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it-IT" sz="2800"/>
              <a:t>GENOMA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A216E0-B965-ADA0-981C-98DE0869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it-IT" sz="1600"/>
              <a:t>Il genoma è la lunga molecola di </a:t>
            </a:r>
            <a:r>
              <a:rPr lang="it-IT" sz="1600" b="1"/>
              <a:t>DNA</a:t>
            </a:r>
            <a:r>
              <a:rPr lang="it-IT" sz="1600"/>
              <a:t> che </a:t>
            </a:r>
            <a:r>
              <a:rPr lang="it-IT" sz="1600" b="1"/>
              <a:t>regola</a:t>
            </a:r>
            <a:r>
              <a:rPr lang="it-IT" sz="1600"/>
              <a:t> la funzione e lo sviluppo di un organismo vivente </a:t>
            </a:r>
          </a:p>
          <a:p>
            <a:endParaRPr lang="it-IT" sz="1600"/>
          </a:p>
          <a:p>
            <a:endParaRPr lang="it-IT" sz="1600"/>
          </a:p>
          <a:p>
            <a:endParaRPr lang="it-IT" sz="1600"/>
          </a:p>
          <a:p>
            <a:endParaRPr lang="it-IT" sz="1600"/>
          </a:p>
          <a:p>
            <a:endParaRPr lang="it-IT" sz="1600"/>
          </a:p>
          <a:p>
            <a:pPr marL="36900" indent="0">
              <a:buNone/>
            </a:pPr>
            <a:r>
              <a:rPr lang="it-IT" sz="1600"/>
              <a:t>Produce le </a:t>
            </a:r>
            <a:r>
              <a:rPr lang="it-IT" sz="1600" b="1"/>
              <a:t>proteine </a:t>
            </a:r>
            <a:r>
              <a:rPr lang="it-IT" sz="1600"/>
              <a:t>a partire da un </a:t>
            </a:r>
            <a:r>
              <a:rPr lang="it-IT" sz="1600" b="1"/>
              <a:t>gene</a:t>
            </a:r>
            <a:r>
              <a:rPr lang="it-IT" sz="1600"/>
              <a:t>.</a:t>
            </a:r>
            <a:endParaRPr lang="it-IT" sz="16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91881D-0580-8D54-470A-AA55359BD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3390" b="3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4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1AD97-A300-41D4-05D2-515A6BBB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Quarta fase:</a:t>
            </a:r>
            <a:br>
              <a:rPr lang="it-IT" dirty="0"/>
            </a:br>
            <a:r>
              <a:rPr lang="it-IT" dirty="0"/>
              <a:t>Calcolo degli overlap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D3CF198-8716-BA6D-C35E-005112AE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dizionario dei </a:t>
            </a:r>
            <a:r>
              <a:rPr lang="it-IT" sz="19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leftmost</a:t>
            </a: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19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rightmost</a:t>
            </a: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k-mers contiene tutte le </a:t>
            </a:r>
            <a:r>
              <a:rPr lang="it-IT" sz="19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coppie di finger-prints </a:t>
            </a: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(chiavi del dizionario) che sono </a:t>
            </a:r>
            <a:r>
              <a:rPr lang="it-IT" sz="19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candidati</a:t>
            </a: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dare un overlap.</a:t>
            </a:r>
          </a:p>
          <a:p>
            <a:pPr marL="36900" indent="0">
              <a:buNone/>
            </a:pPr>
            <a:br>
              <a:rPr lang="it-IT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 ogni coppia (r1, r2) nel dizionario si ottiene il leftmost k-mer </a:t>
            </a:r>
            <a:r>
              <a:rPr lang="it-IT" sz="19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il right-most k-mer </a:t>
            </a:r>
            <a:r>
              <a:rPr lang="it-IT" sz="19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>
              <a:buNone/>
            </a:pPr>
            <a:br>
              <a:rPr lang="it-IT"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Vengono poi fatte le due seguenti verifiche:</a:t>
            </a:r>
          </a:p>
          <a:p>
            <a:pPr marL="36900" indent="0">
              <a:buNone/>
            </a:pPr>
            <a:endParaRPr lang="it-IT" sz="19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r1 e  r2 devono condividere almeno min-shared-kmers (parametro in input) k-mers che sono unici nelle due reads.</a:t>
            </a:r>
          </a:p>
          <a:p>
            <a:pPr marL="494100" indent="-457200">
              <a:buFont typeface="+mj-lt"/>
              <a:buAutoNum type="arabicPeriod"/>
            </a:pPr>
            <a:r>
              <a:rPr lang="it-IT" sz="19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deve venire prima di R in r2 (per costruzione L viene prima di R in r1).</a:t>
            </a:r>
            <a:endParaRPr lang="it-IT" sz="1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6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8228A8-ED7E-DE85-5D45-061754E2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it-IT" sz="3600"/>
              <a:t>Calcolo delle sottostringhe s1 ed s2</a:t>
            </a:r>
          </a:p>
        </p:txBody>
      </p:sp>
      <p:pic>
        <p:nvPicPr>
          <p:cNvPr id="23" name="Picture 1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A4E5B-A3CF-6CDA-EC6F-1CDA1229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determina la coppia di sottostringhe s1 e s2 (cioè la 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regione comune</a:t>
            </a: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indotte dai k-mers 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sui corrispondenti reads.</a:t>
            </a:r>
          </a:p>
          <a:p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s1 è la sottostringa della read che corrisponde a r1 che inizia nella stessa posizione di inizio della sottostringa corrispondente a L su r1 e finisce nella stessa posizione di fine della sottostringa corrispondente a R su r1.</a:t>
            </a:r>
          </a:p>
          <a:p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Analogamente, s2 è la sottostringa di r2 che inizia nella stessa posizione di inizio della sottostringa corrispondente a L su r2 e finisce nella stessa posizione di fine della sottostringa corrispondente a R su r2.</a:t>
            </a:r>
          </a:p>
          <a:p>
            <a:pPr marL="3690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1AAB9-4188-B3CE-DF20-94B7B52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it-IT" sz="3600"/>
              <a:t>Valutare se deve essere calcolato l’overlap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B5D9548-335E-7E99-8394-991DFD87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Viene valutato: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kmer coverage</a:t>
            </a: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valore minimo di k-mers condivisi tra le due reads sulla base dei parametri in input.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minimo tra le due lunghezze di s1 e s2.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differenza di lunghezza tra s1 e s2 che non deve superare una certa percentuale 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diff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massimo delle lunghezze di s1 e s2  che deve essere maggiore di 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it-I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minimo tra le due lunghezze di s1 e s2  che deve essere almeno una percentuale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min overlap coverage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della lunghezza di tale overlap.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lunghezza dell’overlap è almeno il parametro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min overlap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59A0EFB0-2E89-2032-035A-36751FD7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sz="3700"/>
              <a:t>Implementazione in C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1E1FC2C-1562-1725-5AFE-079DD637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it-IT" sz="1700">
                <a:solidFill>
                  <a:schemeClr val="tx1"/>
                </a:solidFill>
              </a:rPr>
              <a:t>Tradurre l’algoritmo dal Python al C è stato per alcuni tratti complesso, infatti ho fornito più di una soluzione: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700">
                <a:solidFill>
                  <a:schemeClr val="tx1"/>
                </a:solidFill>
              </a:rPr>
              <a:t>Implementazione </a:t>
            </a:r>
            <a:r>
              <a:rPr lang="it-IT" sz="1700" b="1">
                <a:solidFill>
                  <a:schemeClr val="tx1"/>
                </a:solidFill>
              </a:rPr>
              <a:t>più veloce </a:t>
            </a:r>
            <a:r>
              <a:rPr lang="it-IT" sz="1700">
                <a:solidFill>
                  <a:schemeClr val="tx1"/>
                </a:solidFill>
              </a:rPr>
              <a:t>ma che occupa </a:t>
            </a:r>
            <a:r>
              <a:rPr lang="it-IT" sz="1700" b="1">
                <a:solidFill>
                  <a:schemeClr val="tx1"/>
                </a:solidFill>
              </a:rPr>
              <a:t>molta memoria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700">
                <a:solidFill>
                  <a:schemeClr val="tx1"/>
                </a:solidFill>
              </a:rPr>
              <a:t>Implementazione </a:t>
            </a:r>
            <a:r>
              <a:rPr lang="it-IT" sz="1700" b="1">
                <a:solidFill>
                  <a:schemeClr val="tx1"/>
                </a:solidFill>
              </a:rPr>
              <a:t>più lenta </a:t>
            </a:r>
            <a:r>
              <a:rPr lang="it-IT" sz="1700">
                <a:solidFill>
                  <a:schemeClr val="tx1"/>
                </a:solidFill>
              </a:rPr>
              <a:t>ma che utilizza solo la </a:t>
            </a:r>
            <a:r>
              <a:rPr lang="it-IT" sz="1700" b="1">
                <a:solidFill>
                  <a:schemeClr val="tx1"/>
                </a:solidFill>
              </a:rPr>
              <a:t>memoria</a:t>
            </a:r>
            <a:r>
              <a:rPr lang="it-IT" sz="1700">
                <a:solidFill>
                  <a:schemeClr val="tx1"/>
                </a:solidFill>
              </a:rPr>
              <a:t> </a:t>
            </a:r>
            <a:r>
              <a:rPr lang="it-IT" sz="1700" b="1">
                <a:solidFill>
                  <a:schemeClr val="tx1"/>
                </a:solidFill>
              </a:rPr>
              <a:t>strettamente necessaria</a:t>
            </a:r>
          </a:p>
          <a:p>
            <a:pPr marL="36900" indent="0">
              <a:lnSpc>
                <a:spcPct val="90000"/>
              </a:lnSpc>
              <a:buNone/>
            </a:pPr>
            <a:endParaRPr lang="it-IT" sz="1700">
              <a:solidFill>
                <a:schemeClr val="tx1"/>
              </a:solidFill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it-IT" sz="1700">
                <a:solidFill>
                  <a:schemeClr val="tx1"/>
                </a:solidFill>
              </a:rPr>
              <a:t>Inoltre per arginare l’efficienza dei dizionari implementati in </a:t>
            </a:r>
            <a:r>
              <a:rPr lang="it-IT" sz="1700" b="1">
                <a:solidFill>
                  <a:schemeClr val="tx1"/>
                </a:solidFill>
              </a:rPr>
              <a:t>Python</a:t>
            </a:r>
            <a:r>
              <a:rPr lang="it-IT" sz="1700">
                <a:solidFill>
                  <a:schemeClr val="tx1"/>
                </a:solidFill>
              </a:rPr>
              <a:t>, si è pensato di creare delle </a:t>
            </a:r>
            <a:r>
              <a:rPr lang="it-IT" sz="1700" b="1">
                <a:solidFill>
                  <a:schemeClr val="tx1"/>
                </a:solidFill>
              </a:rPr>
              <a:t>hashmap</a:t>
            </a:r>
            <a:r>
              <a:rPr lang="it-IT" sz="1700">
                <a:solidFill>
                  <a:schemeClr val="tx1"/>
                </a:solidFill>
              </a:rPr>
              <a:t> dove in ogni entry c’è un dizionario in cui vengono salvati solo entry t.c. l’hash dei kmer collide.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it-IT" sz="1700">
                <a:solidFill>
                  <a:schemeClr val="tx1"/>
                </a:solidFill>
              </a:rPr>
              <a:t>La </a:t>
            </a:r>
            <a:r>
              <a:rPr lang="it-IT" sz="1700" b="1">
                <a:solidFill>
                  <a:schemeClr val="tx1"/>
                </a:solidFill>
              </a:rPr>
              <a:t>funzione hash </a:t>
            </a:r>
            <a:r>
              <a:rPr lang="it-IT" sz="1700">
                <a:solidFill>
                  <a:schemeClr val="tx1"/>
                </a:solidFill>
              </a:rPr>
              <a:t>utilizzata è una funzione hash scarsa per essere usata in crittografia, ma buona per essere usata nelle strutture dati.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it-IT" sz="1700">
                <a:solidFill>
                  <a:schemeClr val="tx1"/>
                </a:solidFill>
              </a:rPr>
              <a:t>Inoltre tutte le strutture dati sono organizzate in file dedicati con opportune librerie per permettere il riutilizzo del codice.</a:t>
            </a:r>
          </a:p>
        </p:txBody>
      </p:sp>
    </p:spTree>
    <p:extLst>
      <p:ext uri="{BB962C8B-B14F-4D97-AF65-F5344CB8AC3E}">
        <p14:creationId xmlns:p14="http://schemas.microsoft.com/office/powerpoint/2010/main" val="310741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F9527-CADA-5964-AD84-97552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ottenuti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6E9054-10F6-2E60-08E8-1710A2617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673AEB9-91F2-2052-A839-EC6E2F429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8D3CF66F-F763-1CAD-B479-B7E228EE22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86" b="-8556"/>
          <a:stretch/>
        </p:blipFill>
        <p:spPr bwMode="auto">
          <a:xfrm>
            <a:off x="1001703" y="3191172"/>
            <a:ext cx="4945425" cy="18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1011AF9-F16E-072C-E0F2-1DF279D2CC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4874" y="3191172"/>
            <a:ext cx="5022683" cy="1168604"/>
          </a:xfrm>
        </p:spPr>
      </p:pic>
    </p:spTree>
    <p:extLst>
      <p:ext uri="{BB962C8B-B14F-4D97-AF65-F5344CB8AC3E}">
        <p14:creationId xmlns:p14="http://schemas.microsoft.com/office/powerpoint/2010/main" val="411922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1BDDA5-3A06-496B-9760-33E291737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065EC0B0-DA20-B320-6194-607C6BA2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it-IT" sz="4800"/>
              <a:t>Sviluppi futuri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777E90A-68D3-7D84-AD6C-01FE7273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71373"/>
            <a:ext cx="10353762" cy="3179534"/>
          </a:xfrm>
        </p:spPr>
        <p:txBody>
          <a:bodyPr anchor="ctr">
            <a:normAutofit/>
          </a:bodyPr>
          <a:lstStyle/>
          <a:p>
            <a:r>
              <a:rPr lang="it-IT" dirty="0"/>
              <a:t>Implementare </a:t>
            </a:r>
            <a:r>
              <a:rPr lang="it-IT" dirty="0" err="1"/>
              <a:t>bloom</a:t>
            </a:r>
            <a:r>
              <a:rPr lang="it-IT" dirty="0"/>
              <a:t> filter in C</a:t>
            </a:r>
          </a:p>
          <a:p>
            <a:r>
              <a:rPr lang="it-IT" dirty="0"/>
              <a:t>Utilizzare funzioni hash più resistenti a collisioni se si ha a disposizione molta memoria</a:t>
            </a:r>
          </a:p>
          <a:p>
            <a:r>
              <a:rPr lang="it-IT" dirty="0"/>
              <a:t>Parallelizzare il codice tramite multiprocessing (non multithreading)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Questi piccoli accorgimenti potranno migliorare in modo non trascurabile le performance.</a:t>
            </a:r>
          </a:p>
          <a:p>
            <a:pPr marL="36900" indent="0">
              <a:buNone/>
            </a:pPr>
            <a:r>
              <a:rPr lang="it-IT" dirty="0"/>
              <a:t>Tale soluzione e implementazione è stata fornita ha ridotto molto i tempi di esecuzione di un programma Python (come mostrato dai risultati) </a:t>
            </a:r>
          </a:p>
        </p:txBody>
      </p:sp>
    </p:spTree>
    <p:extLst>
      <p:ext uri="{BB962C8B-B14F-4D97-AF65-F5344CB8AC3E}">
        <p14:creationId xmlns:p14="http://schemas.microsoft.com/office/powerpoint/2010/main" val="288208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nto esclamativo su uno sfondo giallo">
            <a:extLst>
              <a:ext uri="{FF2B5EF4-FFF2-40B4-BE49-F238E27FC236}">
                <a16:creationId xmlns:a16="http://schemas.microsoft.com/office/drawing/2014/main" id="{B0281643-3B39-F408-61AE-935FF8D36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39ED22-A15C-F941-5A4F-643651BF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9505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F18E-A70F-EE84-89A4-606FB170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it-IT"/>
              <a:t>GENE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59F17-81DF-FD96-6A1E-42D71803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18C6A3"/>
              </a:buClr>
              <a:buNone/>
            </a:pPr>
            <a:r>
              <a:rPr lang="it-IT"/>
              <a:t>Un gene è </a:t>
            </a:r>
            <a:r>
              <a:rPr lang="it-IT" b="1"/>
              <a:t>frammentato </a:t>
            </a:r>
            <a:r>
              <a:rPr lang="it-IT"/>
              <a:t>sul genoma ed è  una regione del genoma che esprime una </a:t>
            </a:r>
            <a:r>
              <a:rPr lang="it-IT" b="1"/>
              <a:t>proteina </a:t>
            </a:r>
            <a:r>
              <a:rPr lang="it-IT"/>
              <a:t>(Non è sempre detto che riescano ad esprimere una proteina).</a:t>
            </a:r>
          </a:p>
          <a:p>
            <a:pPr marL="36900" indent="0">
              <a:buClr>
                <a:srgbClr val="18C6A3"/>
              </a:buClr>
              <a:buNone/>
            </a:pPr>
            <a:r>
              <a:rPr lang="it-IT"/>
              <a:t>Entrambe le catene del genoma contengono geni.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6CFD06-0BC0-FED5-4010-E51AAF76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861622"/>
            <a:ext cx="3995592" cy="2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B1126-7569-8A3D-981A-4D2657A4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/>
              <a:t>GENE =&gt; PROTEINA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1A24F-AF5F-0865-EFA9-3A5DE447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3F800"/>
              </a:buClr>
              <a:buNone/>
            </a:pPr>
            <a:r>
              <a:rPr lang="it-IT"/>
              <a:t>Per ottenere una proteina, prima viene letta la sequenza del genoma (sia </a:t>
            </a:r>
            <a:r>
              <a:rPr lang="it-IT" b="1"/>
              <a:t>forward </a:t>
            </a:r>
            <a:r>
              <a:rPr lang="it-IT"/>
              <a:t>che</a:t>
            </a:r>
            <a:r>
              <a:rPr lang="it-IT" b="1"/>
              <a:t> reverse</a:t>
            </a:r>
            <a:r>
              <a:rPr lang="it-IT"/>
              <a:t>) e ci di applica la </a:t>
            </a:r>
            <a:r>
              <a:rPr lang="it-IT" b="1"/>
              <a:t>trascrizione </a:t>
            </a:r>
            <a:r>
              <a:rPr lang="it-IT"/>
              <a:t>del genoma in combinazione con  lo </a:t>
            </a:r>
            <a:r>
              <a:rPr lang="it-IT" b="1"/>
              <a:t>splicing</a:t>
            </a:r>
            <a:r>
              <a:rPr lang="it-IT"/>
              <a:t> per ottenere l’</a:t>
            </a:r>
            <a:r>
              <a:rPr lang="it-IT" b="1"/>
              <a:t>mRNA</a:t>
            </a:r>
            <a:r>
              <a:rPr lang="it-IT"/>
              <a:t>. Successivamente dall’mRNA si ottengono le </a:t>
            </a:r>
            <a:r>
              <a:rPr lang="it-IT" b="1"/>
              <a:t>CDS</a:t>
            </a:r>
            <a:r>
              <a:rPr lang="it-IT"/>
              <a:t> e con la </a:t>
            </a:r>
            <a:r>
              <a:rPr lang="it-IT" b="1"/>
              <a:t>traduzione </a:t>
            </a:r>
            <a:r>
              <a:rPr lang="it-IT"/>
              <a:t>viene generata la </a:t>
            </a:r>
            <a:r>
              <a:rPr lang="it-IT" b="1"/>
              <a:t>proteina</a:t>
            </a:r>
            <a:r>
              <a:rPr lang="it-IT"/>
              <a:t>.</a:t>
            </a:r>
            <a:endParaRPr lang="it-IT" b="1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FA2483-E996-36EE-FB70-DBFFABFB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618413"/>
            <a:ext cx="4065464" cy="228682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49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3C017B-F125-DCBB-C354-7B0E0C17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it-IT" sz="4800"/>
              <a:t>Confronto tra sequenze genomiche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ABD46-2E12-B0ED-8029-F6B411B9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it-IT">
                <a:solidFill>
                  <a:schemeClr val="tx1"/>
                </a:solidFill>
              </a:rPr>
              <a:t>OBIETTIVI</a:t>
            </a:r>
          </a:p>
          <a:p>
            <a:pPr marL="494100" indent="-457200">
              <a:buFont typeface="+mj-lt"/>
              <a:buAutoNum type="arabicPeriod"/>
            </a:pPr>
            <a:r>
              <a:rPr lang="it-IT">
                <a:solidFill>
                  <a:schemeClr val="tx1"/>
                </a:solidFill>
              </a:rPr>
              <a:t>Per studiare aspetti evolutivi, somiglianze tra specie</a:t>
            </a:r>
          </a:p>
          <a:p>
            <a:pPr marL="494100" indent="-457200">
              <a:buFont typeface="+mj-lt"/>
              <a:buAutoNum type="arabicPeriod"/>
            </a:pPr>
            <a:r>
              <a:rPr lang="it-IT">
                <a:solidFill>
                  <a:schemeClr val="tx1"/>
                </a:solidFill>
              </a:rPr>
              <a:t>Per capire cambiamenti nucleotidici o di riarrangiamento</a:t>
            </a:r>
          </a:p>
          <a:p>
            <a:pPr marL="494100" indent="-457200">
              <a:buFont typeface="+mj-lt"/>
              <a:buAutoNum type="arabicPeriod"/>
            </a:pPr>
            <a:r>
              <a:rPr lang="it-IT">
                <a:solidFill>
                  <a:schemeClr val="tx1"/>
                </a:solidFill>
              </a:rPr>
              <a:t>Vaccini, antibiotici</a:t>
            </a:r>
          </a:p>
          <a:p>
            <a:pPr marL="494100" indent="-457200">
              <a:buFont typeface="+mj-lt"/>
              <a:buAutoNum type="arabicPeriod"/>
            </a:pPr>
            <a:endParaRPr lang="it-IT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it-IT">
                <a:solidFill>
                  <a:schemeClr val="tx1"/>
                </a:solidFill>
              </a:rPr>
              <a:t>Se abbiamo più di due sequenze genomiche e vogliamo confrontarle dobbiamo ricorrere </a:t>
            </a:r>
            <a:r>
              <a:rPr lang="it-IT" b="1">
                <a:solidFill>
                  <a:schemeClr val="tx1"/>
                </a:solidFill>
              </a:rPr>
              <a:t>all’allineamento</a:t>
            </a:r>
            <a:r>
              <a:rPr lang="it-IT">
                <a:solidFill>
                  <a:schemeClr val="tx1"/>
                </a:solidFill>
              </a:rPr>
              <a:t>.</a:t>
            </a:r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08D86-9277-C3A8-7166-E5F55BEB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it-IT" dirty="0"/>
              <a:t>Sequenziamento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7E24D-66D9-5D92-EACC-2BC990C7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767BDE"/>
              </a:buClr>
              <a:buNone/>
            </a:pPr>
            <a:r>
              <a:rPr lang="it-IT" dirty="0"/>
              <a:t>Determinare la </a:t>
            </a:r>
            <a:r>
              <a:rPr lang="it-IT" b="1" dirty="0"/>
              <a:t>sequenza primaria</a:t>
            </a:r>
            <a:r>
              <a:rPr lang="it-IT" dirty="0"/>
              <a:t> di una molecola biologica.</a:t>
            </a:r>
            <a:endParaRPr lang="it-IT"/>
          </a:p>
          <a:p>
            <a:pPr marL="36900" indent="0">
              <a:buClr>
                <a:srgbClr val="767BDE"/>
              </a:buClr>
              <a:buNone/>
            </a:pPr>
            <a:endParaRPr lang="it-IT"/>
          </a:p>
          <a:p>
            <a:pPr marL="36900" indent="0">
              <a:buClr>
                <a:srgbClr val="767BDE"/>
              </a:buClr>
              <a:buNone/>
            </a:pPr>
            <a:r>
              <a:rPr lang="it-IT" dirty="0"/>
              <a:t>Le macchine moderne di sequenziamento non possono leggere l’intero genoma.</a:t>
            </a:r>
            <a:endParaRPr lang="it-IT"/>
          </a:p>
          <a:p>
            <a:pPr marL="36900" indent="0">
              <a:buClr>
                <a:srgbClr val="767BDE"/>
              </a:buClr>
              <a:buNone/>
            </a:pPr>
            <a:r>
              <a:rPr lang="it-IT" dirty="0"/>
              <a:t>Possiamo solo frammentare il genoma ed ottenere delle </a:t>
            </a:r>
            <a:r>
              <a:rPr lang="it-IT" b="1" dirty="0"/>
              <a:t>reads</a:t>
            </a:r>
            <a:r>
              <a:rPr lang="it-IT" dirty="0"/>
              <a:t>.</a:t>
            </a:r>
            <a:endParaRPr lang="it-IT"/>
          </a:p>
          <a:p>
            <a:pPr marL="36900" indent="0">
              <a:buClr>
                <a:srgbClr val="767BDE"/>
              </a:buClr>
              <a:buNone/>
            </a:pPr>
            <a:r>
              <a:rPr lang="it-IT" dirty="0"/>
              <a:t>Dobbiamo usare le reads per cui si verifica un </a:t>
            </a:r>
            <a:r>
              <a:rPr lang="it-IT" b="1" dirty="0"/>
              <a:t>overlap</a:t>
            </a:r>
            <a:r>
              <a:rPr lang="it-IT" dirty="0"/>
              <a:t> per poter ricostruire l’intero genoma.</a:t>
            </a:r>
            <a:endParaRPr lang="it-IT"/>
          </a:p>
        </p:txBody>
      </p:sp>
      <p:pic>
        <p:nvPicPr>
          <p:cNvPr id="5" name="Picture 4" descr="Campione versato in un piatto di Petri">
            <a:extLst>
              <a:ext uri="{FF2B5EF4-FFF2-40B4-BE49-F238E27FC236}">
                <a16:creationId xmlns:a16="http://schemas.microsoft.com/office/drawing/2014/main" id="{CE6C3F2E-A207-0D3B-7E2A-F42FC6405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62" r="6308" b="-2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08C0D0-697F-D1BE-86B3-0A13EA2A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it-IT" sz="3600"/>
              <a:t>Tipi di dati ottenuti dal sequenziamento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082DA5-57AC-B455-74A5-183EF20E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it-IT" b="1" dirty="0"/>
              <a:t>Single-end read</a:t>
            </a:r>
            <a:br>
              <a:rPr lang="it-IT" b="1" dirty="0"/>
            </a:br>
            <a:br>
              <a:rPr lang="it-IT" b="1" dirty="0"/>
            </a:br>
            <a:r>
              <a:rPr lang="it-IT" dirty="0"/>
              <a:t>Da un esperimento di sequenziamento di ina molecola di DNA di ottiene una </a:t>
            </a:r>
            <a:r>
              <a:rPr lang="it-IT" b="1" dirty="0"/>
              <a:t>single-end read</a:t>
            </a:r>
            <a:br>
              <a:rPr lang="it-IT" b="1" dirty="0"/>
            </a:br>
            <a:r>
              <a:rPr lang="it-IT" dirty="0"/>
              <a:t>Il </a:t>
            </a:r>
            <a:r>
              <a:rPr lang="it-IT" b="1" dirty="0"/>
              <a:t>fragment assembly </a:t>
            </a:r>
            <a:r>
              <a:rPr lang="it-IT" dirty="0"/>
              <a:t>ha il compito di assemblare i reads sequenziata nella sequenza primaria originale</a:t>
            </a:r>
            <a:br>
              <a:rPr lang="it-IT" dirty="0"/>
            </a:br>
            <a:endParaRPr lang="it-IT" dirty="0"/>
          </a:p>
          <a:p>
            <a:pPr marL="494100" indent="-457200">
              <a:buFont typeface="+mj-lt"/>
              <a:buAutoNum type="arabicPeriod"/>
            </a:pPr>
            <a:r>
              <a:rPr lang="it-IT" b="1" dirty="0"/>
              <a:t>Pair-end / Mate-pair end</a:t>
            </a:r>
            <a:br>
              <a:rPr lang="it-IT" b="1" dirty="0"/>
            </a:br>
            <a:br>
              <a:rPr lang="it-IT" b="1" dirty="0"/>
            </a:br>
            <a:r>
              <a:rPr lang="it-IT" dirty="0"/>
              <a:t>Viene sequenziato ogni frammento da entrambi i lati</a:t>
            </a: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64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A602B-15F4-05F0-3E5A-AF79D9DA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it-IT"/>
              <a:t>Fragment assembly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700C5B-0E38-A8F1-EA50-4F184393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2A442"/>
              </a:buClr>
            </a:pPr>
            <a:r>
              <a:rPr lang="it-IT" b="1"/>
              <a:t>INPUT</a:t>
            </a:r>
            <a:r>
              <a:rPr lang="it-IT"/>
              <a:t>: Set di Reads</a:t>
            </a:r>
          </a:p>
          <a:p>
            <a:pPr>
              <a:buClr>
                <a:srgbClr val="F2A442"/>
              </a:buClr>
            </a:pPr>
            <a:r>
              <a:rPr lang="it-IT" b="1"/>
              <a:t>OUTPUT</a:t>
            </a:r>
            <a:r>
              <a:rPr lang="it-IT"/>
              <a:t>: Sequenza primaria della molecola originaria</a:t>
            </a:r>
          </a:p>
          <a:p>
            <a:pPr marL="36900" indent="0">
              <a:buClr>
                <a:srgbClr val="F2A442"/>
              </a:buClr>
              <a:buNone/>
            </a:pPr>
            <a:endParaRPr lang="it-IT"/>
          </a:p>
          <a:p>
            <a:pPr marL="36900" indent="0">
              <a:buClr>
                <a:srgbClr val="F2A442"/>
              </a:buClr>
              <a:buNone/>
            </a:pPr>
            <a:r>
              <a:rPr lang="it-IT"/>
              <a:t>Esistono </a:t>
            </a:r>
            <a:r>
              <a:rPr lang="it-IT" b="1"/>
              <a:t>due approcci principali</a:t>
            </a:r>
            <a:r>
              <a:rPr lang="it-IT"/>
              <a:t>:</a:t>
            </a:r>
          </a:p>
          <a:p>
            <a:pPr marL="494100" indent="-457200">
              <a:buClr>
                <a:srgbClr val="F2A442"/>
              </a:buClr>
              <a:buFont typeface="+mj-lt"/>
              <a:buAutoNum type="arabicPeriod"/>
            </a:pPr>
            <a:r>
              <a:rPr lang="it-IT"/>
              <a:t>De-novo assembly (Abbiamo solo le reads)</a:t>
            </a:r>
          </a:p>
          <a:p>
            <a:pPr marL="494100" indent="-457200">
              <a:buClr>
                <a:srgbClr val="F2A442"/>
              </a:buClr>
              <a:buFont typeface="+mj-lt"/>
              <a:buAutoNum type="arabicPeriod"/>
            </a:pPr>
            <a:r>
              <a:rPr lang="it-IT"/>
              <a:t>Reference-based assembly (reads + sequenza di riferimento)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89BCBDB-EC0F-4649-1B5B-8FF12B3A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2625779"/>
            <a:ext cx="3995592" cy="11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6DB5E-3CE8-4767-FF35-F891515D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De-novo fragment assembly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8D72E-13F2-7DA8-16A0-8D5911BD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FC268"/>
              </a:buClr>
              <a:buNone/>
            </a:pPr>
            <a:r>
              <a:rPr lang="it-IT" dirty="0"/>
              <a:t>È composto da due fasi principali: </a:t>
            </a:r>
            <a:endParaRPr lang="it-IT"/>
          </a:p>
          <a:p>
            <a:pPr marL="494100" indent="-457200">
              <a:buClr>
                <a:srgbClr val="FFC268"/>
              </a:buClr>
              <a:buFont typeface="+mj-lt"/>
              <a:buAutoNum type="arabicPeriod"/>
            </a:pPr>
            <a:r>
              <a:rPr lang="it-IT" dirty="0"/>
              <a:t>Determinazione dei </a:t>
            </a:r>
            <a:r>
              <a:rPr lang="it-IT" b="1" dirty="0"/>
              <a:t>contigs</a:t>
            </a:r>
            <a:endParaRPr lang="it-IT" b="1"/>
          </a:p>
          <a:p>
            <a:pPr marL="871200" lvl="1" indent="-457200">
              <a:buClr>
                <a:srgbClr val="FFC268"/>
              </a:buClr>
            </a:pPr>
            <a:r>
              <a:rPr lang="it-IT" dirty="0"/>
              <a:t>Overlap Layout Consensus </a:t>
            </a:r>
            <a:r>
              <a:rPr lang="it-IT" b="1" dirty="0"/>
              <a:t>(OLC)</a:t>
            </a:r>
            <a:endParaRPr lang="it-IT" b="1"/>
          </a:p>
          <a:p>
            <a:pPr marL="871200" lvl="1" indent="-457200">
              <a:buClr>
                <a:srgbClr val="FFC268"/>
              </a:buClr>
            </a:pPr>
            <a:r>
              <a:rPr lang="it-IT" dirty="0"/>
              <a:t>Grafo di de Brujin </a:t>
            </a:r>
            <a:r>
              <a:rPr lang="it-IT" b="1" dirty="0"/>
              <a:t>(dBG)</a:t>
            </a:r>
            <a:endParaRPr lang="it-IT" b="1"/>
          </a:p>
          <a:p>
            <a:pPr marL="494100" indent="-457200">
              <a:buClr>
                <a:srgbClr val="FFC268"/>
              </a:buClr>
              <a:buFont typeface="+mj-lt"/>
              <a:buAutoNum type="arabicPeriod"/>
            </a:pPr>
            <a:r>
              <a:rPr lang="it-IT" dirty="0"/>
              <a:t>Scaffolding</a:t>
            </a: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0888D2-9016-AAB6-FD40-DC4604E30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971501"/>
            <a:ext cx="3995592" cy="24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12</TotalTime>
  <Words>1520</Words>
  <Application>Microsoft Macintosh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Calisto MT</vt:lpstr>
      <vt:lpstr>Wingdings 2</vt:lpstr>
      <vt:lpstr>Ardesia</vt:lpstr>
      <vt:lpstr>Calcolo degli Overlap</vt:lpstr>
      <vt:lpstr>GENOMA</vt:lpstr>
      <vt:lpstr>GENE</vt:lpstr>
      <vt:lpstr>GENE =&gt; PROTEINA</vt:lpstr>
      <vt:lpstr>Confronto tra sequenze genomiche</vt:lpstr>
      <vt:lpstr>Sequenziamento</vt:lpstr>
      <vt:lpstr>Tipi di dati ottenuti dal sequenziamento</vt:lpstr>
      <vt:lpstr>Fragment assembly</vt:lpstr>
      <vt:lpstr>De-novo fragment assembly</vt:lpstr>
      <vt:lpstr>Due approcci differenti</vt:lpstr>
      <vt:lpstr>KFinger</vt:lpstr>
      <vt:lpstr>Idea proposta*</vt:lpstr>
      <vt:lpstr>Fingerprint e k-mers</vt:lpstr>
      <vt:lpstr>Parametri da impostare</vt:lpstr>
      <vt:lpstr>Prima fase: Lettura delle fingerprint</vt:lpstr>
      <vt:lpstr>Seconda fase: calcolo kmer_occurrences</vt:lpstr>
      <vt:lpstr>Presentazione standard di PowerPoint</vt:lpstr>
      <vt:lpstr>Terza fase: Dizionari dei leftmost e rightmost kmers comuni</vt:lpstr>
      <vt:lpstr>Presentazione standard di PowerPoint</vt:lpstr>
      <vt:lpstr>Quarta fase: Calcolo degli overlap</vt:lpstr>
      <vt:lpstr>Calcolo delle sottostringhe s1 ed s2</vt:lpstr>
      <vt:lpstr>Valutare se deve essere calcolato l’overlap</vt:lpstr>
      <vt:lpstr>Implementazione in C</vt:lpstr>
      <vt:lpstr>Risultati ottenuti</vt:lpstr>
      <vt:lpstr>Sviluppi futuri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degli Overlap</dc:title>
  <dc:creator>Antonio Allocca</dc:creator>
  <cp:lastModifiedBy>Rosalba ZIZZA</cp:lastModifiedBy>
  <cp:revision>7</cp:revision>
  <dcterms:created xsi:type="dcterms:W3CDTF">2023-02-19T10:07:04Z</dcterms:created>
  <dcterms:modified xsi:type="dcterms:W3CDTF">2023-03-05T19:00:29Z</dcterms:modified>
</cp:coreProperties>
</file>