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2714810-D942-4371-A780-038FC79F7E33}">
          <p14:sldIdLst>
            <p14:sldId id="256"/>
            <p14:sldId id="258"/>
            <p14:sldId id="259"/>
            <p14:sldId id="260"/>
            <p14:sldId id="261"/>
            <p14:sldId id="257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5"/>
            <p14:sldId id="27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04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8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60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26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18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1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5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71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60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0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5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3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4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1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7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685A3C-93BF-44F9-BCBF-EC913ABE5CFC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E72368-C330-4533-9289-B8A4D53B2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21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8BB97-C8EA-119A-67A5-68F2B6F6B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Calcolo degli Overlap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4E3A08-A724-AC7A-0F53-9BA90A96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573326"/>
            <a:ext cx="9440034" cy="1049867"/>
          </a:xfrm>
        </p:spPr>
        <p:txBody>
          <a:bodyPr/>
          <a:lstStyle/>
          <a:p>
            <a:r>
              <a:rPr lang="it-IT" dirty="0"/>
              <a:t>Antonio Allocca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8A0FA2-9112-6DC2-7351-EBE46F25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06" y="5028898"/>
            <a:ext cx="1615580" cy="15774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6FE349-BCA0-3665-00B4-785743F0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1" y="4957761"/>
            <a:ext cx="3057331" cy="17197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5E10C7D-807A-FE38-EBA4-3FA1CA2F3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50198" y="5888772"/>
            <a:ext cx="1024809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53E1E97-0083-4A2B-AEA4-011E9166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approcci differenti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1AE202A-C72A-2C7C-6F3C-0CE72DCD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OLC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E71BA3FD-9451-D00A-049F-A0EFCA8BE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79800" indent="-342900">
              <a:buFont typeface="+mj-lt"/>
              <a:buAutoNum type="arabicPeriod"/>
            </a:pP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Calcolo degli </a:t>
            </a:r>
            <a:r>
              <a:rPr lang="it-IT" b="1" dirty="0"/>
              <a:t>overlap</a:t>
            </a:r>
            <a:r>
              <a:rPr lang="it-IT" dirty="0"/>
              <a:t> tra i </a:t>
            </a:r>
            <a:r>
              <a:rPr lang="it-IT" b="1" dirty="0"/>
              <a:t>reads</a:t>
            </a: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Costruzione dell’ </a:t>
            </a:r>
            <a:r>
              <a:rPr lang="it-IT" b="1" dirty="0"/>
              <a:t>Overlap Graph</a:t>
            </a:r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Visita del grafo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26A85D7-ED69-705B-15EC-708FA0D4D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dBG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6AC5DF89-4BAF-374F-D744-3D6A68340E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79800" indent="-342900">
              <a:buFont typeface="+mj-lt"/>
              <a:buAutoNum type="arabicPeriod"/>
            </a:pP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Estrazione dei </a:t>
            </a:r>
            <a:r>
              <a:rPr lang="it-IT" b="1" dirty="0"/>
              <a:t>k-mers</a:t>
            </a:r>
            <a:r>
              <a:rPr lang="it-IT" dirty="0"/>
              <a:t> dai </a:t>
            </a:r>
            <a:r>
              <a:rPr lang="it-IT" b="1" dirty="0"/>
              <a:t>reads</a:t>
            </a:r>
            <a:endParaRPr lang="it-IT" dirty="0"/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Costruzione del grafo di </a:t>
            </a:r>
            <a:r>
              <a:rPr lang="it-IT" b="1" dirty="0"/>
              <a:t>de Bruijn</a:t>
            </a:r>
          </a:p>
          <a:p>
            <a:pPr marL="379800" indent="-342900">
              <a:buFont typeface="+mj-lt"/>
              <a:buAutoNum type="arabicPeriod"/>
            </a:pPr>
            <a:r>
              <a:rPr lang="it-IT" dirty="0"/>
              <a:t>Visita del grafo</a:t>
            </a:r>
          </a:p>
        </p:txBody>
      </p:sp>
    </p:spTree>
    <p:extLst>
      <p:ext uri="{BB962C8B-B14F-4D97-AF65-F5344CB8AC3E}">
        <p14:creationId xmlns:p14="http://schemas.microsoft.com/office/powerpoint/2010/main" val="221184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C1B79-4157-A397-C615-8C3A4AF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KFinger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662321-1967-DD22-48BF-76F8327C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it-IT" dirty="0"/>
              <a:t>L’algoritmo Kfinger si pone come obiettivo il </a:t>
            </a:r>
            <a:r>
              <a:rPr lang="it-IT" b="1" dirty="0"/>
              <a:t>calcolo degli Overlap </a:t>
            </a:r>
            <a:r>
              <a:rPr lang="it-IT" dirty="0"/>
              <a:t>tra lunghe </a:t>
            </a:r>
            <a:r>
              <a:rPr lang="it-IT" b="1" dirty="0"/>
              <a:t>Reads</a:t>
            </a:r>
            <a:r>
              <a:rPr lang="it-IT" dirty="0"/>
              <a:t> utilizzando le </a:t>
            </a:r>
            <a:r>
              <a:rPr lang="it-IT" b="1" dirty="0"/>
              <a:t>Lyndon Fingerprints</a:t>
            </a:r>
            <a:r>
              <a:rPr lang="it-IT" dirty="0"/>
              <a:t>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Le fattorizzazioni di Lyndon possono essere utilizzate per rilevare degli overlap tra le reads che è un compito fondamentale per costruire l’ </a:t>
            </a:r>
            <a:r>
              <a:rPr lang="it-IT" b="1" dirty="0"/>
              <a:t>overlap graph</a:t>
            </a:r>
            <a:r>
              <a:rPr lang="it-IT" dirty="0"/>
              <a:t>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I fattori che compongono una fattorizzazione di Lyndon sono parole di Lyndon. La fattorizzazione di Lyndon di una stringa è unica e può essere calcolata in tempo lineare. Questa proprietà è la colonna portante dell’algoritmo in quanto due stringhe che condividono un overlap comune, condividono anche un insieme di fattori consecutivi nella loro fattorizzazione.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78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C855D-3666-1967-8A45-221212C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0F0A76-EC05-E30B-8263-F4E265AE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Approccio </a:t>
            </a:r>
            <a:r>
              <a:rPr lang="it-IT" b="1" dirty="0"/>
              <a:t>alignment-free</a:t>
            </a:r>
            <a:r>
              <a:rPr lang="it-IT" dirty="0"/>
              <a:t> per scoprire gli </a:t>
            </a:r>
            <a:r>
              <a:rPr lang="it-IT" b="1" dirty="0"/>
              <a:t>overlap</a:t>
            </a:r>
            <a:r>
              <a:rPr lang="it-IT" dirty="0"/>
              <a:t> in un grande insieme di </a:t>
            </a:r>
            <a:r>
              <a:rPr lang="it-IT" b="1" dirty="0"/>
              <a:t>read</a:t>
            </a:r>
            <a:r>
              <a:rPr lang="it-IT" dirty="0"/>
              <a:t> (le quali possono contenere errori legati alla lettura) utilizzando una rappresentazione delle read data dalla </a:t>
            </a:r>
            <a:r>
              <a:rPr lang="it-IT" b="1" dirty="0"/>
              <a:t>lunghezza delle parole di Lyndon </a:t>
            </a:r>
            <a:r>
              <a:rPr lang="it-IT" dirty="0"/>
              <a:t>che compongono la read.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59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4C7C-E9BA-EC67-C976-843FD192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Fingerprint e k-mers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AC07E-ED87-C0B8-0277-73B8D09B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Le </a:t>
            </a:r>
            <a:r>
              <a:rPr lang="it-IT" b="1" dirty="0"/>
              <a:t>fingerprint</a:t>
            </a:r>
            <a:r>
              <a:rPr lang="it-IT" dirty="0"/>
              <a:t> sono sequenze si lunghezze di fattori che forniscono una rappresentazione compatta delle reads.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I </a:t>
            </a:r>
            <a:r>
              <a:rPr lang="it-IT" b="1" dirty="0"/>
              <a:t>k-mers</a:t>
            </a:r>
            <a:r>
              <a:rPr lang="it-IT" dirty="0"/>
              <a:t> sono pezzi di fingerprint che permettono di individuare regioni comuni tra due reads. </a:t>
            </a:r>
          </a:p>
        </p:txBody>
      </p:sp>
    </p:spTree>
    <p:extLst>
      <p:ext uri="{BB962C8B-B14F-4D97-AF65-F5344CB8AC3E}">
        <p14:creationId xmlns:p14="http://schemas.microsoft.com/office/powerpoint/2010/main" val="364635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B7742-E1BB-F685-31D1-0BCBB5C4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da impostare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D8835-0F0A-F07E-3882-78EF88F3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it-IT" dirty="0"/>
              <a:t>La </a:t>
            </a:r>
            <a:r>
              <a:rPr lang="it-IT" b="1" dirty="0"/>
              <a:t>dimensione</a:t>
            </a:r>
            <a:r>
              <a:rPr lang="it-IT" dirty="0"/>
              <a:t> e la </a:t>
            </a:r>
            <a:r>
              <a:rPr lang="it-IT" b="1" dirty="0"/>
              <a:t>minima lunghezza totale </a:t>
            </a:r>
            <a:r>
              <a:rPr lang="it-IT" dirty="0"/>
              <a:t>dei k-mers devono essere stabiliti all’inizio dell’algoritmo.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Minimo numero di kmers (unici) che due reads in overlap devono condividere (in assoluto)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Massimo numero di occorrenze di un kmer nei reads (valore compatibile con la coverage dell'input). Nell’algoritmo sviluppato questo parametro </a:t>
            </a:r>
            <a:r>
              <a:rPr lang="it-IT" b="1" dirty="0"/>
              <a:t>non</a:t>
            </a:r>
            <a:r>
              <a:rPr lang="it-IT" dirty="0"/>
              <a:t> viene valutato.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Parametri di filtraggio delle </a:t>
            </a:r>
            <a:r>
              <a:rPr lang="it-IT" b="1" dirty="0"/>
              <a:t>regioni comuni </a:t>
            </a:r>
            <a:r>
              <a:rPr lang="it-IT" dirty="0"/>
              <a:t>e degli </a:t>
            </a:r>
            <a:r>
              <a:rPr lang="it-IT" b="1" dirty="0"/>
              <a:t>overlap</a:t>
            </a:r>
            <a:r>
              <a:rPr lang="it-IT" dirty="0"/>
              <a:t> in output.</a:t>
            </a:r>
          </a:p>
          <a:p>
            <a:pPr marL="4941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480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B8A35-BA19-3DC6-7296-8E4E379F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fase: Lettura delle fingerprint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516B6D-CD9A-EA82-A20A-4F877080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Le fingerprint sono salvate su singola riga e gli eventuali frammenti di fingerprint sono separati dal carattere </a:t>
            </a:r>
            <a:r>
              <a:rPr lang="it-IT" b="1" dirty="0"/>
              <a:t>«|»</a:t>
            </a:r>
            <a:r>
              <a:rPr lang="it-IT" dirty="0"/>
              <a:t>.</a:t>
            </a:r>
          </a:p>
          <a:p>
            <a:pPr marL="36900" indent="0">
              <a:buNone/>
            </a:pPr>
            <a:r>
              <a:rPr lang="it-IT" dirty="0"/>
              <a:t>La prima stringa di una fingerprint ha il formato </a:t>
            </a:r>
            <a:r>
              <a:rPr lang="it-IT" b="1" dirty="0"/>
              <a:t>ID_BOOL.</a:t>
            </a:r>
          </a:p>
          <a:p>
            <a:r>
              <a:rPr lang="it-IT" b="1" dirty="0"/>
              <a:t>BOOL</a:t>
            </a:r>
            <a:r>
              <a:rPr lang="it-IT" dirty="0"/>
              <a:t> assumerà valore 1 se la read è quella «originale» e valore 0 se è la sua versione </a:t>
            </a:r>
            <a:r>
              <a:rPr lang="it-IT" b="1" dirty="0"/>
              <a:t>Reverse and Complement</a:t>
            </a:r>
            <a:r>
              <a:rPr lang="it-IT" dirty="0"/>
              <a:t>.</a:t>
            </a:r>
          </a:p>
          <a:p>
            <a:r>
              <a:rPr lang="it-IT" b="1" dirty="0"/>
              <a:t>ID </a:t>
            </a:r>
            <a:r>
              <a:rPr lang="it-IT" dirty="0"/>
              <a:t>è l’identificativo della read (che sarà duplicata)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4067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09CB7-81C1-EBD7-E0BE-32602019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Seconda fase: calcolo </a:t>
            </a:r>
            <a:r>
              <a:rPr lang="it-IT" dirty="0" err="1"/>
              <a:t>kmer_occurrences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C5B995-1213-7E8A-3F1A-0C792830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 err="1"/>
              <a:t>kmer_occurrences</a:t>
            </a:r>
            <a:r>
              <a:rPr lang="it-IT" dirty="0"/>
              <a:t> è un dizionario che contiene tutti i kmers aventi almeno la minima lunghezza totale.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I kmer che sono presenti il tale dizionario rappresentano la chiave (</a:t>
            </a:r>
            <a:r>
              <a:rPr lang="it-IT" b="1" dirty="0"/>
              <a:t>KEY</a:t>
            </a:r>
            <a:r>
              <a:rPr lang="it-IT" dirty="0"/>
              <a:t>) e il loro valore (</a:t>
            </a:r>
            <a:r>
              <a:rPr lang="it-IT" b="1" dirty="0"/>
              <a:t>VALUE</a:t>
            </a:r>
            <a:r>
              <a:rPr lang="it-IT" dirty="0"/>
              <a:t>) è una lista di coppie (</a:t>
            </a:r>
            <a:r>
              <a:rPr lang="it-IT" b="1" dirty="0"/>
              <a:t>READ,START</a:t>
            </a:r>
            <a:r>
              <a:rPr lang="it-IT" dirty="0"/>
              <a:t>) 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Lista di coppie (</a:t>
            </a:r>
            <a:r>
              <a:rPr lang="it-IT" b="1" dirty="0"/>
              <a:t>READ,START</a:t>
            </a:r>
            <a:r>
              <a:rPr lang="it-IT" dirty="0"/>
              <a:t>) </a:t>
            </a:r>
          </a:p>
          <a:p>
            <a:r>
              <a:rPr lang="it-IT" dirty="0"/>
              <a:t>READ: ID della read in cui è stato letto il kmer</a:t>
            </a:r>
          </a:p>
          <a:p>
            <a:r>
              <a:rPr lang="it-IT" dirty="0"/>
              <a:t>START: indice del primo valore del kmer all’interno della fingerprint</a:t>
            </a:r>
          </a:p>
        </p:txBody>
      </p:sp>
    </p:spTree>
    <p:extLst>
      <p:ext uri="{BB962C8B-B14F-4D97-AF65-F5344CB8AC3E}">
        <p14:creationId xmlns:p14="http://schemas.microsoft.com/office/powerpoint/2010/main" val="14247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B78B40-D6DE-5C9B-86EE-765BBCDE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47" y="613105"/>
            <a:ext cx="6583106" cy="56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C4A5A-0691-C8D3-AC29-9EBC9003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Terza fase: Dizionari dei leftmost e rightmost kmers comuni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252FA-363C-1314-7BC2-4000C57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In questa fase vengono memorizzati per ogni coppia di read il leftmost e rightmost kmer comune e il numero di kmers condivisi. 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Dizionario per memorizzare rightmost e leftmost</a:t>
            </a:r>
          </a:p>
          <a:p>
            <a:r>
              <a:rPr lang="it-IT" dirty="0"/>
              <a:t>KEY: (read1, read2)</a:t>
            </a:r>
          </a:p>
          <a:p>
            <a:r>
              <a:rPr lang="it-IT" dirty="0"/>
              <a:t>VALUE: [start1, start2]</a:t>
            </a:r>
          </a:p>
          <a:p>
            <a:pPr marL="36900" indent="0">
              <a:buNone/>
            </a:pPr>
            <a:r>
              <a:rPr lang="it-IT" dirty="0"/>
              <a:t>Per ogni entry del dizionario, per ogni coppia (</a:t>
            </a:r>
            <a:r>
              <a:rPr lang="it-IT" b="1" dirty="0"/>
              <a:t>READ</a:t>
            </a:r>
            <a:r>
              <a:rPr lang="it-IT" dirty="0"/>
              <a:t>,</a:t>
            </a:r>
            <a:r>
              <a:rPr lang="it-IT" b="1" dirty="0"/>
              <a:t>START</a:t>
            </a:r>
            <a:r>
              <a:rPr lang="it-IT" dirty="0"/>
              <a:t>) presenti all’interno della lista della entry (da cui prendiamo </a:t>
            </a:r>
            <a:r>
              <a:rPr lang="it-IT" b="1" dirty="0"/>
              <a:t>read1 </a:t>
            </a:r>
            <a:r>
              <a:rPr lang="it-IT" dirty="0"/>
              <a:t>e </a:t>
            </a:r>
            <a:r>
              <a:rPr lang="it-IT" b="1" dirty="0"/>
              <a:t>start1</a:t>
            </a:r>
            <a:r>
              <a:rPr lang="it-IT" dirty="0"/>
              <a:t>) e per ogni coppia successiva (da cui viene presa </a:t>
            </a:r>
            <a:r>
              <a:rPr lang="it-IT" b="1" dirty="0"/>
              <a:t>read2</a:t>
            </a:r>
            <a:r>
              <a:rPr lang="it-IT" dirty="0"/>
              <a:t>) verifichiamo se nella entry del dizionario con chiave (read1,start2) il leftmost precedente è più grande si start1 e se il rightmost è più piccolo di start1.</a:t>
            </a:r>
          </a:p>
        </p:txBody>
      </p:sp>
    </p:spTree>
    <p:extLst>
      <p:ext uri="{BB962C8B-B14F-4D97-AF65-F5344CB8AC3E}">
        <p14:creationId xmlns:p14="http://schemas.microsoft.com/office/powerpoint/2010/main" val="291397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AE0D83F-CC8E-42DC-CD78-1D0FB4EA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914" y="838200"/>
            <a:ext cx="6880171" cy="5181600"/>
          </a:xfrm>
        </p:spPr>
      </p:pic>
    </p:spTree>
    <p:extLst>
      <p:ext uri="{BB962C8B-B14F-4D97-AF65-F5344CB8AC3E}">
        <p14:creationId xmlns:p14="http://schemas.microsoft.com/office/powerpoint/2010/main" val="21186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A5428-37BF-ECF9-A77A-CAAB1AB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A216E0-B965-ADA0-981C-98DE0869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Il genoma è la lunga molecola di </a:t>
            </a:r>
            <a:r>
              <a:rPr lang="it-IT" b="1" dirty="0"/>
              <a:t>DNA</a:t>
            </a:r>
            <a:r>
              <a:rPr lang="it-IT" dirty="0"/>
              <a:t> che </a:t>
            </a:r>
            <a:r>
              <a:rPr lang="it-IT" b="1" dirty="0"/>
              <a:t>regola</a:t>
            </a:r>
            <a:r>
              <a:rPr lang="it-IT" dirty="0"/>
              <a:t> la funzione e lo sviluppo di un organismo vivente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36900" indent="0">
              <a:buNone/>
            </a:pPr>
            <a:r>
              <a:rPr lang="it-IT" dirty="0"/>
              <a:t>Produce le </a:t>
            </a:r>
            <a:r>
              <a:rPr lang="it-IT" b="1" dirty="0"/>
              <a:t>proteine </a:t>
            </a:r>
            <a:r>
              <a:rPr lang="it-IT" dirty="0"/>
              <a:t>a partire da un </a:t>
            </a:r>
            <a:r>
              <a:rPr lang="it-IT" b="1" dirty="0"/>
              <a:t>gene</a:t>
            </a:r>
            <a:r>
              <a:rPr lang="it-IT" dirty="0"/>
              <a:t>.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91881D-0580-8D54-470A-AA55359B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58" y="2373249"/>
            <a:ext cx="3419436" cy="21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4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9A0EFB0-2E89-2032-035A-36751FD7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in C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1E1FC2C-1562-1725-5AFE-079DD637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73151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Tradurre l’algoritmo dal Python al C è stato per alcuni tratti complesso, infatti ho fornito più di una soluzione: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Implementazione </a:t>
            </a:r>
            <a:r>
              <a:rPr lang="it-IT" b="1" dirty="0"/>
              <a:t>più veloce </a:t>
            </a:r>
            <a:r>
              <a:rPr lang="it-IT" dirty="0"/>
              <a:t>ma che occupa </a:t>
            </a:r>
            <a:r>
              <a:rPr lang="it-IT" b="1" dirty="0"/>
              <a:t>molta memoria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Implementazione </a:t>
            </a:r>
            <a:r>
              <a:rPr lang="it-IT" b="1" dirty="0"/>
              <a:t>più lenta </a:t>
            </a:r>
            <a:r>
              <a:rPr lang="it-IT" dirty="0"/>
              <a:t>ma che utilizza solo la </a:t>
            </a:r>
            <a:r>
              <a:rPr lang="it-IT" b="1" dirty="0"/>
              <a:t>memoria</a:t>
            </a:r>
            <a:r>
              <a:rPr lang="it-IT" dirty="0"/>
              <a:t> </a:t>
            </a:r>
            <a:r>
              <a:rPr lang="it-IT" b="1" dirty="0"/>
              <a:t>strettamente necessaria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Inoltre per arginare l’efficienza dei dizionari implementati in </a:t>
            </a:r>
            <a:r>
              <a:rPr lang="it-IT" b="1" dirty="0"/>
              <a:t>Python</a:t>
            </a:r>
            <a:r>
              <a:rPr lang="it-IT" dirty="0"/>
              <a:t>, si è pensato di creare delle </a:t>
            </a:r>
            <a:r>
              <a:rPr lang="it-IT" b="1" dirty="0"/>
              <a:t>hashmap</a:t>
            </a:r>
            <a:r>
              <a:rPr lang="it-IT" dirty="0"/>
              <a:t> dove in ogni entry c’è un dizionario in cui vengono salvati solo entry t.c. l’hash dei kmer collide.</a:t>
            </a:r>
          </a:p>
          <a:p>
            <a:pPr marL="36900" indent="0">
              <a:buNone/>
            </a:pPr>
            <a:r>
              <a:rPr lang="it-IT" dirty="0"/>
              <a:t>La </a:t>
            </a:r>
            <a:r>
              <a:rPr lang="it-IT" b="1" dirty="0"/>
              <a:t>funzione hash </a:t>
            </a:r>
            <a:r>
              <a:rPr lang="it-IT" dirty="0"/>
              <a:t>utilizzata è una funzione hash scarsa per essere usata in crittografia, ma buona per essere usata nelle strutture dati.</a:t>
            </a:r>
          </a:p>
          <a:p>
            <a:pPr marL="36900" indent="0">
              <a:buNone/>
            </a:pPr>
            <a:r>
              <a:rPr lang="it-IT" dirty="0"/>
              <a:t>Inoltre tutte le strutture dati sono organizzate in file dedicati con opportune librerie per permettere il riutilizzo del codice.</a:t>
            </a:r>
          </a:p>
        </p:txBody>
      </p:sp>
    </p:spTree>
    <p:extLst>
      <p:ext uri="{BB962C8B-B14F-4D97-AF65-F5344CB8AC3E}">
        <p14:creationId xmlns:p14="http://schemas.microsoft.com/office/powerpoint/2010/main" val="310741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9527-CADA-5964-AD84-975528E2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ottenuti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6E9054-10F6-2E60-08E8-1710A2617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673AEB9-91F2-2052-A839-EC6E2F42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4866FA2-3F46-8646-7154-3E69E0EA4F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44874" y="3664426"/>
            <a:ext cx="5022683" cy="875514"/>
          </a:xfrm>
        </p:spPr>
      </p:pic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8D3CF66F-F763-1CAD-B479-B7E228EE22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86" b="-8556"/>
          <a:stretch/>
        </p:blipFill>
        <p:spPr bwMode="auto">
          <a:xfrm>
            <a:off x="1001703" y="3191172"/>
            <a:ext cx="4945425" cy="18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065EC0B0-DA20-B320-6194-607C6BA2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777E90A-68D3-7D84-AD6C-01FE7273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Implementare </a:t>
            </a:r>
            <a:r>
              <a:rPr lang="it-IT" dirty="0" err="1"/>
              <a:t>bloom</a:t>
            </a:r>
            <a:r>
              <a:rPr lang="it-IT" dirty="0"/>
              <a:t> filter in C</a:t>
            </a:r>
          </a:p>
          <a:p>
            <a:r>
              <a:rPr lang="it-IT" dirty="0"/>
              <a:t>Utilizzare funzioni hash più resistenti a collisioni se si ha a disposizione molta memoria</a:t>
            </a:r>
          </a:p>
          <a:p>
            <a:r>
              <a:rPr lang="it-IT" dirty="0"/>
              <a:t>Parallelizzare il codice tramite multiprocessing (non multithreading)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Questi piccoli accorgimenti potranno migliorare in modo non trascurabile le performance.</a:t>
            </a:r>
          </a:p>
          <a:p>
            <a:pPr marL="36900" indent="0">
              <a:buNone/>
            </a:pPr>
            <a:r>
              <a:rPr lang="it-IT" dirty="0"/>
              <a:t>Tale soluzione e implementazione è stata fornita ha ridotto molto i tempi di esecuzione di un programma Python (come mostrato dai risultati) </a:t>
            </a:r>
          </a:p>
        </p:txBody>
      </p:sp>
    </p:spTree>
    <p:extLst>
      <p:ext uri="{BB962C8B-B14F-4D97-AF65-F5344CB8AC3E}">
        <p14:creationId xmlns:p14="http://schemas.microsoft.com/office/powerpoint/2010/main" val="28820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F18E-A70F-EE84-89A4-606FB170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59F17-81DF-FD96-6A1E-42D71803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Un gene è </a:t>
            </a:r>
            <a:r>
              <a:rPr lang="it-IT" b="1" dirty="0"/>
              <a:t>frammentato </a:t>
            </a:r>
            <a:r>
              <a:rPr lang="it-IT" dirty="0"/>
              <a:t>sul genoma ed è  una regione del genoma che esprime una </a:t>
            </a:r>
            <a:r>
              <a:rPr lang="it-IT" b="1" dirty="0"/>
              <a:t>proteina </a:t>
            </a:r>
            <a:r>
              <a:rPr lang="it-IT" dirty="0"/>
              <a:t>(Non è sempre detto che riescano ad esprimere una proteina).</a:t>
            </a:r>
          </a:p>
          <a:p>
            <a:pPr marL="36900" indent="0">
              <a:buNone/>
            </a:pPr>
            <a:r>
              <a:rPr lang="it-IT" dirty="0"/>
              <a:t>Entrambe le catene del genoma contengono geni.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6CFD06-0BC0-FED5-4010-E51AAF76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78" y="3081420"/>
            <a:ext cx="5255795" cy="35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B1126-7569-8A3D-981A-4D2657A4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 =&gt; PROTEINA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1A24F-AF5F-0865-EFA9-3A5DE447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it-IT" dirty="0"/>
              <a:t>Per ottenere una proteina, prima viene letta la sequenza del genoma (sia </a:t>
            </a:r>
            <a:r>
              <a:rPr lang="it-IT" b="1" dirty="0"/>
              <a:t>forward </a:t>
            </a:r>
            <a:r>
              <a:rPr lang="it-IT" dirty="0"/>
              <a:t>che</a:t>
            </a:r>
            <a:r>
              <a:rPr lang="it-IT" b="1" dirty="0"/>
              <a:t> reverse</a:t>
            </a:r>
            <a:r>
              <a:rPr lang="it-IT" dirty="0"/>
              <a:t>) e ci di applica la </a:t>
            </a:r>
            <a:r>
              <a:rPr lang="it-IT" b="1" dirty="0"/>
              <a:t>trascrizione </a:t>
            </a:r>
            <a:r>
              <a:rPr lang="it-IT" dirty="0"/>
              <a:t>del genoma in combinazione con  lo </a:t>
            </a:r>
            <a:r>
              <a:rPr lang="it-IT" b="1" dirty="0"/>
              <a:t>splicing</a:t>
            </a:r>
            <a:r>
              <a:rPr lang="it-IT" dirty="0"/>
              <a:t> per ottenere l’</a:t>
            </a:r>
            <a:r>
              <a:rPr lang="it-IT" b="1" dirty="0"/>
              <a:t>mRNA</a:t>
            </a:r>
            <a:r>
              <a:rPr lang="it-IT" dirty="0"/>
              <a:t>. Successivamente dall’mRNA si ottengono le </a:t>
            </a:r>
            <a:r>
              <a:rPr lang="it-IT" b="1" dirty="0"/>
              <a:t>CDS</a:t>
            </a:r>
            <a:r>
              <a:rPr lang="it-IT" dirty="0"/>
              <a:t> e con la </a:t>
            </a:r>
            <a:r>
              <a:rPr lang="it-IT" b="1" dirty="0"/>
              <a:t>traduzione </a:t>
            </a:r>
            <a:r>
              <a:rPr lang="it-IT" dirty="0"/>
              <a:t>viene generata la </a:t>
            </a:r>
            <a:r>
              <a:rPr lang="it-IT" b="1" dirty="0"/>
              <a:t>proteina</a:t>
            </a:r>
            <a:r>
              <a:rPr lang="it-IT" dirty="0"/>
              <a:t>.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FA2483-E996-36EE-FB70-DBFFABFB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02" y="3186362"/>
            <a:ext cx="5999747" cy="3374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49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C017B-F125-DCBB-C354-7B0E0C17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tra sequenze genomiche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ABD46-2E12-B0ED-8029-F6B411B9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OBIETTIVI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Per studiare aspetti evolutivi, somiglianze tra specie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Per capire cambiamenti nucleotidici o di riarrangiamento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Vaccini, antibiotici</a:t>
            </a:r>
          </a:p>
          <a:p>
            <a:pPr marL="494100" indent="-457200">
              <a:buFont typeface="+mj-lt"/>
              <a:buAutoNum type="arabicPeriod"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Se abbiamo più di due sequenze genomiche e vogliamo confrontarle dobbiamo ricorrere </a:t>
            </a:r>
            <a:r>
              <a:rPr lang="it-IT" b="1" dirty="0"/>
              <a:t>all’allineamento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593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08D86-9277-C3A8-7166-E5F55BEB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Sequenziamento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7E24D-66D9-5D92-EACC-2BC990C7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Determinare la </a:t>
            </a:r>
            <a:r>
              <a:rPr lang="it-IT" b="1" dirty="0"/>
              <a:t>sequenza primaria</a:t>
            </a:r>
            <a:r>
              <a:rPr lang="it-IT" dirty="0"/>
              <a:t> di una molecola biologica.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Le macchine moderne di sequenziamento non possono leggere l’intero genoma.</a:t>
            </a:r>
          </a:p>
          <a:p>
            <a:pPr marL="36900" indent="0">
              <a:buNone/>
            </a:pPr>
            <a:r>
              <a:rPr lang="it-IT" dirty="0"/>
              <a:t>Possiamo solo frammentare il genoma ed ottenere delle </a:t>
            </a:r>
            <a:r>
              <a:rPr lang="it-IT" b="1" dirty="0"/>
              <a:t>reads</a:t>
            </a:r>
            <a:r>
              <a:rPr lang="it-IT" dirty="0"/>
              <a:t>.</a:t>
            </a:r>
          </a:p>
          <a:p>
            <a:pPr marL="36900" indent="0">
              <a:buNone/>
            </a:pPr>
            <a:r>
              <a:rPr lang="it-IT" dirty="0"/>
              <a:t>Dobbiamo usare le reads per cui si verifica un </a:t>
            </a:r>
            <a:r>
              <a:rPr lang="it-IT" b="1" dirty="0"/>
              <a:t>overlap</a:t>
            </a:r>
            <a:r>
              <a:rPr lang="it-IT" dirty="0"/>
              <a:t> per poter ricostruire l’intero genoma.</a:t>
            </a:r>
          </a:p>
        </p:txBody>
      </p:sp>
    </p:spTree>
    <p:extLst>
      <p:ext uri="{BB962C8B-B14F-4D97-AF65-F5344CB8AC3E}">
        <p14:creationId xmlns:p14="http://schemas.microsoft.com/office/powerpoint/2010/main" val="19130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8C0D0-697F-D1BE-86B3-0A13EA2A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 ottenuti dal sequenziamento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082DA5-57AC-B455-74A5-183EF20E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it-IT" b="1" dirty="0"/>
              <a:t>Single-end read</a:t>
            </a:r>
            <a:br>
              <a:rPr lang="it-IT" b="1" dirty="0"/>
            </a:br>
            <a:br>
              <a:rPr lang="it-IT" b="1" dirty="0"/>
            </a:br>
            <a:r>
              <a:rPr lang="it-IT" dirty="0"/>
              <a:t>Da un esperimento di sequenziamento di ina molecola di DNA di ottiene una </a:t>
            </a:r>
            <a:r>
              <a:rPr lang="it-IT" b="1" dirty="0"/>
              <a:t>single-end read</a:t>
            </a:r>
            <a:br>
              <a:rPr lang="it-IT" b="1" dirty="0"/>
            </a:br>
            <a:r>
              <a:rPr lang="it-IT" dirty="0"/>
              <a:t>Il </a:t>
            </a:r>
            <a:r>
              <a:rPr lang="it-IT" b="1" dirty="0"/>
              <a:t>fragment assembly </a:t>
            </a:r>
            <a:r>
              <a:rPr lang="it-IT" dirty="0"/>
              <a:t>ha il compito di assemblare i reads sequenziata nella sequenza primaria originale</a:t>
            </a:r>
            <a:br>
              <a:rPr lang="it-IT" dirty="0"/>
            </a:br>
            <a:endParaRPr lang="it-IT" dirty="0"/>
          </a:p>
          <a:p>
            <a:pPr marL="494100" indent="-457200">
              <a:buFont typeface="+mj-lt"/>
              <a:buAutoNum type="arabicPeriod"/>
            </a:pPr>
            <a:r>
              <a:rPr lang="it-IT" b="1" dirty="0"/>
              <a:t>Pair-end / Mate-pair end</a:t>
            </a:r>
            <a:br>
              <a:rPr lang="it-IT" b="1" dirty="0"/>
            </a:br>
            <a:br>
              <a:rPr lang="it-IT" b="1" dirty="0"/>
            </a:br>
            <a:r>
              <a:rPr lang="it-IT" dirty="0"/>
              <a:t>Viene sequenziato ogni frammento da entrambi i lati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64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A602B-15F4-05F0-3E5A-AF79D9DA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Fragment assembly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700C5B-0E38-A8F1-EA50-4F18439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INPUT</a:t>
            </a:r>
            <a:r>
              <a:rPr lang="it-IT" dirty="0"/>
              <a:t>: Set di Reads</a:t>
            </a:r>
          </a:p>
          <a:p>
            <a:r>
              <a:rPr lang="it-IT" b="1" dirty="0"/>
              <a:t>OUTPUT</a:t>
            </a:r>
            <a:r>
              <a:rPr lang="it-IT" dirty="0"/>
              <a:t>: Sequenza primaria della molecola originaria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Esistono </a:t>
            </a:r>
            <a:r>
              <a:rPr lang="it-IT" b="1" dirty="0"/>
              <a:t>due approcci principali</a:t>
            </a:r>
            <a:r>
              <a:rPr lang="it-IT" dirty="0"/>
              <a:t>: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De-novo assembly (Abbiamo solo le reads)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Reference-based assembly (reads + sequenza di riferimento)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9BCBDB-EC0F-4649-1B5B-8FF12B3A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21" y="4786894"/>
            <a:ext cx="564690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6DB5E-3CE8-4767-FF35-F891515D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De-novo fragment assembly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8D72E-13F2-7DA8-16A0-8D5911BD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È composto da due fasi principali: 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Determinazione dei </a:t>
            </a:r>
            <a:r>
              <a:rPr lang="it-IT" b="1" dirty="0"/>
              <a:t>contigs</a:t>
            </a:r>
          </a:p>
          <a:p>
            <a:pPr marL="871200" lvl="1" indent="-457200"/>
            <a:r>
              <a:rPr lang="it-IT" dirty="0"/>
              <a:t>Overlap Layout Consensus </a:t>
            </a:r>
            <a:r>
              <a:rPr lang="it-IT" b="1" dirty="0"/>
              <a:t>(OLC)</a:t>
            </a:r>
          </a:p>
          <a:p>
            <a:pPr marL="871200" lvl="1" indent="-457200"/>
            <a:r>
              <a:rPr lang="it-IT" dirty="0"/>
              <a:t>Grafo di de Brujin </a:t>
            </a:r>
            <a:r>
              <a:rPr lang="it-IT" b="1" dirty="0"/>
              <a:t>(dBG)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Scaffolding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0888D2-9016-AAB6-FD40-DC4604E30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270136"/>
            <a:ext cx="4874795" cy="2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1090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Calisto MT</vt:lpstr>
      <vt:lpstr>Wingdings 2</vt:lpstr>
      <vt:lpstr>Ardesia</vt:lpstr>
      <vt:lpstr>Calcolo degli Overlap</vt:lpstr>
      <vt:lpstr>GENOMA</vt:lpstr>
      <vt:lpstr>GENE</vt:lpstr>
      <vt:lpstr>GENE =&gt; PROTEINA</vt:lpstr>
      <vt:lpstr>Confronto tra sequenze genomiche</vt:lpstr>
      <vt:lpstr>Sequenziamento</vt:lpstr>
      <vt:lpstr>Tipi di dati ottenuti dal sequenziamento</vt:lpstr>
      <vt:lpstr>Fragment assembly</vt:lpstr>
      <vt:lpstr>De-novo fragment assembly</vt:lpstr>
      <vt:lpstr>Due approcci differenti</vt:lpstr>
      <vt:lpstr>KFinger</vt:lpstr>
      <vt:lpstr>Idea proposta</vt:lpstr>
      <vt:lpstr>Fingerprint e k-mers</vt:lpstr>
      <vt:lpstr>Parametri da impostare</vt:lpstr>
      <vt:lpstr>Prima fase: Lettura delle fingerprint</vt:lpstr>
      <vt:lpstr>Seconda fase: calcolo kmer_occurrences</vt:lpstr>
      <vt:lpstr>Presentazione standard di PowerPoint</vt:lpstr>
      <vt:lpstr>Terza fase: Dizionari dei leftmost e rightmost kmers comuni</vt:lpstr>
      <vt:lpstr>Presentazione standard di PowerPoint</vt:lpstr>
      <vt:lpstr>Implementazione in C</vt:lpstr>
      <vt:lpstr>Risultati ottenuti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degli Overlap</dc:title>
  <dc:creator>Antonio Allocca</dc:creator>
  <cp:lastModifiedBy>Antonio Allocca</cp:lastModifiedBy>
  <cp:revision>3</cp:revision>
  <dcterms:created xsi:type="dcterms:W3CDTF">2023-02-19T10:07:04Z</dcterms:created>
  <dcterms:modified xsi:type="dcterms:W3CDTF">2023-02-21T14:30:18Z</dcterms:modified>
</cp:coreProperties>
</file>